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sldIdLst>
    <p:sldId id="256" r:id="rId2"/>
    <p:sldId id="257" r:id="rId3"/>
    <p:sldId id="259" r:id="rId4"/>
    <p:sldId id="275" r:id="rId5"/>
    <p:sldId id="260" r:id="rId6"/>
    <p:sldId id="276" r:id="rId7"/>
    <p:sldId id="268" r:id="rId8"/>
    <p:sldId id="271" r:id="rId9"/>
    <p:sldId id="279" r:id="rId10"/>
    <p:sldId id="281" r:id="rId11"/>
    <p:sldId id="280" r:id="rId12"/>
    <p:sldId id="273"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787"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F14CE9F-3C75-49C9-A29B-9324D0D3FD4F}" type="datetimeFigureOut">
              <a:rPr lang="tr-TR" smtClean="0"/>
              <a:t>11.08.2022</a:t>
            </a:fld>
            <a:endParaRPr lang="tr-T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tr-T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68CB0A8-6E36-4712-B0CA-B391AC45D085}" type="slidenum">
              <a:rPr lang="tr-TR" smtClean="0"/>
              <a:t>‹#›</a:t>
            </a:fld>
            <a:endParaRPr lang="tr-T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3336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F14CE9F-3C75-49C9-A29B-9324D0D3FD4F}" type="datetimeFigureOut">
              <a:rPr lang="tr-TR" smtClean="0"/>
              <a:t>11.08.2022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8CB0A8-6E36-4712-B0CA-B391AC45D085}" type="slidenum">
              <a:rPr lang="tr-TR" smtClean="0"/>
              <a:t>‹#›</a:t>
            </a:fld>
            <a:endParaRPr lang="tr-TR"/>
          </a:p>
        </p:txBody>
      </p:sp>
    </p:spTree>
    <p:extLst>
      <p:ext uri="{BB962C8B-B14F-4D97-AF65-F5344CB8AC3E}">
        <p14:creationId xmlns:p14="http://schemas.microsoft.com/office/powerpoint/2010/main" val="2275471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F14CE9F-3C75-49C9-A29B-9324D0D3FD4F}" type="datetimeFigureOut">
              <a:rPr lang="tr-TR" smtClean="0"/>
              <a:t>11.08.2022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8CB0A8-6E36-4712-B0CA-B391AC45D085}" type="slidenum">
              <a:rPr lang="tr-TR" smtClean="0"/>
              <a:t>‹#›</a:t>
            </a:fld>
            <a:endParaRPr lang="tr-TR"/>
          </a:p>
        </p:txBody>
      </p:sp>
    </p:spTree>
    <p:extLst>
      <p:ext uri="{BB962C8B-B14F-4D97-AF65-F5344CB8AC3E}">
        <p14:creationId xmlns:p14="http://schemas.microsoft.com/office/powerpoint/2010/main" val="67335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F14CE9F-3C75-49C9-A29B-9324D0D3FD4F}" type="datetimeFigureOut">
              <a:rPr lang="tr-TR" smtClean="0"/>
              <a:t>11.08.2022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68CB0A8-6E36-4712-B0CA-B391AC45D085}" type="slidenum">
              <a:rPr lang="tr-TR" smtClean="0"/>
              <a:t>‹#›</a:t>
            </a:fld>
            <a:endParaRPr lang="tr-TR"/>
          </a:p>
        </p:txBody>
      </p:sp>
    </p:spTree>
    <p:extLst>
      <p:ext uri="{BB962C8B-B14F-4D97-AF65-F5344CB8AC3E}">
        <p14:creationId xmlns:p14="http://schemas.microsoft.com/office/powerpoint/2010/main" val="140545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7F14CE9F-3C75-49C9-A29B-9324D0D3FD4F}" type="datetimeFigureOut">
              <a:rPr lang="tr-TR" smtClean="0"/>
              <a:t>11.08.2022</a:t>
            </a:fld>
            <a:endParaRPr lang="tr-T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68CB0A8-6E36-4712-B0CA-B391AC45D085}" type="slidenum">
              <a:rPr lang="tr-TR" smtClean="0"/>
              <a:t>‹#›</a:t>
            </a:fld>
            <a:endParaRPr lang="tr-T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333471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F14CE9F-3C75-49C9-A29B-9324D0D3FD4F}" type="datetimeFigureOut">
              <a:rPr lang="tr-TR" smtClean="0"/>
              <a:t>11.08.2022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68CB0A8-6E36-4712-B0CA-B391AC45D085}" type="slidenum">
              <a:rPr lang="tr-TR" smtClean="0"/>
              <a:t>‹#›</a:t>
            </a:fld>
            <a:endParaRPr lang="tr-TR"/>
          </a:p>
        </p:txBody>
      </p:sp>
    </p:spTree>
    <p:extLst>
      <p:ext uri="{BB962C8B-B14F-4D97-AF65-F5344CB8AC3E}">
        <p14:creationId xmlns:p14="http://schemas.microsoft.com/office/powerpoint/2010/main" val="184921655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57300" y="2909102"/>
            <a:ext cx="4800600" cy="299639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633864" y="2909102"/>
            <a:ext cx="4800600" cy="299639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F14CE9F-3C75-49C9-A29B-9324D0D3FD4F}" type="datetimeFigureOut">
              <a:rPr lang="tr-TR" smtClean="0"/>
              <a:t>11.08.2022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68CB0A8-6E36-4712-B0CA-B391AC45D085}" type="slidenum">
              <a:rPr lang="tr-TR" smtClean="0"/>
              <a:t>‹#›</a:t>
            </a:fld>
            <a:endParaRPr lang="tr-TR"/>
          </a:p>
        </p:txBody>
      </p:sp>
    </p:spTree>
    <p:extLst>
      <p:ext uri="{BB962C8B-B14F-4D97-AF65-F5344CB8AC3E}">
        <p14:creationId xmlns:p14="http://schemas.microsoft.com/office/powerpoint/2010/main" val="342217985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F14CE9F-3C75-49C9-A29B-9324D0D3FD4F}" type="datetimeFigureOut">
              <a:rPr lang="tr-TR" smtClean="0"/>
              <a:t>11.08.2022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68CB0A8-6E36-4712-B0CA-B391AC45D085}" type="slidenum">
              <a:rPr lang="tr-TR" smtClean="0"/>
              <a:t>‹#›</a:t>
            </a:fld>
            <a:endParaRPr lang="tr-TR"/>
          </a:p>
        </p:txBody>
      </p:sp>
    </p:spTree>
    <p:extLst>
      <p:ext uri="{BB962C8B-B14F-4D97-AF65-F5344CB8AC3E}">
        <p14:creationId xmlns:p14="http://schemas.microsoft.com/office/powerpoint/2010/main" val="37910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4CE9F-3C75-49C9-A29B-9324D0D3FD4F}" type="datetimeFigureOut">
              <a:rPr lang="tr-TR" smtClean="0"/>
              <a:t>11.08.2022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68CB0A8-6E36-4712-B0CA-B391AC45D085}" type="slidenum">
              <a:rPr lang="tr-TR" smtClean="0"/>
              <a:t>‹#›</a:t>
            </a:fld>
            <a:endParaRPr lang="tr-TR"/>
          </a:p>
        </p:txBody>
      </p:sp>
    </p:spTree>
    <p:extLst>
      <p:ext uri="{BB962C8B-B14F-4D97-AF65-F5344CB8AC3E}">
        <p14:creationId xmlns:p14="http://schemas.microsoft.com/office/powerpoint/2010/main" val="1841185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tr-TR" smtClean="0"/>
              <a:t>Asıl başlık stili için tıklatın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765051" y="6375679"/>
            <a:ext cx="1233355" cy="348462"/>
          </a:xfrm>
        </p:spPr>
        <p:txBody>
          <a:bodyPr/>
          <a:lstStyle/>
          <a:p>
            <a:fld id="{7F14CE9F-3C75-49C9-A29B-9324D0D3FD4F}" type="datetimeFigureOut">
              <a:rPr lang="tr-TR" smtClean="0"/>
              <a:t>11.08.2022</a:t>
            </a:fld>
            <a:endParaRPr lang="tr-TR"/>
          </a:p>
        </p:txBody>
      </p:sp>
      <p:sp>
        <p:nvSpPr>
          <p:cNvPr id="6" name="Footer Placeholder 5"/>
          <p:cNvSpPr>
            <a:spLocks noGrp="1"/>
          </p:cNvSpPr>
          <p:nvPr>
            <p:ph type="ftr" sz="quarter" idx="11"/>
          </p:nvPr>
        </p:nvSpPr>
        <p:spPr>
          <a:xfrm>
            <a:off x="2103620" y="6375679"/>
            <a:ext cx="3482179" cy="345796"/>
          </a:xfrm>
        </p:spPr>
        <p:txBody>
          <a:bodyPr/>
          <a:lstStyle/>
          <a:p>
            <a:endParaRPr lang="tr-TR"/>
          </a:p>
        </p:txBody>
      </p:sp>
      <p:sp>
        <p:nvSpPr>
          <p:cNvPr id="7" name="Slide Number Placeholder 6"/>
          <p:cNvSpPr>
            <a:spLocks noGrp="1"/>
          </p:cNvSpPr>
          <p:nvPr>
            <p:ph type="sldNum" sz="quarter" idx="12"/>
          </p:nvPr>
        </p:nvSpPr>
        <p:spPr>
          <a:xfrm>
            <a:off x="5691014" y="6375679"/>
            <a:ext cx="1232456" cy="345796"/>
          </a:xfrm>
        </p:spPr>
        <p:txBody>
          <a:bodyPr/>
          <a:lstStyle/>
          <a:p>
            <a:fld id="{668CB0A8-6E36-4712-B0CA-B391AC45D085}" type="slidenum">
              <a:rPr lang="tr-TR" smtClean="0"/>
              <a:t>‹#›</a:t>
            </a:fld>
            <a:endParaRPr lang="tr-T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6037208"/>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a:xfrm>
            <a:off x="765950" y="6375679"/>
            <a:ext cx="1232456" cy="348462"/>
          </a:xfrm>
        </p:spPr>
        <p:txBody>
          <a:bodyPr/>
          <a:lstStyle/>
          <a:p>
            <a:fld id="{7F14CE9F-3C75-49C9-A29B-9324D0D3FD4F}" type="datetimeFigureOut">
              <a:rPr lang="tr-TR" smtClean="0"/>
              <a:t>11.08.2022</a:t>
            </a:fld>
            <a:endParaRPr lang="tr-TR"/>
          </a:p>
        </p:txBody>
      </p:sp>
      <p:sp>
        <p:nvSpPr>
          <p:cNvPr id="6" name="Footer Placeholder 5"/>
          <p:cNvSpPr>
            <a:spLocks noGrp="1"/>
          </p:cNvSpPr>
          <p:nvPr>
            <p:ph type="ftr" sz="quarter" idx="11"/>
          </p:nvPr>
        </p:nvSpPr>
        <p:spPr>
          <a:xfrm>
            <a:off x="2103621" y="6375679"/>
            <a:ext cx="3482178" cy="345796"/>
          </a:xfrm>
        </p:spPr>
        <p:txBody>
          <a:bodyPr/>
          <a:lstStyle/>
          <a:p>
            <a:endParaRPr lang="tr-TR"/>
          </a:p>
        </p:txBody>
      </p:sp>
      <p:sp>
        <p:nvSpPr>
          <p:cNvPr id="7" name="Slide Number Placeholder 6"/>
          <p:cNvSpPr>
            <a:spLocks noGrp="1"/>
          </p:cNvSpPr>
          <p:nvPr>
            <p:ph type="sldNum" sz="quarter" idx="12"/>
          </p:nvPr>
        </p:nvSpPr>
        <p:spPr>
          <a:xfrm>
            <a:off x="5687568" y="6375679"/>
            <a:ext cx="1234440" cy="345796"/>
          </a:xfrm>
        </p:spPr>
        <p:txBody>
          <a:bodyPr/>
          <a:lstStyle/>
          <a:p>
            <a:fld id="{668CB0A8-6E36-4712-B0CA-B391AC45D085}" type="slidenum">
              <a:rPr lang="tr-TR" smtClean="0"/>
              <a:t>‹#›</a:t>
            </a:fld>
            <a:endParaRPr lang="tr-TR"/>
          </a:p>
        </p:txBody>
      </p:sp>
    </p:spTree>
    <p:extLst>
      <p:ext uri="{BB962C8B-B14F-4D97-AF65-F5344CB8AC3E}">
        <p14:creationId xmlns:p14="http://schemas.microsoft.com/office/powerpoint/2010/main" val="379121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7F14CE9F-3C75-49C9-A29B-9324D0D3FD4F}" type="datetimeFigureOut">
              <a:rPr lang="tr-TR" smtClean="0"/>
              <a:t>11.08.2022</a:t>
            </a:fld>
            <a:endParaRPr lang="tr-T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68CB0A8-6E36-4712-B0CA-B391AC45D085}" type="slidenum">
              <a:rPr lang="tr-TR" smtClean="0"/>
              <a:t>‹#›</a:t>
            </a:fld>
            <a:endParaRPr lang="tr-T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30323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255520" y="4297680"/>
            <a:ext cx="7940040" cy="2560320"/>
          </a:xfrm>
        </p:spPr>
        <p:txBody>
          <a:bodyPr>
            <a:normAutofit/>
          </a:bodyPr>
          <a:lstStyle/>
          <a:p>
            <a:endParaRPr lang="tr-TR" dirty="0">
              <a:solidFill>
                <a:schemeClr val="tx1"/>
              </a:solidFill>
              <a:latin typeface="Times New Roman" panose="02020603050405020304" pitchFamily="18" charset="0"/>
              <a:ea typeface="Calibri" panose="020F0502020204030204" pitchFamily="34" charset="0"/>
            </a:endParaRPr>
          </a:p>
          <a:p>
            <a:r>
              <a:rPr lang="tr-TR" sz="2400" dirty="0" smtClean="0">
                <a:solidFill>
                  <a:schemeClr val="tx1"/>
                </a:solidFill>
                <a:latin typeface="Times New Roman" panose="02020603050405020304" pitchFamily="18" charset="0"/>
                <a:ea typeface="Calibri" panose="020F0502020204030204" pitchFamily="34" charset="0"/>
              </a:rPr>
              <a:t>AYŞE KOÇ</a:t>
            </a:r>
            <a:endParaRPr lang="tr-TR" sz="2400" dirty="0">
              <a:solidFill>
                <a:schemeClr val="tx1"/>
              </a:solidFill>
              <a:latin typeface="Times New Roman" panose="02020603050405020304" pitchFamily="18" charset="0"/>
              <a:ea typeface="Calibri" panose="020F0502020204030204" pitchFamily="34" charset="0"/>
            </a:endParaRPr>
          </a:p>
          <a:p>
            <a:pPr lvl="0" defTabSz="457200">
              <a:spcBef>
                <a:spcPct val="20000"/>
              </a:spcBef>
              <a:spcAft>
                <a:spcPts val="600"/>
              </a:spcAft>
              <a:buClr>
                <a:srgbClr val="AD84C6"/>
              </a:buClr>
              <a:buSzPct val="115000"/>
            </a:pPr>
            <a:endParaRPr lang="tr-TR" sz="2400" cap="none" spc="0" dirty="0" smtClean="0">
              <a:solidFill>
                <a:prstClr val="black"/>
              </a:solidFill>
              <a:latin typeface="Times New Roman" panose="02020603050405020304" pitchFamily="18" charset="0"/>
              <a:cs typeface="Times New Roman" panose="02020603050405020304" pitchFamily="18" charset="0"/>
            </a:endParaRPr>
          </a:p>
          <a:p>
            <a:pPr lvl="0" defTabSz="457200">
              <a:spcBef>
                <a:spcPct val="20000"/>
              </a:spcBef>
              <a:spcAft>
                <a:spcPts val="600"/>
              </a:spcAft>
              <a:buClr>
                <a:srgbClr val="AD84C6"/>
              </a:buClr>
              <a:buSzPct val="115000"/>
            </a:pPr>
            <a:endParaRPr lang="tr-TR" sz="2400" cap="none" spc="0" dirty="0">
              <a:solidFill>
                <a:prstClr val="black"/>
              </a:solidFill>
              <a:latin typeface="Times New Roman" panose="02020603050405020304" pitchFamily="18" charset="0"/>
              <a:cs typeface="Times New Roman" panose="02020603050405020304" pitchFamily="18" charset="0"/>
            </a:endParaRPr>
          </a:p>
          <a:p>
            <a:pPr lvl="0" defTabSz="457200">
              <a:spcBef>
                <a:spcPct val="20000"/>
              </a:spcBef>
              <a:spcAft>
                <a:spcPts val="600"/>
              </a:spcAft>
              <a:buClr>
                <a:srgbClr val="AD84C6"/>
              </a:buClr>
              <a:buSzPct val="115000"/>
            </a:pPr>
            <a:r>
              <a:rPr lang="tr-TR" sz="2400" cap="none" spc="0" dirty="0" smtClean="0">
                <a:solidFill>
                  <a:prstClr val="black"/>
                </a:solidFill>
                <a:latin typeface="Times New Roman" panose="02020603050405020304" pitchFamily="18" charset="0"/>
                <a:cs typeface="Times New Roman" panose="02020603050405020304" pitchFamily="18" charset="0"/>
              </a:rPr>
              <a:t>STRATEJİ </a:t>
            </a:r>
            <a:r>
              <a:rPr lang="tr-TR" sz="2400" cap="none" spc="0" dirty="0">
                <a:solidFill>
                  <a:prstClr val="black"/>
                </a:solidFill>
                <a:latin typeface="Times New Roman" panose="02020603050405020304" pitchFamily="18" charset="0"/>
                <a:cs typeface="Times New Roman" panose="02020603050405020304" pitchFamily="18" charset="0"/>
              </a:rPr>
              <a:t>GELİŞTİRME DAİRE BAŞKANLIĞI</a:t>
            </a:r>
          </a:p>
          <a:p>
            <a:endParaRPr lang="tr-TR" dirty="0" smtClean="0">
              <a:solidFill>
                <a:schemeClr val="tx1"/>
              </a:solidFill>
              <a:latin typeface="Times New Roman" panose="02020603050405020304" pitchFamily="18" charset="0"/>
              <a:ea typeface="Calibri" panose="020F0502020204030204" pitchFamily="34" charset="0"/>
            </a:endParaRPr>
          </a:p>
        </p:txBody>
      </p:sp>
      <p:pic>
        <p:nvPicPr>
          <p:cNvPr id="5" name="Resim 4"/>
          <p:cNvPicPr>
            <a:picLocks noChangeAspect="1"/>
          </p:cNvPicPr>
          <p:nvPr/>
        </p:nvPicPr>
        <p:blipFill>
          <a:blip r:embed="rId2"/>
          <a:stretch>
            <a:fillRect/>
          </a:stretch>
        </p:blipFill>
        <p:spPr>
          <a:xfrm>
            <a:off x="4773930" y="1440180"/>
            <a:ext cx="2857500" cy="2735580"/>
          </a:xfrm>
          <a:prstGeom prst="rect">
            <a:avLst/>
          </a:prstGeom>
        </p:spPr>
      </p:pic>
    </p:spTree>
    <p:extLst>
      <p:ext uri="{BB962C8B-B14F-4D97-AF65-F5344CB8AC3E}">
        <p14:creationId xmlns:p14="http://schemas.microsoft.com/office/powerpoint/2010/main" val="1042452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1678" y="563880"/>
            <a:ext cx="10178322" cy="5882639"/>
          </a:xfrm>
        </p:spPr>
        <p:txBody>
          <a:bodyPr/>
          <a:lstStyle/>
          <a:p>
            <a:pPr marL="0" indent="0" algn="just">
              <a:lnSpc>
                <a:spcPct val="150000"/>
              </a:lnSpc>
              <a:buNone/>
            </a:pPr>
            <a:r>
              <a:rPr lang="tr-TR" sz="2400" dirty="0" smtClean="0">
                <a:solidFill>
                  <a:srgbClr val="000000"/>
                </a:solidFill>
                <a:latin typeface="Times New Roman" panose="02020603050405020304" pitchFamily="18" charset="0"/>
                <a:cs typeface="Times New Roman" panose="02020603050405020304" pitchFamily="18" charset="0"/>
              </a:rPr>
              <a:t>    Tüm </a:t>
            </a:r>
            <a:r>
              <a:rPr lang="tr-TR" sz="2400" dirty="0">
                <a:solidFill>
                  <a:srgbClr val="000000"/>
                </a:solidFill>
                <a:latin typeface="Times New Roman" panose="02020603050405020304" pitchFamily="18" charset="0"/>
                <a:cs typeface="Times New Roman" panose="02020603050405020304" pitchFamily="18" charset="0"/>
              </a:rPr>
              <a:t>elektrikli araç bataryaları aynı olmamakla birlikte aracınızın batarya kapasiteleri de farklılık gösterebiliyor. Aracın bataryası ne kadar büyük ise o kadar çok elektrik depolar ve şarj etme maliyeti de doğru oranda artar. Sonuç olarak bataryayı şarj etmek için zaman ve maliyet, araçtan araca farklılık gösterir.</a:t>
            </a:r>
            <a:r>
              <a:rPr lang="tr-TR" dirty="0"/>
              <a:t/>
            </a:r>
            <a:br>
              <a:rPr lang="tr-TR" dirty="0"/>
            </a:br>
            <a:r>
              <a:rPr lang="tr-TR" dirty="0" smtClean="0"/>
              <a:t>      </a:t>
            </a:r>
            <a:r>
              <a:rPr lang="tr-TR" sz="2400" dirty="0" smtClean="0">
                <a:solidFill>
                  <a:srgbClr val="000000"/>
                </a:solidFill>
                <a:latin typeface="Times New Roman" panose="02020603050405020304" pitchFamily="18" charset="0"/>
                <a:cs typeface="Times New Roman" panose="02020603050405020304" pitchFamily="18" charset="0"/>
              </a:rPr>
              <a:t>Elektrikli </a:t>
            </a:r>
            <a:r>
              <a:rPr lang="tr-TR" sz="2400" dirty="0">
                <a:solidFill>
                  <a:srgbClr val="000000"/>
                </a:solidFill>
                <a:latin typeface="Times New Roman" panose="02020603050405020304" pitchFamily="18" charset="0"/>
                <a:cs typeface="Times New Roman" panose="02020603050405020304" pitchFamily="18" charset="0"/>
              </a:rPr>
              <a:t>şarj tarifelerini incelediğimizde geçen yıla kıyasla ortalama %120 artış görünüyor. Örneğin geçen yıl 50kW-90 kW arası </a:t>
            </a:r>
            <a:r>
              <a:rPr lang="tr-TR" sz="2400" dirty="0" err="1">
                <a:solidFill>
                  <a:srgbClr val="000000"/>
                </a:solidFill>
                <a:latin typeface="Times New Roman" panose="02020603050405020304" pitchFamily="18" charset="0"/>
                <a:cs typeface="Times New Roman" panose="02020603050405020304" pitchFamily="18" charset="0"/>
              </a:rPr>
              <a:t>Tesla</a:t>
            </a:r>
            <a:r>
              <a:rPr lang="tr-TR" sz="2400" dirty="0">
                <a:solidFill>
                  <a:srgbClr val="000000"/>
                </a:solidFill>
                <a:latin typeface="Times New Roman" panose="02020603050405020304" pitchFamily="18" charset="0"/>
                <a:cs typeface="Times New Roman" panose="02020603050405020304" pitchFamily="18" charset="0"/>
              </a:rPr>
              <a:t> Model 3 aracınızı %80 şarj edebilmeniz için 72 TL ödemeniz gerekirken 30 dakikalık şarj için </a:t>
            </a:r>
            <a:r>
              <a:rPr lang="tr-TR" sz="2400" dirty="0" smtClean="0">
                <a:solidFill>
                  <a:srgbClr val="000000"/>
                </a:solidFill>
                <a:latin typeface="Times New Roman" panose="02020603050405020304" pitchFamily="18" charset="0"/>
                <a:cs typeface="Times New Roman" panose="02020603050405020304" pitchFamily="18" charset="0"/>
              </a:rPr>
              <a:t>ortalama 170 </a:t>
            </a:r>
            <a:r>
              <a:rPr lang="tr-TR" sz="2400" dirty="0">
                <a:solidFill>
                  <a:srgbClr val="000000"/>
                </a:solidFill>
                <a:latin typeface="Times New Roman" panose="02020603050405020304" pitchFamily="18" charset="0"/>
                <a:cs typeface="Times New Roman" panose="02020603050405020304" pitchFamily="18" charset="0"/>
              </a:rPr>
              <a:t>TL ödemeniz gerekiyor</a:t>
            </a:r>
            <a:r>
              <a:rPr lang="tr-TR" dirty="0">
                <a:solidFill>
                  <a:srgbClr val="000000"/>
                </a:solidFill>
                <a:latin typeface="Verdana" panose="020B0604030504040204" pitchFamily="34" charset="0"/>
              </a:rPr>
              <a:t>.</a:t>
            </a:r>
            <a:r>
              <a:rPr lang="tr-TR" dirty="0"/>
              <a:t/>
            </a:r>
            <a:br>
              <a:rPr lang="tr-TR" dirty="0"/>
            </a:br>
            <a:r>
              <a:rPr lang="tr-TR" dirty="0"/>
              <a:t/>
            </a:r>
            <a:br>
              <a:rPr lang="tr-TR" dirty="0"/>
            </a:br>
            <a:r>
              <a:rPr lang="tr-TR" dirty="0" smtClean="0">
                <a:solidFill>
                  <a:srgbClr val="000000"/>
                </a:solidFill>
                <a:latin typeface="Verdana" panose="020B0604030504040204" pitchFamily="34" charset="0"/>
              </a:rPr>
              <a:t>.</a:t>
            </a:r>
            <a:r>
              <a:rPr lang="tr-TR" dirty="0"/>
              <a:t/>
            </a:r>
            <a:br>
              <a:rPr lang="tr-TR" dirty="0"/>
            </a:br>
            <a:endParaRPr lang="tr-TR" dirty="0"/>
          </a:p>
        </p:txBody>
      </p:sp>
      <p:pic>
        <p:nvPicPr>
          <p:cNvPr id="6" name="Resim 5"/>
          <p:cNvPicPr>
            <a:picLocks noChangeAspect="1"/>
          </p:cNvPicPr>
          <p:nvPr/>
        </p:nvPicPr>
        <p:blipFill>
          <a:blip r:embed="rId2"/>
          <a:stretch>
            <a:fillRect/>
          </a:stretch>
        </p:blipFill>
        <p:spPr>
          <a:xfrm>
            <a:off x="1251678" y="749792"/>
            <a:ext cx="371888" cy="359695"/>
          </a:xfrm>
          <a:prstGeom prst="rect">
            <a:avLst/>
          </a:prstGeom>
        </p:spPr>
      </p:pic>
      <p:pic>
        <p:nvPicPr>
          <p:cNvPr id="8" name="Resim 7"/>
          <p:cNvPicPr>
            <a:picLocks noChangeAspect="1"/>
          </p:cNvPicPr>
          <p:nvPr/>
        </p:nvPicPr>
        <p:blipFill>
          <a:blip r:embed="rId2"/>
          <a:stretch>
            <a:fillRect/>
          </a:stretch>
        </p:blipFill>
        <p:spPr>
          <a:xfrm>
            <a:off x="1251678" y="2929112"/>
            <a:ext cx="371888" cy="359695"/>
          </a:xfrm>
          <a:prstGeom prst="rect">
            <a:avLst/>
          </a:prstGeom>
        </p:spPr>
      </p:pic>
    </p:spTree>
    <p:extLst>
      <p:ext uri="{BB962C8B-B14F-4D97-AF65-F5344CB8AC3E}">
        <p14:creationId xmlns:p14="http://schemas.microsoft.com/office/powerpoint/2010/main" val="1647233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1251678" y="746760"/>
            <a:ext cx="10178322" cy="5760719"/>
          </a:xfrm>
        </p:spPr>
        <p:txBody>
          <a:bodyPr/>
          <a:lstStyle/>
          <a:p>
            <a:pPr marL="0" indent="0" fontAlgn="base">
              <a:lnSpc>
                <a:spcPct val="150000"/>
              </a:lnSpc>
              <a:buNone/>
            </a:pPr>
            <a:r>
              <a:rPr lang="tr-TR" sz="2400" dirty="0" smtClean="0">
                <a:solidFill>
                  <a:srgbClr val="022032"/>
                </a:solidFill>
                <a:latin typeface="Times New Roman" panose="02020603050405020304" pitchFamily="18" charset="0"/>
                <a:cs typeface="Times New Roman" panose="02020603050405020304" pitchFamily="18" charset="0"/>
              </a:rPr>
              <a:t>     Elektrikli </a:t>
            </a:r>
            <a:r>
              <a:rPr lang="tr-TR" sz="2400" dirty="0">
                <a:solidFill>
                  <a:srgbClr val="022032"/>
                </a:solidFill>
                <a:latin typeface="Times New Roman" panose="02020603050405020304" pitchFamily="18" charset="0"/>
                <a:cs typeface="Times New Roman" panose="02020603050405020304" pitchFamily="18" charset="0"/>
              </a:rPr>
              <a:t>otomobiller için yeni düzenleme ile birlikte motor gücü 160 kW'ı geçmeyen ve matrahı 700 bin TL altında olan araçlarda ÖTV, yüzde 10 olarak uygulanacak.</a:t>
            </a:r>
          </a:p>
          <a:p>
            <a:pPr marL="0" indent="0" fontAlgn="base">
              <a:lnSpc>
                <a:spcPct val="150000"/>
              </a:lnSpc>
              <a:buNone/>
            </a:pPr>
            <a:r>
              <a:rPr lang="tr-TR" sz="2400" dirty="0" smtClean="0">
                <a:solidFill>
                  <a:srgbClr val="022032"/>
                </a:solidFill>
                <a:latin typeface="Times New Roman" panose="02020603050405020304" pitchFamily="18" charset="0"/>
                <a:cs typeface="Times New Roman" panose="02020603050405020304" pitchFamily="18" charset="0"/>
              </a:rPr>
              <a:t>     160 </a:t>
            </a:r>
            <a:r>
              <a:rPr lang="tr-TR" sz="2400" dirty="0">
                <a:solidFill>
                  <a:srgbClr val="022032"/>
                </a:solidFill>
                <a:latin typeface="Times New Roman" panose="02020603050405020304" pitchFamily="18" charset="0"/>
                <a:cs typeface="Times New Roman" panose="02020603050405020304" pitchFamily="18" charset="0"/>
              </a:rPr>
              <a:t>kW altı, ancak matrahı 700 bin TL ve üstü olan araçlarda yüzde 40; 160 kW üstü ve matrahı 750 bin TL'yi geçmeyenlerde yüzde 50, geçenlerde ise yüzde 60 olarak belirlenecek.</a:t>
            </a:r>
          </a:p>
          <a:p>
            <a:pPr marL="0" indent="0">
              <a:buNone/>
            </a:pPr>
            <a:endParaRPr lang="tr-TR" dirty="0"/>
          </a:p>
        </p:txBody>
      </p:sp>
      <p:pic>
        <p:nvPicPr>
          <p:cNvPr id="6" name="Resim 5"/>
          <p:cNvPicPr>
            <a:picLocks noChangeAspect="1"/>
          </p:cNvPicPr>
          <p:nvPr/>
        </p:nvPicPr>
        <p:blipFill>
          <a:blip r:embed="rId2"/>
          <a:stretch>
            <a:fillRect/>
          </a:stretch>
        </p:blipFill>
        <p:spPr>
          <a:xfrm>
            <a:off x="1251678" y="917432"/>
            <a:ext cx="371888" cy="359695"/>
          </a:xfrm>
          <a:prstGeom prst="rect">
            <a:avLst/>
          </a:prstGeom>
        </p:spPr>
      </p:pic>
      <p:pic>
        <p:nvPicPr>
          <p:cNvPr id="7" name="Resim 6"/>
          <p:cNvPicPr>
            <a:picLocks noChangeAspect="1"/>
          </p:cNvPicPr>
          <p:nvPr/>
        </p:nvPicPr>
        <p:blipFill>
          <a:blip r:embed="rId2"/>
          <a:stretch>
            <a:fillRect/>
          </a:stretch>
        </p:blipFill>
        <p:spPr>
          <a:xfrm>
            <a:off x="1251678" y="2670032"/>
            <a:ext cx="371888" cy="359695"/>
          </a:xfrm>
          <a:prstGeom prst="rect">
            <a:avLst/>
          </a:prstGeom>
        </p:spPr>
      </p:pic>
    </p:spTree>
    <p:extLst>
      <p:ext uri="{BB962C8B-B14F-4D97-AF65-F5344CB8AC3E}">
        <p14:creationId xmlns:p14="http://schemas.microsoft.com/office/powerpoint/2010/main" val="2618277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idx="1"/>
          </p:nvPr>
        </p:nvSpPr>
        <p:spPr>
          <a:xfrm>
            <a:off x="1250950" y="487363"/>
            <a:ext cx="10179050" cy="5897562"/>
          </a:xfrm>
        </p:spPr>
        <p:txBody>
          <a:bodyPr>
            <a:normAutofit/>
          </a:bodyPr>
          <a:lstStyle/>
          <a:p>
            <a:pPr marL="0" indent="0" algn="ctr">
              <a:buNone/>
            </a:pPr>
            <a:endParaRPr lang="tr-TR" sz="4000" b="1" i="1" dirty="0" smtClean="0">
              <a:latin typeface="Times New Roman" panose="02020603050405020304" pitchFamily="18" charset="0"/>
              <a:cs typeface="Times New Roman" panose="02020603050405020304" pitchFamily="18" charset="0"/>
            </a:endParaRPr>
          </a:p>
          <a:p>
            <a:pPr marL="0" indent="0" algn="ctr">
              <a:buNone/>
            </a:pPr>
            <a:endParaRPr lang="tr-TR" sz="4000" b="1" i="1" dirty="0" smtClean="0">
              <a:latin typeface="Times New Roman" panose="02020603050405020304" pitchFamily="18" charset="0"/>
              <a:cs typeface="Times New Roman" panose="02020603050405020304" pitchFamily="18" charset="0"/>
            </a:endParaRPr>
          </a:p>
          <a:p>
            <a:pPr marL="0" indent="0" algn="ctr">
              <a:buNone/>
            </a:pPr>
            <a:r>
              <a:rPr lang="tr-TR" sz="4000" b="1" i="1" dirty="0" smtClean="0">
                <a:solidFill>
                  <a:srgbClr val="C00000"/>
                </a:solidFill>
                <a:latin typeface="Times New Roman" panose="02020603050405020304" pitchFamily="18" charset="0"/>
                <a:cs typeface="Times New Roman" panose="02020603050405020304" pitchFamily="18" charset="0"/>
              </a:rPr>
              <a:t>BENİ </a:t>
            </a:r>
            <a:r>
              <a:rPr lang="tr-TR" sz="4000" b="1" i="1" dirty="0">
                <a:solidFill>
                  <a:srgbClr val="C00000"/>
                </a:solidFill>
                <a:latin typeface="Times New Roman" panose="02020603050405020304" pitchFamily="18" charset="0"/>
                <a:cs typeface="Times New Roman" panose="02020603050405020304" pitchFamily="18" charset="0"/>
              </a:rPr>
              <a:t>SABIRLA DİNLEDİĞİNİZ İÇİN TEŞEKKÜR EDERİM  SORULARINIZI VE KATKILARINIZI BEKLİYORUM</a:t>
            </a:r>
            <a:r>
              <a:rPr lang="tr-TR" sz="2800" dirty="0">
                <a:solidFill>
                  <a:srgbClr val="C00000"/>
                </a:solidFill>
                <a:latin typeface="Times New Roman" panose="02020603050405020304" pitchFamily="18" charset="0"/>
                <a:cs typeface="Times New Roman" panose="02020603050405020304" pitchFamily="18" charset="0"/>
              </a:rPr>
              <a:t>..</a:t>
            </a:r>
          </a:p>
          <a:p>
            <a:pPr marL="0" indent="0" algn="ctr">
              <a:buNone/>
            </a:pPr>
            <a:endParaRPr lang="tr-TR" sz="4000" dirty="0">
              <a:latin typeface="Times New Roman" panose="02020603050405020304" pitchFamily="18" charset="0"/>
              <a:cs typeface="Times New Roman" panose="02020603050405020304" pitchFamily="18" charset="0"/>
            </a:endParaRPr>
          </a:p>
          <a:p>
            <a:endParaRPr lang="tr-TR" sz="4000" dirty="0"/>
          </a:p>
        </p:txBody>
      </p:sp>
    </p:spTree>
    <p:extLst>
      <p:ext uri="{BB962C8B-B14F-4D97-AF65-F5344CB8AC3E}">
        <p14:creationId xmlns:p14="http://schemas.microsoft.com/office/powerpoint/2010/main" val="76622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250950" y="2616325"/>
            <a:ext cx="10179050" cy="1487238"/>
          </a:xfrm>
          <a:prstGeom prst="rect">
            <a:avLst/>
          </a:prstGeom>
        </p:spPr>
      </p:pic>
      <p:pic>
        <p:nvPicPr>
          <p:cNvPr id="5" name="Resim 4"/>
          <p:cNvPicPr>
            <a:picLocks noChangeAspect="1"/>
          </p:cNvPicPr>
          <p:nvPr/>
        </p:nvPicPr>
        <p:blipFill>
          <a:blip r:embed="rId3"/>
          <a:stretch>
            <a:fillRect/>
          </a:stretch>
        </p:blipFill>
        <p:spPr>
          <a:xfrm>
            <a:off x="868680" y="6316"/>
            <a:ext cx="11003280" cy="6851684"/>
          </a:xfrm>
          <a:prstGeom prst="rect">
            <a:avLst/>
          </a:prstGeom>
        </p:spPr>
      </p:pic>
      <p:sp>
        <p:nvSpPr>
          <p:cNvPr id="6" name="Dikdörtgen 5"/>
          <p:cNvSpPr/>
          <p:nvPr/>
        </p:nvSpPr>
        <p:spPr>
          <a:xfrm>
            <a:off x="4389120" y="1783081"/>
            <a:ext cx="5654040" cy="2677656"/>
          </a:xfrm>
          <a:prstGeom prst="rect">
            <a:avLst/>
          </a:prstGeom>
        </p:spPr>
        <p:txBody>
          <a:bodyPr wrap="square">
            <a:spAutoFit/>
          </a:bodyPr>
          <a:lstStyle/>
          <a:p>
            <a:pPr algn="just">
              <a:spcAft>
                <a:spcPts val="0"/>
              </a:spcAft>
            </a:pPr>
            <a:endParaRPr lang="tr-TR" sz="2800" b="1" dirty="0" smtClean="0">
              <a:effectLst/>
              <a:latin typeface="Times New Roman" panose="02020603050405020304" pitchFamily="18" charset="0"/>
              <a:ea typeface="Calibri" panose="020F0502020204030204" pitchFamily="34" charset="0"/>
            </a:endParaRPr>
          </a:p>
          <a:p>
            <a:pPr algn="just">
              <a:spcAft>
                <a:spcPts val="0"/>
              </a:spcAft>
            </a:pPr>
            <a:endParaRPr lang="tr-TR" sz="2800" b="1" dirty="0" smtClean="0">
              <a:latin typeface="Times New Roman" panose="02020603050405020304" pitchFamily="18" charset="0"/>
              <a:ea typeface="Calibri" panose="020F0502020204030204" pitchFamily="34" charset="0"/>
            </a:endParaRPr>
          </a:p>
          <a:p>
            <a:pPr algn="just">
              <a:spcAft>
                <a:spcPts val="0"/>
              </a:spcAft>
            </a:pPr>
            <a:endParaRPr lang="tr-TR" sz="2800" b="1" dirty="0">
              <a:latin typeface="Times New Roman" panose="02020603050405020304" pitchFamily="18" charset="0"/>
              <a:ea typeface="Calibri" panose="020F0502020204030204" pitchFamily="34" charset="0"/>
            </a:endParaRPr>
          </a:p>
          <a:p>
            <a:pPr algn="just">
              <a:spcAft>
                <a:spcPts val="0"/>
              </a:spcAft>
            </a:pPr>
            <a:endParaRPr lang="tr-TR" sz="2800" b="1" dirty="0">
              <a:latin typeface="Times New Roman" panose="02020603050405020304" pitchFamily="18" charset="0"/>
              <a:ea typeface="Calibri" panose="020F0502020204030204" pitchFamily="34" charset="0"/>
            </a:endParaRPr>
          </a:p>
          <a:p>
            <a:pPr algn="just">
              <a:spcAft>
                <a:spcPts val="0"/>
              </a:spcAft>
            </a:pPr>
            <a:r>
              <a:rPr lang="tr-TR" sz="2800" b="1" dirty="0" smtClean="0">
                <a:latin typeface="Times New Roman" panose="02020603050405020304" pitchFamily="18" charset="0"/>
                <a:ea typeface="Calibri" panose="020F0502020204030204" pitchFamily="34" charset="0"/>
              </a:rPr>
              <a:t>YENİLENEBİLİR ENERJİ</a:t>
            </a:r>
            <a:endParaRPr lang="tr-TR" sz="2800" b="1" dirty="0" smtClean="0">
              <a:effectLst/>
              <a:latin typeface="Times New Roman" panose="02020603050405020304" pitchFamily="18" charset="0"/>
              <a:ea typeface="Calibri" panose="020F0502020204030204" pitchFamily="34" charset="0"/>
            </a:endParaRPr>
          </a:p>
          <a:p>
            <a:pPr algn="just">
              <a:spcAft>
                <a:spcPts val="0"/>
              </a:spcAft>
            </a:pPr>
            <a:r>
              <a:rPr lang="tr-TR" sz="2800" b="1" dirty="0" smtClean="0">
                <a:latin typeface="Times New Roman" panose="02020603050405020304" pitchFamily="18" charset="0"/>
                <a:ea typeface="Calibri" panose="020F0502020204030204" pitchFamily="34" charset="0"/>
              </a:rPr>
              <a:t>ELEKTRİKLİ OTOMOTİV</a:t>
            </a:r>
          </a:p>
        </p:txBody>
      </p:sp>
    </p:spTree>
    <p:extLst>
      <p:ext uri="{BB962C8B-B14F-4D97-AF65-F5344CB8AC3E}">
        <p14:creationId xmlns:p14="http://schemas.microsoft.com/office/powerpoint/2010/main" val="452892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1678" y="382385"/>
            <a:ext cx="10178322" cy="638695"/>
          </a:xfrm>
        </p:spPr>
        <p:txBody>
          <a:bodyPr>
            <a:normAutofit/>
          </a:bodyPr>
          <a:lstStyle/>
          <a:p>
            <a:r>
              <a:rPr lang="tr-TR" sz="2000" b="1" dirty="0" smtClean="0">
                <a:latin typeface="Times New Roman" panose="02020603050405020304" pitchFamily="18" charset="0"/>
                <a:cs typeface="Times New Roman" panose="02020603050405020304" pitchFamily="18" charset="0"/>
              </a:rPr>
              <a:t>YENİLENEBİLİR ENERJİ (SÜRDÜRÜLEBİLİR ENERJİ)</a:t>
            </a:r>
            <a:endParaRPr lang="tr-TR" sz="20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251678" y="1085415"/>
            <a:ext cx="10178322" cy="5330625"/>
          </a:xfrm>
        </p:spPr>
        <p:txBody>
          <a:bodyPr>
            <a:normAutofit/>
          </a:bodyPr>
          <a:lstStyle/>
          <a:p>
            <a:pPr marL="0" indent="0" algn="just">
              <a:lnSpc>
                <a:spcPct val="150000"/>
              </a:lnSpc>
              <a:buNone/>
            </a:pPr>
            <a:r>
              <a:rPr lang="tr-TR" dirty="0" smtClean="0">
                <a:solidFill>
                  <a:srgbClr val="4D5156"/>
                </a:solidFill>
                <a:latin typeface="arial" panose="020B0604020202020204" pitchFamily="34" charset="0"/>
              </a:rPr>
              <a:t>      </a:t>
            </a:r>
            <a:r>
              <a:rPr lang="tr-TR" sz="2400" b="1" dirty="0" smtClean="0">
                <a:solidFill>
                  <a:srgbClr val="4D5156"/>
                </a:solidFill>
                <a:latin typeface="Times New Roman" panose="02020603050405020304" pitchFamily="18" charset="0"/>
                <a:cs typeface="Times New Roman" panose="02020603050405020304" pitchFamily="18" charset="0"/>
              </a:rPr>
              <a:t>Yenilenebilir </a:t>
            </a:r>
            <a:r>
              <a:rPr lang="tr-TR" sz="2400" b="1" dirty="0">
                <a:solidFill>
                  <a:srgbClr val="4D5156"/>
                </a:solidFill>
                <a:latin typeface="Times New Roman" panose="02020603050405020304" pitchFamily="18" charset="0"/>
                <a:cs typeface="Times New Roman" panose="02020603050405020304" pitchFamily="18" charset="0"/>
              </a:rPr>
              <a:t>enerji, </a:t>
            </a:r>
            <a:r>
              <a:rPr lang="tr-TR" sz="2400" dirty="0">
                <a:solidFill>
                  <a:srgbClr val="4D5156"/>
                </a:solidFill>
                <a:latin typeface="Times New Roman" panose="02020603050405020304" pitchFamily="18" charset="0"/>
                <a:cs typeface="Times New Roman" panose="02020603050405020304" pitchFamily="18" charset="0"/>
              </a:rPr>
              <a:t>güneş ışığı, rüzgar, yağmur, gelgitler, dalgalar ve jeotermal ısı gibi karbon nötr doğal kaynaklardan elde edilebilen ve insan zaman </a:t>
            </a:r>
            <a:r>
              <a:rPr lang="tr-TR" sz="2400" dirty="0" smtClean="0">
                <a:solidFill>
                  <a:srgbClr val="4D5156"/>
                </a:solidFill>
                <a:latin typeface="Times New Roman" panose="02020603050405020304" pitchFamily="18" charset="0"/>
                <a:cs typeface="Times New Roman" panose="02020603050405020304" pitchFamily="18" charset="0"/>
              </a:rPr>
              <a:t>ölçeğinde </a:t>
            </a:r>
            <a:r>
              <a:rPr lang="tr-TR" sz="2400" dirty="0">
                <a:solidFill>
                  <a:srgbClr val="4D5156"/>
                </a:solidFill>
                <a:latin typeface="Times New Roman" panose="02020603050405020304" pitchFamily="18" charset="0"/>
                <a:cs typeface="Times New Roman" panose="02020603050405020304" pitchFamily="18" charset="0"/>
              </a:rPr>
              <a:t>doğal olarak yenilenen kaynaklardan elde edilebilen enerjiye denir.</a:t>
            </a:r>
            <a:endParaRPr lang="tr-TR" sz="2400" dirty="0">
              <a:latin typeface="Times New Roman" panose="02020603050405020304" pitchFamily="18" charset="0"/>
              <a:cs typeface="Times New Roman" panose="02020603050405020304" pitchFamily="18" charset="0"/>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874" y="1247390"/>
            <a:ext cx="326244" cy="31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5"/>
          <p:cNvPicPr>
            <a:picLocks noChangeAspect="1"/>
          </p:cNvPicPr>
          <p:nvPr/>
        </p:nvPicPr>
        <p:blipFill>
          <a:blip r:embed="rId3"/>
          <a:stretch>
            <a:fillRect/>
          </a:stretch>
        </p:blipFill>
        <p:spPr>
          <a:xfrm>
            <a:off x="2651760" y="2926081"/>
            <a:ext cx="7284720" cy="3554294"/>
          </a:xfrm>
          <a:prstGeom prst="rect">
            <a:avLst/>
          </a:prstGeom>
        </p:spPr>
      </p:pic>
    </p:spTree>
    <p:extLst>
      <p:ext uri="{BB962C8B-B14F-4D97-AF65-F5344CB8AC3E}">
        <p14:creationId xmlns:p14="http://schemas.microsoft.com/office/powerpoint/2010/main" val="1626271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1678" y="441960"/>
            <a:ext cx="10178322" cy="5913119"/>
          </a:xfrm>
        </p:spPr>
        <p:txBody>
          <a:bodyPr>
            <a:normAutofit/>
          </a:bodyPr>
          <a:lstStyle/>
          <a:p>
            <a:pPr marL="0" indent="0" algn="just">
              <a:lnSpc>
                <a:spcPct val="150000"/>
              </a:lnSpc>
              <a:buNone/>
            </a:pPr>
            <a:r>
              <a:rPr lang="tr-TR" sz="2400" dirty="0" smtClean="0">
                <a:solidFill>
                  <a:srgbClr val="222222"/>
                </a:solidFill>
                <a:latin typeface="Times New Roman" panose="02020603050405020304" pitchFamily="18" charset="0"/>
                <a:cs typeface="Times New Roman" panose="02020603050405020304" pitchFamily="18" charset="0"/>
              </a:rPr>
              <a:t>     Dünya'daki </a:t>
            </a:r>
            <a:r>
              <a:rPr lang="tr-TR" sz="2400" dirty="0">
                <a:solidFill>
                  <a:srgbClr val="222222"/>
                </a:solidFill>
                <a:latin typeface="Times New Roman" panose="02020603050405020304" pitchFamily="18" charset="0"/>
                <a:cs typeface="Times New Roman" panose="02020603050405020304" pitchFamily="18" charset="0"/>
              </a:rPr>
              <a:t>enerji kaynakları içinde yenilenebilir enerji kaynaklarına olan ilgi ve ihtiyaç her geçen gün artmaktadır. </a:t>
            </a:r>
            <a:endParaRPr lang="tr-TR" sz="2400" dirty="0" smtClean="0">
              <a:solidFill>
                <a:srgbClr val="222222"/>
              </a:solidFill>
              <a:latin typeface="Times New Roman" panose="02020603050405020304" pitchFamily="18" charset="0"/>
              <a:cs typeface="Times New Roman" panose="02020603050405020304" pitchFamily="18" charset="0"/>
            </a:endParaRPr>
          </a:p>
          <a:p>
            <a:pPr marL="0" indent="0" algn="just">
              <a:lnSpc>
                <a:spcPct val="150000"/>
              </a:lnSpc>
              <a:buNone/>
            </a:pPr>
            <a:r>
              <a:rPr lang="tr-TR" sz="2400" dirty="0" smtClean="0">
                <a:solidFill>
                  <a:srgbClr val="222222"/>
                </a:solidFill>
                <a:latin typeface="Times New Roman" panose="02020603050405020304" pitchFamily="18" charset="0"/>
                <a:cs typeface="Times New Roman" panose="02020603050405020304" pitchFamily="18" charset="0"/>
              </a:rPr>
              <a:t>     Yenilenebilir </a:t>
            </a:r>
            <a:r>
              <a:rPr lang="tr-TR" sz="2400" dirty="0">
                <a:solidFill>
                  <a:srgbClr val="222222"/>
                </a:solidFill>
                <a:latin typeface="Times New Roman" panose="02020603050405020304" pitchFamily="18" charset="0"/>
                <a:cs typeface="Times New Roman" panose="02020603050405020304" pitchFamily="18" charset="0"/>
              </a:rPr>
              <a:t>enerji kaynaklarına yönelik olarak yapılan çalışmalar, maliyet ve verimlilik anlamında giderek daha iyi bir duruma gelmektedir</a:t>
            </a:r>
            <a:r>
              <a:rPr lang="tr-TR" sz="2400" dirty="0" smtClean="0">
                <a:solidFill>
                  <a:srgbClr val="222222"/>
                </a:solidFill>
                <a:latin typeface="Times New Roman" panose="02020603050405020304" pitchFamily="18" charset="0"/>
                <a:cs typeface="Times New Roman" panose="02020603050405020304" pitchFamily="18" charset="0"/>
              </a:rPr>
              <a:t>.</a:t>
            </a:r>
          </a:p>
          <a:p>
            <a:pPr marL="0" indent="0" algn="just">
              <a:lnSpc>
                <a:spcPct val="150000"/>
              </a:lnSpc>
              <a:buNone/>
            </a:pPr>
            <a:r>
              <a:rPr lang="tr-TR" sz="2400" dirty="0">
                <a:solidFill>
                  <a:srgbClr val="222222"/>
                </a:solidFill>
                <a:latin typeface="Times New Roman" panose="02020603050405020304" pitchFamily="18" charset="0"/>
                <a:cs typeface="Times New Roman" panose="02020603050405020304" pitchFamily="18" charset="0"/>
              </a:rPr>
              <a:t> </a:t>
            </a:r>
            <a:r>
              <a:rPr lang="tr-TR" sz="2400" dirty="0" smtClean="0">
                <a:solidFill>
                  <a:srgbClr val="222222"/>
                </a:solidFill>
                <a:latin typeface="Times New Roman" panose="02020603050405020304" pitchFamily="18" charset="0"/>
                <a:cs typeface="Times New Roman" panose="02020603050405020304" pitchFamily="18" charset="0"/>
              </a:rPr>
              <a:t>    </a:t>
            </a:r>
            <a:r>
              <a:rPr lang="tr-TR" sz="2400" dirty="0">
                <a:solidFill>
                  <a:srgbClr val="222222"/>
                </a:solidFill>
                <a:latin typeface="Times New Roman" panose="02020603050405020304" pitchFamily="18" charset="0"/>
                <a:cs typeface="Times New Roman" panose="02020603050405020304" pitchFamily="18" charset="0"/>
              </a:rPr>
              <a:t>Gelişmiş ülkeler ve gelişmekte olan ülkelerdeki enerji tüketiminde yenilenebilir enerjinin payı giderek artmaktadır</a:t>
            </a:r>
            <a:r>
              <a:rPr lang="tr-TR" sz="2400" dirty="0" smtClean="0">
                <a:solidFill>
                  <a:srgbClr val="222222"/>
                </a:solidFill>
                <a:latin typeface="Times New Roman" panose="02020603050405020304" pitchFamily="18" charset="0"/>
                <a:cs typeface="Times New Roman" panose="02020603050405020304" pitchFamily="18" charset="0"/>
              </a:rPr>
              <a:t>.</a:t>
            </a:r>
          </a:p>
          <a:p>
            <a:pPr marL="0" indent="0" algn="just">
              <a:lnSpc>
                <a:spcPct val="150000"/>
              </a:lnSpc>
              <a:buNone/>
            </a:pPr>
            <a:r>
              <a:rPr lang="tr-TR" sz="2400" dirty="0">
                <a:solidFill>
                  <a:srgbClr val="222222"/>
                </a:solidFill>
                <a:latin typeface="Times New Roman" panose="02020603050405020304" pitchFamily="18" charset="0"/>
                <a:cs typeface="Times New Roman" panose="02020603050405020304" pitchFamily="18" charset="0"/>
              </a:rPr>
              <a:t> </a:t>
            </a:r>
            <a:r>
              <a:rPr lang="tr-TR" sz="2400" dirty="0" smtClean="0">
                <a:solidFill>
                  <a:srgbClr val="222222"/>
                </a:solidFill>
                <a:latin typeface="Times New Roman" panose="02020603050405020304" pitchFamily="18" charset="0"/>
                <a:cs typeface="Times New Roman" panose="02020603050405020304" pitchFamily="18" charset="0"/>
              </a:rPr>
              <a:t>     Yenilenebilir </a:t>
            </a:r>
            <a:r>
              <a:rPr lang="tr-TR" sz="2400" dirty="0">
                <a:solidFill>
                  <a:srgbClr val="222222"/>
                </a:solidFill>
                <a:latin typeface="Times New Roman" panose="02020603050405020304" pitchFamily="18" charset="0"/>
                <a:cs typeface="Times New Roman" panose="02020603050405020304" pitchFamily="18" charset="0"/>
              </a:rPr>
              <a:t>enerji kaynaklarından elektrik elde edilmesinin yaygınlaşması bu alanda önemli teknolojik gelişmeleri de beraberinde getirmiştir. </a:t>
            </a:r>
            <a:r>
              <a:rPr lang="tr-TR" sz="2400" dirty="0">
                <a:solidFill>
                  <a:srgbClr val="222222"/>
                </a:solidFill>
                <a:latin typeface="Verdana" panose="020B0604030504040204" pitchFamily="34" charset="0"/>
              </a:rPr>
              <a:t> </a:t>
            </a:r>
            <a:endParaRPr lang="tr-TR" sz="24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1251678" y="597392"/>
            <a:ext cx="371888" cy="359695"/>
          </a:xfrm>
          <a:prstGeom prst="rect">
            <a:avLst/>
          </a:prstGeom>
        </p:spPr>
      </p:pic>
      <p:pic>
        <p:nvPicPr>
          <p:cNvPr id="5" name="Resim 4"/>
          <p:cNvPicPr>
            <a:picLocks noChangeAspect="1"/>
          </p:cNvPicPr>
          <p:nvPr/>
        </p:nvPicPr>
        <p:blipFill>
          <a:blip r:embed="rId2"/>
          <a:stretch>
            <a:fillRect/>
          </a:stretch>
        </p:blipFill>
        <p:spPr>
          <a:xfrm>
            <a:off x="1251678" y="1801352"/>
            <a:ext cx="371888" cy="359695"/>
          </a:xfrm>
          <a:prstGeom prst="rect">
            <a:avLst/>
          </a:prstGeom>
        </p:spPr>
      </p:pic>
      <p:pic>
        <p:nvPicPr>
          <p:cNvPr id="6" name="Resim 5"/>
          <p:cNvPicPr>
            <a:picLocks noChangeAspect="1"/>
          </p:cNvPicPr>
          <p:nvPr/>
        </p:nvPicPr>
        <p:blipFill>
          <a:blip r:embed="rId2"/>
          <a:stretch>
            <a:fillRect/>
          </a:stretch>
        </p:blipFill>
        <p:spPr>
          <a:xfrm>
            <a:off x="1251678" y="3038824"/>
            <a:ext cx="371888" cy="359695"/>
          </a:xfrm>
          <a:prstGeom prst="rect">
            <a:avLst/>
          </a:prstGeom>
        </p:spPr>
      </p:pic>
      <p:pic>
        <p:nvPicPr>
          <p:cNvPr id="7" name="Resim 6"/>
          <p:cNvPicPr>
            <a:picLocks noChangeAspect="1"/>
          </p:cNvPicPr>
          <p:nvPr/>
        </p:nvPicPr>
        <p:blipFill>
          <a:blip r:embed="rId2"/>
          <a:stretch>
            <a:fillRect/>
          </a:stretch>
        </p:blipFill>
        <p:spPr>
          <a:xfrm>
            <a:off x="1251678" y="4276295"/>
            <a:ext cx="371888" cy="359695"/>
          </a:xfrm>
          <a:prstGeom prst="rect">
            <a:avLst/>
          </a:prstGeom>
        </p:spPr>
      </p:pic>
    </p:spTree>
    <p:extLst>
      <p:ext uri="{BB962C8B-B14F-4D97-AF65-F5344CB8AC3E}">
        <p14:creationId xmlns:p14="http://schemas.microsoft.com/office/powerpoint/2010/main" val="1588708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251678" y="365760"/>
            <a:ext cx="10178322" cy="6294119"/>
          </a:xfrm>
        </p:spPr>
        <p:txBody>
          <a:bodyPr>
            <a:normAutofit/>
          </a:bodyPr>
          <a:lstStyle/>
          <a:p>
            <a:pPr marL="0" indent="0" algn="just">
              <a:lnSpc>
                <a:spcPct val="100000"/>
              </a:lnSpc>
              <a:buNone/>
            </a:pPr>
            <a:r>
              <a:rPr lang="tr-TR" sz="2400" dirty="0" smtClean="0">
                <a:solidFill>
                  <a:srgbClr val="262B2C"/>
                </a:solidFill>
                <a:latin typeface="Times New Roman" panose="02020603050405020304" pitchFamily="18" charset="0"/>
                <a:cs typeface="Times New Roman" panose="02020603050405020304" pitchFamily="18" charset="0"/>
              </a:rPr>
              <a:t>     Türkiye’nin</a:t>
            </a:r>
            <a:r>
              <a:rPr lang="tr-TR" sz="2400" dirty="0">
                <a:solidFill>
                  <a:srgbClr val="262B2C"/>
                </a:solidFill>
                <a:latin typeface="Times New Roman" panose="02020603050405020304" pitchFamily="18" charset="0"/>
                <a:cs typeface="Times New Roman" panose="02020603050405020304" pitchFamily="18" charset="0"/>
              </a:rPr>
              <a:t>, </a:t>
            </a:r>
            <a:r>
              <a:rPr lang="tr-TR" sz="2400" dirty="0" err="1">
                <a:solidFill>
                  <a:srgbClr val="262B2C"/>
                </a:solidFill>
                <a:latin typeface="Times New Roman" panose="02020603050405020304" pitchFamily="18" charset="0"/>
                <a:cs typeface="Times New Roman" panose="02020603050405020304" pitchFamily="18" charset="0"/>
              </a:rPr>
              <a:t>hidroenerji</a:t>
            </a:r>
            <a:r>
              <a:rPr lang="tr-TR" sz="2400" dirty="0">
                <a:solidFill>
                  <a:srgbClr val="262B2C"/>
                </a:solidFill>
                <a:latin typeface="Times New Roman" panose="02020603050405020304" pitchFamily="18" charset="0"/>
                <a:cs typeface="Times New Roman" panose="02020603050405020304" pitchFamily="18" charset="0"/>
              </a:rPr>
              <a:t>, jeotermal, güneş, rüzgar, enerji potansiyeli sırasıyla 216 milyar </a:t>
            </a:r>
            <a:r>
              <a:rPr lang="tr-TR" sz="2400" dirty="0" err="1">
                <a:solidFill>
                  <a:srgbClr val="262B2C"/>
                </a:solidFill>
                <a:latin typeface="Times New Roman" panose="02020603050405020304" pitchFamily="18" charset="0"/>
                <a:cs typeface="Times New Roman" panose="02020603050405020304" pitchFamily="18" charset="0"/>
              </a:rPr>
              <a:t>KWh</a:t>
            </a:r>
            <a:r>
              <a:rPr lang="tr-TR" sz="2400" dirty="0">
                <a:solidFill>
                  <a:srgbClr val="262B2C"/>
                </a:solidFill>
                <a:latin typeface="Times New Roman" panose="02020603050405020304" pitchFamily="18" charset="0"/>
                <a:cs typeface="Times New Roman" panose="02020603050405020304" pitchFamily="18" charset="0"/>
              </a:rPr>
              <a:t>, 31500 </a:t>
            </a:r>
            <a:r>
              <a:rPr lang="tr-TR" sz="2400" dirty="0" err="1">
                <a:solidFill>
                  <a:srgbClr val="262B2C"/>
                </a:solidFill>
                <a:latin typeface="Times New Roman" panose="02020603050405020304" pitchFamily="18" charset="0"/>
                <a:cs typeface="Times New Roman" panose="02020603050405020304" pitchFamily="18" charset="0"/>
              </a:rPr>
              <a:t>MWt</a:t>
            </a:r>
            <a:r>
              <a:rPr lang="tr-TR" sz="2400" dirty="0">
                <a:solidFill>
                  <a:srgbClr val="262B2C"/>
                </a:solidFill>
                <a:latin typeface="Times New Roman" panose="02020603050405020304" pitchFamily="18" charset="0"/>
                <a:cs typeface="Times New Roman" panose="02020603050405020304" pitchFamily="18" charset="0"/>
              </a:rPr>
              <a:t>, 500 </a:t>
            </a:r>
            <a:r>
              <a:rPr lang="tr-TR" sz="2400" dirty="0" err="1">
                <a:solidFill>
                  <a:srgbClr val="262B2C"/>
                </a:solidFill>
                <a:latin typeface="Times New Roman" panose="02020603050405020304" pitchFamily="18" charset="0"/>
                <a:cs typeface="Times New Roman" panose="02020603050405020304" pitchFamily="18" charset="0"/>
              </a:rPr>
              <a:t>Mtep</a:t>
            </a:r>
            <a:r>
              <a:rPr lang="tr-TR" sz="2400" dirty="0">
                <a:solidFill>
                  <a:srgbClr val="262B2C"/>
                </a:solidFill>
                <a:latin typeface="Times New Roman" panose="02020603050405020304" pitchFamily="18" charset="0"/>
                <a:cs typeface="Times New Roman" panose="02020603050405020304" pitchFamily="18" charset="0"/>
              </a:rPr>
              <a:t>/yıl, 400 milyar </a:t>
            </a:r>
            <a:r>
              <a:rPr lang="tr-TR" sz="2400" dirty="0" err="1">
                <a:solidFill>
                  <a:srgbClr val="262B2C"/>
                </a:solidFill>
                <a:latin typeface="Times New Roman" panose="02020603050405020304" pitchFamily="18" charset="0"/>
                <a:cs typeface="Times New Roman" panose="02020603050405020304" pitchFamily="18" charset="0"/>
              </a:rPr>
              <a:t>Kwh’tur</a:t>
            </a:r>
            <a:r>
              <a:rPr lang="tr-TR" sz="2400" dirty="0">
                <a:solidFill>
                  <a:srgbClr val="262B2C"/>
                </a:solidFill>
                <a:latin typeface="Times New Roman" panose="02020603050405020304" pitchFamily="18" charset="0"/>
                <a:cs typeface="Times New Roman" panose="02020603050405020304" pitchFamily="18" charset="0"/>
              </a:rPr>
              <a:t>. Bir başka deyişle yenilenebilir enerji kaynakları yönünden dünyanın şanslı bölgelerinden birinde yer almaktadır. </a:t>
            </a:r>
            <a:endParaRPr lang="tr-TR" sz="2400" dirty="0" smtClean="0">
              <a:solidFill>
                <a:srgbClr val="262B2C"/>
              </a:solidFill>
              <a:latin typeface="Times New Roman" panose="02020603050405020304" pitchFamily="18" charset="0"/>
              <a:cs typeface="Times New Roman" panose="02020603050405020304" pitchFamily="18" charset="0"/>
            </a:endParaRPr>
          </a:p>
          <a:p>
            <a:pPr marL="0" indent="0" algn="just">
              <a:lnSpc>
                <a:spcPct val="100000"/>
              </a:lnSpc>
              <a:buNone/>
            </a:pPr>
            <a:r>
              <a:rPr lang="tr-TR" sz="2400" dirty="0" smtClean="0">
                <a:solidFill>
                  <a:srgbClr val="262B2C"/>
                </a:solidFill>
                <a:latin typeface="Times New Roman" panose="02020603050405020304" pitchFamily="18" charset="0"/>
                <a:cs typeface="Times New Roman" panose="02020603050405020304" pitchFamily="18" charset="0"/>
              </a:rPr>
              <a:t>     Türkiye’de </a:t>
            </a:r>
            <a:r>
              <a:rPr lang="tr-TR" sz="2400" dirty="0" err="1">
                <a:solidFill>
                  <a:srgbClr val="262B2C"/>
                </a:solidFill>
                <a:latin typeface="Times New Roman" panose="02020603050405020304" pitchFamily="18" charset="0"/>
                <a:cs typeface="Times New Roman" panose="02020603050405020304" pitchFamily="18" charset="0"/>
              </a:rPr>
              <a:t>hidro</a:t>
            </a:r>
            <a:r>
              <a:rPr lang="tr-TR" sz="2400" dirty="0">
                <a:solidFill>
                  <a:srgbClr val="262B2C"/>
                </a:solidFill>
                <a:latin typeface="Times New Roman" panose="02020603050405020304" pitchFamily="18" charset="0"/>
                <a:cs typeface="Times New Roman" panose="02020603050405020304" pitchFamily="18" charset="0"/>
              </a:rPr>
              <a:t>-enerji toplam elektrik enerjisi üretiminde %41 oranındaki payıyla halen en fazla kullanılan yenilenebilir enerji kaynaklarından biridir. 2020 yılına gelindiğinde Türkiye’nin </a:t>
            </a:r>
            <a:r>
              <a:rPr lang="tr-TR" sz="2400" dirty="0" err="1">
                <a:solidFill>
                  <a:srgbClr val="262B2C"/>
                </a:solidFill>
                <a:latin typeface="Times New Roman" panose="02020603050405020304" pitchFamily="18" charset="0"/>
                <a:cs typeface="Times New Roman" panose="02020603050405020304" pitchFamily="18" charset="0"/>
              </a:rPr>
              <a:t>hidro</a:t>
            </a:r>
            <a:r>
              <a:rPr lang="tr-TR" sz="2400" dirty="0">
                <a:solidFill>
                  <a:srgbClr val="262B2C"/>
                </a:solidFill>
                <a:latin typeface="Times New Roman" panose="02020603050405020304" pitchFamily="18" charset="0"/>
                <a:cs typeface="Times New Roman" panose="02020603050405020304" pitchFamily="18" charset="0"/>
              </a:rPr>
              <a:t>-enerji potansiyelinin yaklaşık %90’ından faydalanması beklenmektedir</a:t>
            </a:r>
            <a:r>
              <a:rPr lang="tr-TR" sz="2400" dirty="0" smtClean="0">
                <a:solidFill>
                  <a:srgbClr val="262B2C"/>
                </a:solidFill>
                <a:latin typeface="Times New Roman" panose="02020603050405020304" pitchFamily="18" charset="0"/>
                <a:cs typeface="Times New Roman" panose="02020603050405020304" pitchFamily="18" charset="0"/>
              </a:rPr>
              <a:t>.</a:t>
            </a:r>
          </a:p>
          <a:p>
            <a:pPr marL="0" indent="0" algn="just">
              <a:lnSpc>
                <a:spcPct val="100000"/>
              </a:lnSpc>
              <a:buNone/>
            </a:pPr>
            <a:r>
              <a:rPr lang="tr-TR" sz="2400" dirty="0" smtClean="0">
                <a:solidFill>
                  <a:srgbClr val="262B2C"/>
                </a:solidFill>
                <a:latin typeface="Times New Roman" panose="02020603050405020304" pitchFamily="18" charset="0"/>
                <a:cs typeface="Times New Roman" panose="02020603050405020304" pitchFamily="18" charset="0"/>
              </a:rPr>
              <a:t>     Öte </a:t>
            </a:r>
            <a:r>
              <a:rPr lang="tr-TR" sz="2400" dirty="0">
                <a:solidFill>
                  <a:srgbClr val="262B2C"/>
                </a:solidFill>
                <a:latin typeface="Times New Roman" panose="02020603050405020304" pitchFamily="18" charset="0"/>
                <a:cs typeface="Times New Roman" panose="02020603050405020304" pitchFamily="18" charset="0"/>
              </a:rPr>
              <a:t>yandan, Türkiye’de jeotermal enerji  kaynaklarından 20 Megavat elektrik üretilmektedir. 2020 yılında bu miktarın 1000 </a:t>
            </a:r>
            <a:r>
              <a:rPr lang="tr-TR" sz="2400" dirty="0" err="1">
                <a:solidFill>
                  <a:srgbClr val="262B2C"/>
                </a:solidFill>
                <a:latin typeface="Times New Roman" panose="02020603050405020304" pitchFamily="18" charset="0"/>
                <a:cs typeface="Times New Roman" panose="02020603050405020304" pitchFamily="18" charset="0"/>
              </a:rPr>
              <a:t>MGW’a</a:t>
            </a:r>
            <a:r>
              <a:rPr lang="tr-TR" sz="2400" dirty="0">
                <a:solidFill>
                  <a:srgbClr val="262B2C"/>
                </a:solidFill>
                <a:latin typeface="Times New Roman" panose="02020603050405020304" pitchFamily="18" charset="0"/>
                <a:cs typeface="Times New Roman" panose="02020603050405020304" pitchFamily="18" charset="0"/>
              </a:rPr>
              <a:t> kadar çıkması öngörülmektedir. Bir başka deyişle, 2020 yılında, 1 milyon 250 bin konut jeotermal enerjiyle ısıtılacaktır</a:t>
            </a:r>
            <a:r>
              <a:rPr lang="tr-TR" sz="2400" dirty="0" smtClean="0">
                <a:solidFill>
                  <a:srgbClr val="262B2C"/>
                </a:solidFill>
                <a:latin typeface="Times New Roman" panose="02020603050405020304" pitchFamily="18" charset="0"/>
                <a:cs typeface="Times New Roman" panose="02020603050405020304" pitchFamily="18" charset="0"/>
              </a:rPr>
              <a:t>.</a:t>
            </a:r>
          </a:p>
          <a:p>
            <a:pPr marL="0" indent="0" algn="just">
              <a:lnSpc>
                <a:spcPct val="100000"/>
              </a:lnSpc>
              <a:buNone/>
            </a:pPr>
            <a:r>
              <a:rPr lang="tr-TR" sz="2400" dirty="0">
                <a:solidFill>
                  <a:srgbClr val="262B2C"/>
                </a:solidFill>
                <a:latin typeface="Times New Roman" panose="02020603050405020304" pitchFamily="18" charset="0"/>
                <a:cs typeface="Times New Roman" panose="02020603050405020304" pitchFamily="18" charset="0"/>
              </a:rPr>
              <a:t> </a:t>
            </a:r>
            <a:r>
              <a:rPr lang="tr-TR" sz="2400" dirty="0" smtClean="0">
                <a:solidFill>
                  <a:srgbClr val="262B2C"/>
                </a:solidFill>
                <a:latin typeface="Times New Roman" panose="02020603050405020304" pitchFamily="18" charset="0"/>
                <a:cs typeface="Times New Roman" panose="02020603050405020304" pitchFamily="18" charset="0"/>
              </a:rPr>
              <a:t>     Diğer </a:t>
            </a:r>
            <a:r>
              <a:rPr lang="tr-TR" sz="2400" dirty="0">
                <a:solidFill>
                  <a:srgbClr val="262B2C"/>
                </a:solidFill>
                <a:latin typeface="Times New Roman" panose="02020603050405020304" pitchFamily="18" charset="0"/>
                <a:cs typeface="Times New Roman" panose="02020603050405020304" pitchFamily="18" charset="0"/>
              </a:rPr>
              <a:t>taraftan,2002 yılı sonu itibariyle rüzgar enerjisinden 1.8 </a:t>
            </a:r>
            <a:r>
              <a:rPr lang="tr-TR" sz="2400" dirty="0" err="1">
                <a:solidFill>
                  <a:srgbClr val="262B2C"/>
                </a:solidFill>
                <a:latin typeface="Times New Roman" panose="02020603050405020304" pitchFamily="18" charset="0"/>
                <a:cs typeface="Times New Roman" panose="02020603050405020304" pitchFamily="18" charset="0"/>
              </a:rPr>
              <a:t>GW’lık</a:t>
            </a:r>
            <a:r>
              <a:rPr lang="tr-TR" sz="2400" dirty="0">
                <a:solidFill>
                  <a:srgbClr val="262B2C"/>
                </a:solidFill>
                <a:latin typeface="Times New Roman" panose="02020603050405020304" pitchFamily="18" charset="0"/>
                <a:cs typeface="Times New Roman" panose="02020603050405020304" pitchFamily="18" charset="0"/>
              </a:rPr>
              <a:t> enerji elde edilmiştir. Yapılan planlar 2025 yılında elektrik ihtiyacının %7’si rüzgar enerjisinden karşılanacağını ortaya koymaktadır.</a:t>
            </a:r>
            <a:endParaRPr lang="tr-TR" sz="2400" dirty="0">
              <a:latin typeface="Times New Roman" panose="02020603050405020304" pitchFamily="18" charset="0"/>
              <a:cs typeface="Times New Roman" panose="02020603050405020304" pitchFamily="18" charset="0"/>
            </a:endParaRPr>
          </a:p>
        </p:txBody>
      </p:sp>
      <p:pic>
        <p:nvPicPr>
          <p:cNvPr id="3" name="Resim 2"/>
          <p:cNvPicPr>
            <a:picLocks noChangeAspect="1"/>
          </p:cNvPicPr>
          <p:nvPr/>
        </p:nvPicPr>
        <p:blipFill>
          <a:blip r:embed="rId2"/>
          <a:stretch>
            <a:fillRect/>
          </a:stretch>
        </p:blipFill>
        <p:spPr>
          <a:xfrm>
            <a:off x="1271980" y="422909"/>
            <a:ext cx="371888" cy="359695"/>
          </a:xfrm>
          <a:prstGeom prst="rect">
            <a:avLst/>
          </a:prstGeom>
        </p:spPr>
      </p:pic>
      <p:pic>
        <p:nvPicPr>
          <p:cNvPr id="4" name="Resim 3"/>
          <p:cNvPicPr>
            <a:picLocks noChangeAspect="1"/>
          </p:cNvPicPr>
          <p:nvPr/>
        </p:nvPicPr>
        <p:blipFill>
          <a:blip r:embed="rId2"/>
          <a:stretch>
            <a:fillRect/>
          </a:stretch>
        </p:blipFill>
        <p:spPr>
          <a:xfrm>
            <a:off x="1256740" y="1970157"/>
            <a:ext cx="371888" cy="359695"/>
          </a:xfrm>
          <a:prstGeom prst="rect">
            <a:avLst/>
          </a:prstGeom>
        </p:spPr>
      </p:pic>
      <p:pic>
        <p:nvPicPr>
          <p:cNvPr id="5" name="Resim 4"/>
          <p:cNvPicPr>
            <a:picLocks noChangeAspect="1"/>
          </p:cNvPicPr>
          <p:nvPr/>
        </p:nvPicPr>
        <p:blipFill>
          <a:blip r:embed="rId2"/>
          <a:stretch>
            <a:fillRect/>
          </a:stretch>
        </p:blipFill>
        <p:spPr>
          <a:xfrm>
            <a:off x="1310586" y="3539101"/>
            <a:ext cx="371888" cy="359695"/>
          </a:xfrm>
          <a:prstGeom prst="rect">
            <a:avLst/>
          </a:prstGeom>
        </p:spPr>
      </p:pic>
      <p:pic>
        <p:nvPicPr>
          <p:cNvPr id="6" name="Resim 5"/>
          <p:cNvPicPr>
            <a:picLocks noChangeAspect="1"/>
          </p:cNvPicPr>
          <p:nvPr/>
        </p:nvPicPr>
        <p:blipFill>
          <a:blip r:embed="rId2"/>
          <a:stretch>
            <a:fillRect/>
          </a:stretch>
        </p:blipFill>
        <p:spPr>
          <a:xfrm>
            <a:off x="1310586" y="5025001"/>
            <a:ext cx="371888" cy="359695"/>
          </a:xfrm>
          <a:prstGeom prst="rect">
            <a:avLst/>
          </a:prstGeom>
        </p:spPr>
      </p:pic>
    </p:spTree>
    <p:extLst>
      <p:ext uri="{BB962C8B-B14F-4D97-AF65-F5344CB8AC3E}">
        <p14:creationId xmlns:p14="http://schemas.microsoft.com/office/powerpoint/2010/main" val="1268266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1678" y="382385"/>
            <a:ext cx="10178322" cy="745375"/>
          </a:xfrm>
        </p:spPr>
        <p:txBody>
          <a:bodyPr>
            <a:normAutofit/>
          </a:bodyPr>
          <a:lstStyle/>
          <a:p>
            <a:pPr algn="just"/>
            <a:r>
              <a:rPr lang="tr-TR" sz="2400" b="1" dirty="0" smtClean="0">
                <a:latin typeface="Times New Roman" panose="02020603050405020304" pitchFamily="18" charset="0"/>
                <a:cs typeface="Times New Roman" panose="02020603050405020304" pitchFamily="18" charset="0"/>
              </a:rPr>
              <a:t>ÇEVRE DOSTU ENERJİ</a:t>
            </a:r>
            <a:endParaRPr lang="tr-TR" sz="24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251678" y="944880"/>
            <a:ext cx="10178322" cy="5394959"/>
          </a:xfrm>
        </p:spPr>
        <p:txBody>
          <a:bodyPr>
            <a:normAutofit/>
          </a:bodyPr>
          <a:lstStyle/>
          <a:p>
            <a:pPr marL="0" indent="0" algn="just">
              <a:lnSpc>
                <a:spcPct val="150000"/>
              </a:lnSpc>
              <a:buNone/>
            </a:pPr>
            <a:r>
              <a:rPr lang="tr-TR" sz="2400" dirty="0" smtClean="0">
                <a:solidFill>
                  <a:srgbClr val="262B2C"/>
                </a:solidFill>
                <a:latin typeface="Times New Roman" panose="02020603050405020304" pitchFamily="18" charset="0"/>
                <a:cs typeface="Times New Roman" panose="02020603050405020304" pitchFamily="18" charset="0"/>
              </a:rPr>
              <a:t>     Yenilenebilir </a:t>
            </a:r>
            <a:r>
              <a:rPr lang="tr-TR" sz="2400" dirty="0">
                <a:solidFill>
                  <a:srgbClr val="262B2C"/>
                </a:solidFill>
                <a:latin typeface="Times New Roman" panose="02020603050405020304" pitchFamily="18" charset="0"/>
                <a:cs typeface="Times New Roman" panose="02020603050405020304" pitchFamily="18" charset="0"/>
              </a:rPr>
              <a:t>enerji kaynağı “Doğanın kendi evrimi içinde bir sonraki gün aynen mevcut olabilen enerji kaynağı” olarak  tanımlanmaktadır. Yenilenebilir enerji kaynaklarının en büyük özellikleri, karbondioksit emisyonlarını azaltarak çevrenin korunmasına yardımcı olmaları, yerli kaynaklar oldukları için enerjide dışa bağımlılığın azalmasına ve istihdamın artmasına katkıda bulunmaları ve kamuoyundan yaygın ve güçlü destek almalarıdır. </a:t>
            </a:r>
            <a:endParaRPr lang="tr-TR" sz="2400" dirty="0" smtClean="0">
              <a:solidFill>
                <a:srgbClr val="262B2C"/>
              </a:solidFill>
              <a:latin typeface="Times New Roman" panose="02020603050405020304" pitchFamily="18" charset="0"/>
              <a:cs typeface="Times New Roman" panose="02020603050405020304" pitchFamily="18" charset="0"/>
            </a:endParaRPr>
          </a:p>
          <a:p>
            <a:pPr marL="0" indent="0" algn="just">
              <a:lnSpc>
                <a:spcPct val="150000"/>
              </a:lnSpc>
              <a:buNone/>
            </a:pPr>
            <a:r>
              <a:rPr lang="tr-TR" sz="2400" dirty="0" smtClean="0">
                <a:solidFill>
                  <a:srgbClr val="262B2C"/>
                </a:solidFill>
                <a:latin typeface="Times New Roman" panose="02020603050405020304" pitchFamily="18" charset="0"/>
                <a:cs typeface="Times New Roman" panose="02020603050405020304" pitchFamily="18" charset="0"/>
              </a:rPr>
              <a:t>     Bir </a:t>
            </a:r>
            <a:r>
              <a:rPr lang="tr-TR" sz="2400" dirty="0">
                <a:solidFill>
                  <a:srgbClr val="262B2C"/>
                </a:solidFill>
                <a:latin typeface="Times New Roman" panose="02020603050405020304" pitchFamily="18" charset="0"/>
                <a:cs typeface="Times New Roman" panose="02020603050405020304" pitchFamily="18" charset="0"/>
              </a:rPr>
              <a:t>başka deyişle, yenilenebilir enerji kaynakları, ulaşılabilirlik (Accessibility), mevcudiyet (</a:t>
            </a:r>
            <a:r>
              <a:rPr lang="tr-TR" sz="2400" dirty="0" err="1">
                <a:solidFill>
                  <a:srgbClr val="262B2C"/>
                </a:solidFill>
                <a:latin typeface="Times New Roman" panose="02020603050405020304" pitchFamily="18" charset="0"/>
                <a:cs typeface="Times New Roman" panose="02020603050405020304" pitchFamily="18" charset="0"/>
              </a:rPr>
              <a:t>Availability</a:t>
            </a:r>
            <a:r>
              <a:rPr lang="tr-TR" sz="2400" dirty="0">
                <a:solidFill>
                  <a:srgbClr val="262B2C"/>
                </a:solidFill>
                <a:latin typeface="Times New Roman" panose="02020603050405020304" pitchFamily="18" charset="0"/>
                <a:cs typeface="Times New Roman" panose="02020603050405020304" pitchFamily="18" charset="0"/>
              </a:rPr>
              <a:t>), kabul edilebilirlik (</a:t>
            </a:r>
            <a:r>
              <a:rPr lang="tr-TR" sz="2400" dirty="0" err="1">
                <a:solidFill>
                  <a:srgbClr val="262B2C"/>
                </a:solidFill>
                <a:latin typeface="Times New Roman" panose="02020603050405020304" pitchFamily="18" charset="0"/>
                <a:cs typeface="Times New Roman" panose="02020603050405020304" pitchFamily="18" charset="0"/>
              </a:rPr>
              <a:t>Acceptability</a:t>
            </a:r>
            <a:r>
              <a:rPr lang="tr-TR" sz="2400" dirty="0">
                <a:solidFill>
                  <a:srgbClr val="262B2C"/>
                </a:solidFill>
                <a:latin typeface="Times New Roman" panose="02020603050405020304" pitchFamily="18" charset="0"/>
                <a:cs typeface="Times New Roman" panose="02020603050405020304" pitchFamily="18" charset="0"/>
              </a:rPr>
              <a:t>) özelliklerinin hepsini taşımaktadırlar.</a:t>
            </a:r>
            <a:endParaRPr lang="tr-TR" sz="24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1251678" y="1127760"/>
            <a:ext cx="371888" cy="359695"/>
          </a:xfrm>
          <a:prstGeom prst="rect">
            <a:avLst/>
          </a:prstGeom>
        </p:spPr>
      </p:pic>
      <p:pic>
        <p:nvPicPr>
          <p:cNvPr id="5" name="Resim 4"/>
          <p:cNvPicPr>
            <a:picLocks noChangeAspect="1"/>
          </p:cNvPicPr>
          <p:nvPr/>
        </p:nvPicPr>
        <p:blipFill>
          <a:blip r:embed="rId2"/>
          <a:stretch>
            <a:fillRect/>
          </a:stretch>
        </p:blipFill>
        <p:spPr>
          <a:xfrm>
            <a:off x="1251678" y="4514072"/>
            <a:ext cx="371888" cy="359695"/>
          </a:xfrm>
          <a:prstGeom prst="rect">
            <a:avLst/>
          </a:prstGeom>
        </p:spPr>
      </p:pic>
    </p:spTree>
    <p:extLst>
      <p:ext uri="{BB962C8B-B14F-4D97-AF65-F5344CB8AC3E}">
        <p14:creationId xmlns:p14="http://schemas.microsoft.com/office/powerpoint/2010/main" val="33758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1678" y="382385"/>
            <a:ext cx="10178322" cy="730135"/>
          </a:xfrm>
        </p:spPr>
        <p:txBody>
          <a:bodyPr>
            <a:normAutofit/>
          </a:bodyPr>
          <a:lstStyle/>
          <a:p>
            <a:pPr algn="just"/>
            <a:r>
              <a:rPr lang="tr-TR" sz="2400" b="1" dirty="0" smtClean="0">
                <a:latin typeface="Times New Roman" panose="02020603050405020304" pitchFamily="18" charset="0"/>
                <a:cs typeface="Times New Roman" panose="02020603050405020304" pitchFamily="18" charset="0"/>
              </a:rPr>
              <a:t>ELEKTRİKLİ OTOMOTİV</a:t>
            </a:r>
            <a:endParaRPr lang="tr-TR" sz="2400" b="1" dirty="0">
              <a:latin typeface="Times New Roman" panose="02020603050405020304" pitchFamily="18" charset="0"/>
              <a:cs typeface="Times New Roman" panose="02020603050405020304" pitchFamily="18" charset="0"/>
            </a:endParaRPr>
          </a:p>
        </p:txBody>
      </p:sp>
      <p:pic>
        <p:nvPicPr>
          <p:cNvPr id="9" name="İçerik Yer Tutucusu 8"/>
          <p:cNvPicPr>
            <a:picLocks noGrp="1" noChangeAspect="1"/>
          </p:cNvPicPr>
          <p:nvPr>
            <p:ph idx="1"/>
          </p:nvPr>
        </p:nvPicPr>
        <p:blipFill>
          <a:blip r:embed="rId2"/>
          <a:stretch>
            <a:fillRect/>
          </a:stretch>
        </p:blipFill>
        <p:spPr>
          <a:xfrm>
            <a:off x="1174080" y="1112520"/>
            <a:ext cx="4717863" cy="3718560"/>
          </a:xfrm>
          <a:prstGeom prst="rect">
            <a:avLst/>
          </a:prstGeom>
        </p:spPr>
      </p:pic>
      <p:pic>
        <p:nvPicPr>
          <p:cNvPr id="10" name="Resim 9"/>
          <p:cNvPicPr>
            <a:picLocks noChangeAspect="1"/>
          </p:cNvPicPr>
          <p:nvPr/>
        </p:nvPicPr>
        <p:blipFill>
          <a:blip r:embed="rId3"/>
          <a:stretch>
            <a:fillRect/>
          </a:stretch>
        </p:blipFill>
        <p:spPr>
          <a:xfrm>
            <a:off x="6390575" y="2598863"/>
            <a:ext cx="4917506" cy="3700144"/>
          </a:xfrm>
          <a:prstGeom prst="rect">
            <a:avLst/>
          </a:prstGeom>
        </p:spPr>
      </p:pic>
      <p:sp>
        <p:nvSpPr>
          <p:cNvPr id="11" name="Dikdörtgen 10"/>
          <p:cNvSpPr/>
          <p:nvPr/>
        </p:nvSpPr>
        <p:spPr>
          <a:xfrm rot="21317652">
            <a:off x="2761902" y="2705637"/>
            <a:ext cx="2619412" cy="400110"/>
          </a:xfrm>
          <a:prstGeom prst="rect">
            <a:avLst/>
          </a:prstGeom>
        </p:spPr>
        <p:txBody>
          <a:bodyPr wrap="square">
            <a:spAutoFit/>
          </a:bodyPr>
          <a:lstStyle/>
          <a:p>
            <a:pPr algn="ctr"/>
            <a:endParaRPr lang="tr-TR" sz="2000" b="1" dirty="0">
              <a:latin typeface="Times New Roman" panose="02020603050405020304" pitchFamily="18" charset="0"/>
              <a:cs typeface="Times New Roman" panose="02020603050405020304" pitchFamily="18" charset="0"/>
            </a:endParaRPr>
          </a:p>
        </p:txBody>
      </p:sp>
      <p:sp>
        <p:nvSpPr>
          <p:cNvPr id="12" name="Dikdörtgen 11"/>
          <p:cNvSpPr/>
          <p:nvPr/>
        </p:nvSpPr>
        <p:spPr>
          <a:xfrm>
            <a:off x="7574280" y="3718560"/>
            <a:ext cx="2407920" cy="400110"/>
          </a:xfrm>
          <a:prstGeom prst="rect">
            <a:avLst/>
          </a:prstGeom>
        </p:spPr>
        <p:txBody>
          <a:bodyPr wrap="square">
            <a:spAutoFit/>
          </a:bodyPr>
          <a:lstStyle/>
          <a:p>
            <a:pPr algn="ctr"/>
            <a:endParaRPr lang="tr-TR" sz="2000" b="1" dirty="0">
              <a:latin typeface="Times New Roman" panose="02020603050405020304" pitchFamily="18" charset="0"/>
              <a:cs typeface="Times New Roman" panose="02020603050405020304" pitchFamily="18" charset="0"/>
            </a:endParaRPr>
          </a:p>
        </p:txBody>
      </p:sp>
      <p:sp>
        <p:nvSpPr>
          <p:cNvPr id="3" name="Dikdörtgen 2"/>
          <p:cNvSpPr/>
          <p:nvPr/>
        </p:nvSpPr>
        <p:spPr>
          <a:xfrm rot="21371867">
            <a:off x="2749905" y="1729273"/>
            <a:ext cx="2081176" cy="1938992"/>
          </a:xfrm>
          <a:prstGeom prst="rect">
            <a:avLst/>
          </a:prstGeom>
        </p:spPr>
        <p:txBody>
          <a:bodyPr wrap="square">
            <a:spAutoFit/>
          </a:bodyPr>
          <a:lstStyle/>
          <a:p>
            <a:r>
              <a:rPr lang="tr-TR" sz="2400" b="1" dirty="0" smtClean="0"/>
              <a:t>Şarj Maliyetleri?</a:t>
            </a:r>
          </a:p>
          <a:p>
            <a:r>
              <a:rPr lang="tr-TR" sz="2400" b="1" dirty="0" smtClean="0"/>
              <a:t>Ağ Yapısı?</a:t>
            </a:r>
          </a:p>
          <a:p>
            <a:r>
              <a:rPr lang="tr-TR" sz="2400" b="1" dirty="0" smtClean="0"/>
              <a:t>Raporlar ve Veriler?</a:t>
            </a:r>
            <a:endParaRPr lang="tr-TR" sz="2400" b="1" dirty="0"/>
          </a:p>
        </p:txBody>
      </p:sp>
      <p:sp>
        <p:nvSpPr>
          <p:cNvPr id="4" name="Dikdörtgen 3"/>
          <p:cNvSpPr/>
          <p:nvPr/>
        </p:nvSpPr>
        <p:spPr>
          <a:xfrm rot="10800000" flipH="1" flipV="1">
            <a:off x="7680960" y="3728465"/>
            <a:ext cx="2301240" cy="1569660"/>
          </a:xfrm>
          <a:prstGeom prst="rect">
            <a:avLst/>
          </a:prstGeom>
        </p:spPr>
        <p:txBody>
          <a:bodyPr wrap="square">
            <a:spAutoFit/>
          </a:bodyPr>
          <a:lstStyle/>
          <a:p>
            <a:r>
              <a:rPr lang="tr-TR" sz="2400" b="1" dirty="0" smtClean="0"/>
              <a:t>Pazar Büyüklüğü? Makro Açıdan Önemi?</a:t>
            </a:r>
            <a:endParaRPr lang="tr-TR" sz="2400" b="1" dirty="0"/>
          </a:p>
        </p:txBody>
      </p:sp>
    </p:spTree>
    <p:extLst>
      <p:ext uri="{BB962C8B-B14F-4D97-AF65-F5344CB8AC3E}">
        <p14:creationId xmlns:p14="http://schemas.microsoft.com/office/powerpoint/2010/main" val="3464170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51678" y="382385"/>
            <a:ext cx="10178322" cy="501535"/>
          </a:xfrm>
        </p:spPr>
        <p:txBody>
          <a:bodyPr>
            <a:normAutofit/>
          </a:bodyPr>
          <a:lstStyle/>
          <a:p>
            <a:r>
              <a:rPr lang="tr-TR" sz="2400" b="1" dirty="0" smtClean="0">
                <a:latin typeface="Times New Roman" panose="02020603050405020304" pitchFamily="18" charset="0"/>
                <a:cs typeface="Times New Roman" panose="02020603050405020304" pitchFamily="18" charset="0"/>
              </a:rPr>
              <a:t>ELEKTRİKLİ OTOMOTİV</a:t>
            </a:r>
            <a:endParaRPr lang="tr-TR" sz="24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251678" y="883920"/>
            <a:ext cx="10178322" cy="5333999"/>
          </a:xfrm>
        </p:spPr>
        <p:txBody>
          <a:bodyPr>
            <a:normAutofit/>
          </a:bodyPr>
          <a:lstStyle/>
          <a:p>
            <a:pPr marL="0" indent="0" algn="just">
              <a:lnSpc>
                <a:spcPct val="150000"/>
              </a:lnSpc>
              <a:buNone/>
            </a:pPr>
            <a:r>
              <a:rPr lang="tr-TR" sz="2800" dirty="0" smtClean="0">
                <a:solidFill>
                  <a:srgbClr val="4D5156"/>
                </a:solidFill>
                <a:latin typeface="arial" panose="020B0604020202020204" pitchFamily="34" charset="0"/>
              </a:rPr>
              <a:t>     </a:t>
            </a:r>
            <a:r>
              <a:rPr lang="tr-TR" sz="2800" b="1" dirty="0" smtClean="0">
                <a:solidFill>
                  <a:srgbClr val="4D5156"/>
                </a:solidFill>
                <a:latin typeface="Times New Roman" panose="02020603050405020304" pitchFamily="18" charset="0"/>
                <a:cs typeface="Times New Roman" panose="02020603050405020304" pitchFamily="18" charset="0"/>
              </a:rPr>
              <a:t>Elektrikli </a:t>
            </a:r>
            <a:r>
              <a:rPr lang="tr-TR" sz="2800" b="1" dirty="0">
                <a:solidFill>
                  <a:srgbClr val="4D5156"/>
                </a:solidFill>
                <a:latin typeface="Times New Roman" panose="02020603050405020304" pitchFamily="18" charset="0"/>
                <a:cs typeface="Times New Roman" panose="02020603050405020304" pitchFamily="18" charset="0"/>
              </a:rPr>
              <a:t>otomobil, </a:t>
            </a:r>
            <a:r>
              <a:rPr lang="tr-TR" sz="2800" dirty="0">
                <a:solidFill>
                  <a:srgbClr val="4D5156"/>
                </a:solidFill>
                <a:latin typeface="Times New Roman" panose="02020603050405020304" pitchFamily="18" charset="0"/>
                <a:cs typeface="Times New Roman" panose="02020603050405020304" pitchFamily="18" charset="0"/>
              </a:rPr>
              <a:t>elektrik enerjisi ile çalışan otomobillere verilen isimdir. Elektrikli otomobillerin, otomotiv endüstrisinde önemli bir etkisi oluyor. Bu model arabalar yakıt tasarrufu yanında şehir kirliliğini ve karbon emisyonunu azaltmaktadır.</a:t>
            </a:r>
            <a:endParaRPr lang="tr-TR" sz="28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1373598" y="1072157"/>
            <a:ext cx="357633" cy="357633"/>
          </a:xfrm>
          <a:prstGeom prst="rect">
            <a:avLst/>
          </a:prstGeom>
        </p:spPr>
      </p:pic>
      <p:pic>
        <p:nvPicPr>
          <p:cNvPr id="5" name="Resim 4"/>
          <p:cNvPicPr>
            <a:picLocks noChangeAspect="1"/>
          </p:cNvPicPr>
          <p:nvPr/>
        </p:nvPicPr>
        <p:blipFill>
          <a:blip r:embed="rId3"/>
          <a:stretch>
            <a:fillRect/>
          </a:stretch>
        </p:blipFill>
        <p:spPr>
          <a:xfrm>
            <a:off x="2819400" y="3489960"/>
            <a:ext cx="6781800" cy="3229494"/>
          </a:xfrm>
          <a:prstGeom prst="rect">
            <a:avLst/>
          </a:prstGeom>
        </p:spPr>
      </p:pic>
    </p:spTree>
    <p:extLst>
      <p:ext uri="{BB962C8B-B14F-4D97-AF65-F5344CB8AC3E}">
        <p14:creationId xmlns:p14="http://schemas.microsoft.com/office/powerpoint/2010/main" val="2192036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1678" y="533400"/>
            <a:ext cx="10178322" cy="5836919"/>
          </a:xfrm>
        </p:spPr>
        <p:txBody>
          <a:bodyPr/>
          <a:lstStyle/>
          <a:p>
            <a:pPr marL="0" indent="0" algn="just">
              <a:lnSpc>
                <a:spcPct val="150000"/>
              </a:lnSpc>
              <a:buNone/>
            </a:pPr>
            <a:r>
              <a:rPr lang="tr-TR" sz="2400" dirty="0" smtClean="0">
                <a:solidFill>
                  <a:srgbClr val="000000"/>
                </a:solidFill>
                <a:latin typeface="Times New Roman" panose="02020603050405020304" pitchFamily="18" charset="0"/>
                <a:cs typeface="Times New Roman" panose="02020603050405020304" pitchFamily="18" charset="0"/>
              </a:rPr>
              <a:t>     Son </a:t>
            </a:r>
            <a:r>
              <a:rPr lang="tr-TR" sz="2400" dirty="0">
                <a:solidFill>
                  <a:srgbClr val="000000"/>
                </a:solidFill>
                <a:latin typeface="Times New Roman" panose="02020603050405020304" pitchFamily="18" charset="0"/>
                <a:cs typeface="Times New Roman" panose="02020603050405020304" pitchFamily="18" charset="0"/>
              </a:rPr>
              <a:t>yıllarda elektrikli araç satışlarında beklenenin çok üstünde satış ivmesi yakalanıyor. Bununla birlikte daha ucuz yakıtlı ve çevreci elektrikli araç satın almak isteyen müşterilerin aklını elektrikli aracımı kaç liraya şarj edebilirim sorusu kurcalıyor</a:t>
            </a:r>
            <a:r>
              <a:rPr lang="tr-TR" sz="2400" dirty="0" smtClean="0">
                <a:solidFill>
                  <a:srgbClr val="000000"/>
                </a:solidFill>
                <a:latin typeface="Times New Roman" panose="02020603050405020304" pitchFamily="18" charset="0"/>
                <a:cs typeface="Times New Roman" panose="02020603050405020304" pitchFamily="18" charset="0"/>
              </a:rPr>
              <a:t>.</a:t>
            </a:r>
          </a:p>
          <a:p>
            <a:pPr marL="0" indent="0" algn="just">
              <a:lnSpc>
                <a:spcPct val="150000"/>
              </a:lnSpc>
              <a:buNone/>
            </a:pPr>
            <a:r>
              <a:rPr lang="tr-TR" sz="2400" dirty="0">
                <a:solidFill>
                  <a:srgbClr val="000000"/>
                </a:solidFill>
                <a:latin typeface="Times New Roman" panose="02020603050405020304" pitchFamily="18" charset="0"/>
                <a:cs typeface="Times New Roman" panose="02020603050405020304" pitchFamily="18" charset="0"/>
              </a:rPr>
              <a:t> </a:t>
            </a:r>
            <a:r>
              <a:rPr lang="tr-TR" sz="2400" dirty="0" smtClean="0">
                <a:solidFill>
                  <a:srgbClr val="000000"/>
                </a:solidFill>
                <a:latin typeface="Times New Roman" panose="02020603050405020304" pitchFamily="18" charset="0"/>
                <a:cs typeface="Times New Roman" panose="02020603050405020304" pitchFamily="18" charset="0"/>
              </a:rPr>
              <a:t>     </a:t>
            </a:r>
            <a:r>
              <a:rPr lang="tr-TR" sz="2400" dirty="0">
                <a:solidFill>
                  <a:srgbClr val="000000"/>
                </a:solidFill>
                <a:latin typeface="Times New Roman" panose="02020603050405020304" pitchFamily="18" charset="0"/>
                <a:cs typeface="Times New Roman" panose="02020603050405020304" pitchFamily="18" charset="0"/>
              </a:rPr>
              <a:t>Ayrıca birçok elektrikli araç üreticisi, araçla birlikte EV tipi şarj istasyonu kurulumu hediye ediyor. Hatta geçtiğimiz günlerde Türkiye’de bunun için 20 milyon TL’lik bir yatırım planı bile açıklandı. Peki elektrikli aracı kaç liraya şarj edebilirim? </a:t>
            </a:r>
            <a:endParaRPr lang="tr-TR" dirty="0"/>
          </a:p>
        </p:txBody>
      </p:sp>
      <p:pic>
        <p:nvPicPr>
          <p:cNvPr id="4" name="Resim 3"/>
          <p:cNvPicPr>
            <a:picLocks noChangeAspect="1"/>
          </p:cNvPicPr>
          <p:nvPr/>
        </p:nvPicPr>
        <p:blipFill>
          <a:blip r:embed="rId2"/>
          <a:stretch>
            <a:fillRect/>
          </a:stretch>
        </p:blipFill>
        <p:spPr>
          <a:xfrm>
            <a:off x="1251678" y="719312"/>
            <a:ext cx="371888" cy="359695"/>
          </a:xfrm>
          <a:prstGeom prst="rect">
            <a:avLst/>
          </a:prstGeom>
        </p:spPr>
      </p:pic>
      <p:pic>
        <p:nvPicPr>
          <p:cNvPr id="5" name="Resim 4"/>
          <p:cNvPicPr>
            <a:picLocks noChangeAspect="1"/>
          </p:cNvPicPr>
          <p:nvPr/>
        </p:nvPicPr>
        <p:blipFill>
          <a:blip r:embed="rId2"/>
          <a:stretch>
            <a:fillRect/>
          </a:stretch>
        </p:blipFill>
        <p:spPr>
          <a:xfrm>
            <a:off x="1381724" y="2977863"/>
            <a:ext cx="340377" cy="329217"/>
          </a:xfrm>
          <a:prstGeom prst="rect">
            <a:avLst/>
          </a:prstGeom>
        </p:spPr>
      </p:pic>
    </p:spTree>
    <p:extLst>
      <p:ext uri="{BB962C8B-B14F-4D97-AF65-F5344CB8AC3E}">
        <p14:creationId xmlns:p14="http://schemas.microsoft.com/office/powerpoint/2010/main" val="274938348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Rozet</Template>
  <TotalTime>248</TotalTime>
  <Words>482</Words>
  <Application>Microsoft Office PowerPoint</Application>
  <PresentationFormat>Geniş ekran</PresentationFormat>
  <Paragraphs>39</Paragraphs>
  <Slides>12</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12</vt:i4>
      </vt:variant>
    </vt:vector>
  </HeadingPairs>
  <TitlesOfParts>
    <vt:vector size="20" baseType="lpstr">
      <vt:lpstr>Arial</vt:lpstr>
      <vt:lpstr>Arial</vt:lpstr>
      <vt:lpstr>Calibri</vt:lpstr>
      <vt:lpstr>Gill Sans MT</vt:lpstr>
      <vt:lpstr>Impact</vt:lpstr>
      <vt:lpstr>Times New Roman</vt:lpstr>
      <vt:lpstr>Verdana</vt:lpstr>
      <vt:lpstr>Badge</vt:lpstr>
      <vt:lpstr>PowerPoint Sunusu</vt:lpstr>
      <vt:lpstr>PowerPoint Sunusu</vt:lpstr>
      <vt:lpstr>YENİLENEBİLİR ENERJİ (SÜRDÜRÜLEBİLİR ENERJİ)</vt:lpstr>
      <vt:lpstr>PowerPoint Sunusu</vt:lpstr>
      <vt:lpstr>PowerPoint Sunusu</vt:lpstr>
      <vt:lpstr>ÇEVRE DOSTU ENERJİ</vt:lpstr>
      <vt:lpstr>ELEKTRİKLİ OTOMOTİV</vt:lpstr>
      <vt:lpstr>ELEKTRİKLİ OTOMOTİV</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SONY</dc:creator>
  <cp:lastModifiedBy>SONY</cp:lastModifiedBy>
  <cp:revision>33</cp:revision>
  <dcterms:created xsi:type="dcterms:W3CDTF">2022-01-02T16:10:46Z</dcterms:created>
  <dcterms:modified xsi:type="dcterms:W3CDTF">2022-08-11T10:57:47Z</dcterms:modified>
</cp:coreProperties>
</file>