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3" r:id="rId2"/>
    <p:sldId id="256" r:id="rId3"/>
    <p:sldId id="298" r:id="rId4"/>
    <p:sldId id="257" r:id="rId5"/>
    <p:sldId id="258" r:id="rId6"/>
    <p:sldId id="263" r:id="rId7"/>
    <p:sldId id="264" r:id="rId8"/>
    <p:sldId id="262" r:id="rId9"/>
    <p:sldId id="282" r:id="rId10"/>
    <p:sldId id="283" r:id="rId11"/>
    <p:sldId id="261" r:id="rId12"/>
    <p:sldId id="260" r:id="rId13"/>
    <p:sldId id="259" r:id="rId14"/>
    <p:sldId id="284" r:id="rId15"/>
    <p:sldId id="285" r:id="rId16"/>
    <p:sldId id="286" r:id="rId17"/>
    <p:sldId id="287" r:id="rId18"/>
    <p:sldId id="265" r:id="rId19"/>
    <p:sldId id="266" r:id="rId20"/>
    <p:sldId id="267" r:id="rId21"/>
    <p:sldId id="268" r:id="rId22"/>
    <p:sldId id="269" r:id="rId23"/>
    <p:sldId id="270" r:id="rId24"/>
    <p:sldId id="271" r:id="rId25"/>
    <p:sldId id="272" r:id="rId26"/>
    <p:sldId id="273" r:id="rId27"/>
    <p:sldId id="302" r:id="rId28"/>
    <p:sldId id="301" r:id="rId29"/>
    <p:sldId id="300" r:id="rId30"/>
    <p:sldId id="299" r:id="rId31"/>
    <p:sldId id="276" r:id="rId32"/>
    <p:sldId id="277" r:id="rId33"/>
    <p:sldId id="278" r:id="rId34"/>
    <p:sldId id="279" r:id="rId35"/>
    <p:sldId id="291" r:id="rId36"/>
    <p:sldId id="293" r:id="rId37"/>
    <p:sldId id="292" r:id="rId38"/>
    <p:sldId id="295" r:id="rId39"/>
    <p:sldId id="294" r:id="rId40"/>
    <p:sldId id="296" r:id="rId41"/>
    <p:sldId id="297" r:id="rId42"/>
    <p:sldId id="274" r:id="rId43"/>
    <p:sldId id="275" r:id="rId44"/>
    <p:sldId id="288" r:id="rId45"/>
    <p:sldId id="289" r:id="rId46"/>
    <p:sldId id="290" r:id="rId47"/>
    <p:sldId id="304" r:id="rId4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0"/>
  </p:normalViewPr>
  <p:slideViewPr>
    <p:cSldViewPr>
      <p:cViewPr>
        <p:scale>
          <a:sx n="75" d="100"/>
          <a:sy n="75" d="100"/>
        </p:scale>
        <p:origin x="-936" y="-60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0A3FC3-C741-42FC-88F5-2BE5E817EA89}" type="doc">
      <dgm:prSet loTypeId="urn:microsoft.com/office/officeart/2005/8/layout/radial6" loCatId="relationship" qsTypeId="urn:microsoft.com/office/officeart/2005/8/quickstyle/simple5" qsCatId="simple" csTypeId="urn:microsoft.com/office/officeart/2005/8/colors/accent2_4" csCatId="accent2" phldr="1"/>
      <dgm:spPr/>
      <dgm:t>
        <a:bodyPr/>
        <a:lstStyle/>
        <a:p>
          <a:endParaRPr lang="tr-TR"/>
        </a:p>
      </dgm:t>
    </dgm:pt>
    <dgm:pt modelId="{D2F3107C-6704-426C-B49B-66E36C3DE965}">
      <dgm:prSet phldrT="[Metin]" custT="1"/>
      <dgm:spPr>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a:lstStyle/>
        <a:p>
          <a:r>
            <a:rPr lang="tr-TR" sz="1800" b="1" dirty="0" smtClean="0">
              <a:latin typeface="Candara" pitchFamily="34" charset="0"/>
            </a:rPr>
            <a:t>RİSK YÖNETİMİ</a:t>
          </a:r>
          <a:endParaRPr lang="tr-TR" sz="1800" b="1" dirty="0">
            <a:latin typeface="Candara" pitchFamily="34" charset="0"/>
          </a:endParaRPr>
        </a:p>
      </dgm:t>
    </dgm:pt>
    <dgm:pt modelId="{989B6D89-0785-4992-8690-A4B9D16D2DC2}" type="parTrans" cxnId="{4B1B7A30-D7C1-46C7-B52F-924EB41B0088}">
      <dgm:prSet/>
      <dgm:spPr/>
      <dgm:t>
        <a:bodyPr/>
        <a:lstStyle/>
        <a:p>
          <a:endParaRPr lang="tr-TR" sz="1400">
            <a:latin typeface="Arial Narrow" pitchFamily="34" charset="0"/>
          </a:endParaRPr>
        </a:p>
      </dgm:t>
    </dgm:pt>
    <dgm:pt modelId="{C0B68151-A261-46D2-8687-DEE2021EAA63}" type="sibTrans" cxnId="{4B1B7A30-D7C1-46C7-B52F-924EB41B0088}">
      <dgm:prSet/>
      <dgm:spPr/>
      <dgm:t>
        <a:bodyPr/>
        <a:lstStyle/>
        <a:p>
          <a:endParaRPr lang="tr-TR" sz="1400">
            <a:latin typeface="Arial Narrow" pitchFamily="34" charset="0"/>
          </a:endParaRPr>
        </a:p>
      </dgm:t>
    </dgm:pt>
    <dgm:pt modelId="{652328A5-A146-4F84-95A0-65ACFD5EFF86}">
      <dgm:prSet phldrT="[Metin]" custT="1"/>
      <dgm:spPr>
        <a:solidFill>
          <a:schemeClr val="accent5">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lIns="0" tIns="0" rIns="0" bIns="0"/>
        <a:lstStyle/>
        <a:p>
          <a:r>
            <a:rPr lang="tr-TR" sz="1400" b="1" dirty="0" smtClean="0">
              <a:latin typeface="Arial Narrow" pitchFamily="34" charset="0"/>
            </a:rPr>
            <a:t>belirleme</a:t>
          </a:r>
          <a:endParaRPr lang="tr-TR" sz="1400" b="1" dirty="0">
            <a:latin typeface="Arial Narrow" pitchFamily="34" charset="0"/>
          </a:endParaRPr>
        </a:p>
      </dgm:t>
    </dgm:pt>
    <dgm:pt modelId="{DA7715EB-C55A-44E6-8CCA-CA253619D7C8}" type="parTrans" cxnId="{A37248D9-90D5-46E4-B891-9825AC4AE7FF}">
      <dgm:prSet/>
      <dgm:spPr/>
      <dgm:t>
        <a:bodyPr/>
        <a:lstStyle/>
        <a:p>
          <a:endParaRPr lang="tr-TR" sz="1400">
            <a:latin typeface="Arial Narrow" pitchFamily="34" charset="0"/>
          </a:endParaRPr>
        </a:p>
      </dgm:t>
    </dgm:pt>
    <dgm:pt modelId="{CE9F5C55-9543-4100-AC59-1916774E1858}" type="sibTrans" cxnId="{A37248D9-90D5-46E4-B891-9825AC4AE7FF}">
      <dgm:prSet/>
      <dgm:spPr>
        <a:solidFill>
          <a:schemeClr val="tx2">
            <a:lumMod val="75000"/>
          </a:schemeClr>
        </a:solidFill>
      </dgm:spPr>
      <dgm:t>
        <a:bodyPr/>
        <a:lstStyle/>
        <a:p>
          <a:endParaRPr lang="tr-TR" sz="1400">
            <a:latin typeface="Arial Narrow" pitchFamily="34" charset="0"/>
          </a:endParaRPr>
        </a:p>
      </dgm:t>
    </dgm:pt>
    <dgm:pt modelId="{E60BD321-A694-4C0D-A76D-D62366B1C5A4}">
      <dgm:prSet phldrT="[Metin]" custT="1"/>
      <dgm:spPr>
        <a:solidFill>
          <a:srgbClr val="C00000"/>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lIns="0" tIns="0" rIns="0" bIns="0"/>
        <a:lstStyle/>
        <a:p>
          <a:r>
            <a:rPr lang="tr-TR" sz="1400" b="1" dirty="0" smtClean="0">
              <a:latin typeface="Arial Narrow" pitchFamily="34" charset="0"/>
            </a:rPr>
            <a:t>yönetme</a:t>
          </a:r>
          <a:endParaRPr lang="tr-TR" sz="1400" b="1" dirty="0">
            <a:latin typeface="Arial Narrow" pitchFamily="34" charset="0"/>
          </a:endParaRPr>
        </a:p>
      </dgm:t>
    </dgm:pt>
    <dgm:pt modelId="{53E265D8-4FA1-43A4-951E-4BB9FC65DAE9}" type="parTrans" cxnId="{705915E3-E023-466E-8841-DE9BCB3ABC56}">
      <dgm:prSet/>
      <dgm:spPr/>
      <dgm:t>
        <a:bodyPr/>
        <a:lstStyle/>
        <a:p>
          <a:endParaRPr lang="tr-TR" sz="1400">
            <a:latin typeface="Arial Narrow" pitchFamily="34" charset="0"/>
          </a:endParaRPr>
        </a:p>
      </dgm:t>
    </dgm:pt>
    <dgm:pt modelId="{88DCB0B6-F4B4-4CA9-80FB-85167CA28C3B}" type="sibTrans" cxnId="{705915E3-E023-466E-8841-DE9BCB3ABC56}">
      <dgm:prSet/>
      <dgm:spPr>
        <a:solidFill>
          <a:schemeClr val="bg2">
            <a:lumMod val="90000"/>
          </a:schemeClr>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a:lstStyle/>
        <a:p>
          <a:endParaRPr lang="tr-TR" sz="1400">
            <a:latin typeface="Arial Narrow" pitchFamily="34" charset="0"/>
          </a:endParaRPr>
        </a:p>
      </dgm:t>
    </dgm:pt>
    <dgm:pt modelId="{08419FDE-11AF-4041-9860-06D6830A0ECC}">
      <dgm:prSet phldrT="[Metin]" custT="1"/>
      <dgm:spPr>
        <a:solidFill>
          <a:srgbClr val="FF6600"/>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lIns="0" tIns="0" rIns="0" bIns="0"/>
        <a:lstStyle/>
        <a:p>
          <a:r>
            <a:rPr lang="tr-TR" sz="1400" b="1" dirty="0" smtClean="0">
              <a:latin typeface="Arial Narrow" pitchFamily="34" charset="0"/>
            </a:rPr>
            <a:t>ölçme</a:t>
          </a:r>
          <a:endParaRPr lang="tr-TR" sz="1400" b="1" dirty="0">
            <a:latin typeface="Arial Narrow" pitchFamily="34" charset="0"/>
          </a:endParaRPr>
        </a:p>
      </dgm:t>
    </dgm:pt>
    <dgm:pt modelId="{A366E1A6-D832-4DC2-A1E9-9D2ACECD126E}" type="parTrans" cxnId="{03E303EB-A789-497F-AD7C-28BD4E05B4C3}">
      <dgm:prSet/>
      <dgm:spPr/>
      <dgm:t>
        <a:bodyPr/>
        <a:lstStyle/>
        <a:p>
          <a:endParaRPr lang="tr-TR" sz="1400">
            <a:latin typeface="Arial Narrow" pitchFamily="34" charset="0"/>
          </a:endParaRPr>
        </a:p>
      </dgm:t>
    </dgm:pt>
    <dgm:pt modelId="{92A67D60-68F3-4126-B402-6AC25ADE9957}" type="sibTrans" cxnId="{03E303EB-A789-497F-AD7C-28BD4E05B4C3}">
      <dgm:prSet/>
      <dgm:spPr>
        <a:solidFill>
          <a:schemeClr val="bg1">
            <a:lumMod val="75000"/>
          </a:schemeClr>
        </a:solidFill>
      </dgm:spPr>
      <dgm:t>
        <a:bodyPr/>
        <a:lstStyle/>
        <a:p>
          <a:endParaRPr lang="tr-TR" sz="1400">
            <a:latin typeface="Arial Narrow" pitchFamily="34" charset="0"/>
          </a:endParaRPr>
        </a:p>
      </dgm:t>
    </dgm:pt>
    <dgm:pt modelId="{BBBE2713-D087-481A-B08C-B4DC5AA2F9BA}">
      <dgm:prSet custT="1"/>
      <dgm:spPr>
        <a:solidFill>
          <a:srgbClr val="339933"/>
        </a:solidFill>
        <a:ln>
          <a:noFill/>
        </a:ln>
        <a:effectLst>
          <a:outerShdw blurRad="149987" dist="250190" dir="8460000" algn="ctr">
            <a:srgbClr val="000000">
              <a:alpha val="28000"/>
            </a:srgbClr>
          </a:outerShdw>
        </a:effectLst>
        <a:scene3d>
          <a:camera prst="orthographicFront">
            <a:rot lat="0" lon="0" rev="0"/>
          </a:camera>
          <a:lightRig rig="contrasting" dir="tl">
            <a:rot lat="0" lon="0" rev="1500000"/>
          </a:lightRig>
        </a:scene3d>
        <a:sp3d prstMaterial="metal">
          <a:bevelT w="88900" h="88900"/>
        </a:sp3d>
      </dgm:spPr>
      <dgm:t>
        <a:bodyPr lIns="0" tIns="0" rIns="0" bIns="0"/>
        <a:lstStyle/>
        <a:p>
          <a:r>
            <a:rPr lang="tr-TR" sz="1400" b="1" dirty="0" smtClean="0">
              <a:latin typeface="Arial Narrow" pitchFamily="34" charset="0"/>
            </a:rPr>
            <a:t>değerlendirme</a:t>
          </a:r>
          <a:endParaRPr lang="tr-TR" sz="1400" b="1" dirty="0">
            <a:latin typeface="Arial Narrow" pitchFamily="34" charset="0"/>
          </a:endParaRPr>
        </a:p>
      </dgm:t>
    </dgm:pt>
    <dgm:pt modelId="{D74EA3B9-8C4E-44D1-ABDB-B89DD8B6F52A}" type="parTrans" cxnId="{8D6123AE-BFB8-461A-8069-9D1B1E2311D0}">
      <dgm:prSet/>
      <dgm:spPr/>
      <dgm:t>
        <a:bodyPr/>
        <a:lstStyle/>
        <a:p>
          <a:endParaRPr lang="tr-TR" sz="1400">
            <a:latin typeface="Arial Narrow" pitchFamily="34" charset="0"/>
          </a:endParaRPr>
        </a:p>
      </dgm:t>
    </dgm:pt>
    <dgm:pt modelId="{19EE1F52-C9B5-4CF6-9502-165D07F2F5EF}" type="sibTrans" cxnId="{8D6123AE-BFB8-461A-8069-9D1B1E2311D0}">
      <dgm:prSet/>
      <dgm:spPr>
        <a:solidFill>
          <a:schemeClr val="bg2">
            <a:lumMod val="50000"/>
          </a:schemeClr>
        </a:solidFill>
      </dgm:spPr>
      <dgm:t>
        <a:bodyPr/>
        <a:lstStyle/>
        <a:p>
          <a:endParaRPr lang="tr-TR" sz="1400">
            <a:latin typeface="Arial Narrow" pitchFamily="34" charset="0"/>
          </a:endParaRPr>
        </a:p>
      </dgm:t>
    </dgm:pt>
    <dgm:pt modelId="{9FA8F1A6-A8C5-4B3A-86D0-23A04C35403F}" type="pres">
      <dgm:prSet presAssocID="{6F0A3FC3-C741-42FC-88F5-2BE5E817EA89}" presName="Name0" presStyleCnt="0">
        <dgm:presLayoutVars>
          <dgm:chMax val="1"/>
          <dgm:dir/>
          <dgm:animLvl val="ctr"/>
          <dgm:resizeHandles val="exact"/>
        </dgm:presLayoutVars>
      </dgm:prSet>
      <dgm:spPr/>
      <dgm:t>
        <a:bodyPr/>
        <a:lstStyle/>
        <a:p>
          <a:endParaRPr lang="tr-TR"/>
        </a:p>
      </dgm:t>
    </dgm:pt>
    <dgm:pt modelId="{E53E5916-EC4F-4A4E-982A-EC085693ED45}" type="pres">
      <dgm:prSet presAssocID="{D2F3107C-6704-426C-B49B-66E36C3DE965}" presName="centerShape" presStyleLbl="node0" presStyleIdx="0" presStyleCnt="1"/>
      <dgm:spPr/>
      <dgm:t>
        <a:bodyPr/>
        <a:lstStyle/>
        <a:p>
          <a:endParaRPr lang="tr-TR"/>
        </a:p>
      </dgm:t>
    </dgm:pt>
    <dgm:pt modelId="{6910B91D-B06F-4166-A651-9ED0996A0993}" type="pres">
      <dgm:prSet presAssocID="{652328A5-A146-4F84-95A0-65ACFD5EFF86}" presName="node" presStyleLbl="node1" presStyleIdx="0" presStyleCnt="4" custScaleX="127665" custScaleY="118441">
        <dgm:presLayoutVars>
          <dgm:bulletEnabled val="1"/>
        </dgm:presLayoutVars>
      </dgm:prSet>
      <dgm:spPr/>
      <dgm:t>
        <a:bodyPr/>
        <a:lstStyle/>
        <a:p>
          <a:endParaRPr lang="tr-TR"/>
        </a:p>
      </dgm:t>
    </dgm:pt>
    <dgm:pt modelId="{B3A0EEC1-2492-44C6-99FF-A641A7A39D25}" type="pres">
      <dgm:prSet presAssocID="{652328A5-A146-4F84-95A0-65ACFD5EFF86}" presName="dummy" presStyleCnt="0"/>
      <dgm:spPr/>
    </dgm:pt>
    <dgm:pt modelId="{76CC3718-6238-4527-9311-4D1402537F43}" type="pres">
      <dgm:prSet presAssocID="{CE9F5C55-9543-4100-AC59-1916774E1858}" presName="sibTrans" presStyleLbl="sibTrans2D1" presStyleIdx="0" presStyleCnt="4"/>
      <dgm:spPr/>
      <dgm:t>
        <a:bodyPr/>
        <a:lstStyle/>
        <a:p>
          <a:endParaRPr lang="tr-TR"/>
        </a:p>
      </dgm:t>
    </dgm:pt>
    <dgm:pt modelId="{7024D036-9E5F-492F-88DE-F289DEEC1A0B}" type="pres">
      <dgm:prSet presAssocID="{BBBE2713-D087-481A-B08C-B4DC5AA2F9BA}" presName="node" presStyleLbl="node1" presStyleIdx="1" presStyleCnt="4" custScaleX="127665" custScaleY="118441">
        <dgm:presLayoutVars>
          <dgm:bulletEnabled val="1"/>
        </dgm:presLayoutVars>
      </dgm:prSet>
      <dgm:spPr/>
      <dgm:t>
        <a:bodyPr/>
        <a:lstStyle/>
        <a:p>
          <a:endParaRPr lang="tr-TR"/>
        </a:p>
      </dgm:t>
    </dgm:pt>
    <dgm:pt modelId="{7CEE4294-EE34-4A4E-BECD-B4F4D96FC29F}" type="pres">
      <dgm:prSet presAssocID="{BBBE2713-D087-481A-B08C-B4DC5AA2F9BA}" presName="dummy" presStyleCnt="0"/>
      <dgm:spPr/>
    </dgm:pt>
    <dgm:pt modelId="{799B8807-DAFC-4675-9704-64D74C21CFC7}" type="pres">
      <dgm:prSet presAssocID="{19EE1F52-C9B5-4CF6-9502-165D07F2F5EF}" presName="sibTrans" presStyleLbl="sibTrans2D1" presStyleIdx="1" presStyleCnt="4"/>
      <dgm:spPr/>
      <dgm:t>
        <a:bodyPr/>
        <a:lstStyle/>
        <a:p>
          <a:endParaRPr lang="tr-TR"/>
        </a:p>
      </dgm:t>
    </dgm:pt>
    <dgm:pt modelId="{8B543A71-9C4C-4D89-BAA1-B1745F011C7E}" type="pres">
      <dgm:prSet presAssocID="{E60BD321-A694-4C0D-A76D-D62366B1C5A4}" presName="node" presStyleLbl="node1" presStyleIdx="2" presStyleCnt="4" custScaleX="127665" custScaleY="118441">
        <dgm:presLayoutVars>
          <dgm:bulletEnabled val="1"/>
        </dgm:presLayoutVars>
      </dgm:prSet>
      <dgm:spPr/>
      <dgm:t>
        <a:bodyPr/>
        <a:lstStyle/>
        <a:p>
          <a:endParaRPr lang="tr-TR"/>
        </a:p>
      </dgm:t>
    </dgm:pt>
    <dgm:pt modelId="{CF533C9F-E88B-474C-ACE7-63A0BFAD3CAB}" type="pres">
      <dgm:prSet presAssocID="{E60BD321-A694-4C0D-A76D-D62366B1C5A4}" presName="dummy" presStyleCnt="0"/>
      <dgm:spPr/>
    </dgm:pt>
    <dgm:pt modelId="{0CEEC4E8-7375-4884-8FA5-3C7BA535E01E}" type="pres">
      <dgm:prSet presAssocID="{88DCB0B6-F4B4-4CA9-80FB-85167CA28C3B}" presName="sibTrans" presStyleLbl="sibTrans2D1" presStyleIdx="2" presStyleCnt="4"/>
      <dgm:spPr/>
      <dgm:t>
        <a:bodyPr/>
        <a:lstStyle/>
        <a:p>
          <a:endParaRPr lang="tr-TR"/>
        </a:p>
      </dgm:t>
    </dgm:pt>
    <dgm:pt modelId="{DE4593D2-7A66-46FE-8A39-440FED17B03E}" type="pres">
      <dgm:prSet presAssocID="{08419FDE-11AF-4041-9860-06D6830A0ECC}" presName="node" presStyleLbl="node1" presStyleIdx="3" presStyleCnt="4" custScaleX="127665" custScaleY="118441">
        <dgm:presLayoutVars>
          <dgm:bulletEnabled val="1"/>
        </dgm:presLayoutVars>
      </dgm:prSet>
      <dgm:spPr/>
      <dgm:t>
        <a:bodyPr/>
        <a:lstStyle/>
        <a:p>
          <a:endParaRPr lang="tr-TR"/>
        </a:p>
      </dgm:t>
    </dgm:pt>
    <dgm:pt modelId="{A53E2756-2244-4C41-B641-B8AA6199E33C}" type="pres">
      <dgm:prSet presAssocID="{08419FDE-11AF-4041-9860-06D6830A0ECC}" presName="dummy" presStyleCnt="0"/>
      <dgm:spPr/>
    </dgm:pt>
    <dgm:pt modelId="{AD3DA1A8-7200-4B01-BAC1-03F2C9CC303A}" type="pres">
      <dgm:prSet presAssocID="{92A67D60-68F3-4126-B402-6AC25ADE9957}" presName="sibTrans" presStyleLbl="sibTrans2D1" presStyleIdx="3" presStyleCnt="4"/>
      <dgm:spPr/>
      <dgm:t>
        <a:bodyPr/>
        <a:lstStyle/>
        <a:p>
          <a:endParaRPr lang="tr-TR"/>
        </a:p>
      </dgm:t>
    </dgm:pt>
  </dgm:ptLst>
  <dgm:cxnLst>
    <dgm:cxn modelId="{601A197C-13B6-4B90-B91A-B3D2E99ABA77}" type="presOf" srcId="{D2F3107C-6704-426C-B49B-66E36C3DE965}" destId="{E53E5916-EC4F-4A4E-982A-EC085693ED45}" srcOrd="0" destOrd="0" presId="urn:microsoft.com/office/officeart/2005/8/layout/radial6"/>
    <dgm:cxn modelId="{0F84BD2E-4E90-4B48-8A2B-60FCC66D4CC3}" type="presOf" srcId="{19EE1F52-C9B5-4CF6-9502-165D07F2F5EF}" destId="{799B8807-DAFC-4675-9704-64D74C21CFC7}" srcOrd="0" destOrd="0" presId="urn:microsoft.com/office/officeart/2005/8/layout/radial6"/>
    <dgm:cxn modelId="{4B1B7A30-D7C1-46C7-B52F-924EB41B0088}" srcId="{6F0A3FC3-C741-42FC-88F5-2BE5E817EA89}" destId="{D2F3107C-6704-426C-B49B-66E36C3DE965}" srcOrd="0" destOrd="0" parTransId="{989B6D89-0785-4992-8690-A4B9D16D2DC2}" sibTransId="{C0B68151-A261-46D2-8687-DEE2021EAA63}"/>
    <dgm:cxn modelId="{93D8790F-3D51-4DC9-B3E6-AC417785BD63}" type="presOf" srcId="{88DCB0B6-F4B4-4CA9-80FB-85167CA28C3B}" destId="{0CEEC4E8-7375-4884-8FA5-3C7BA535E01E}" srcOrd="0" destOrd="0" presId="urn:microsoft.com/office/officeart/2005/8/layout/radial6"/>
    <dgm:cxn modelId="{1BE0AC35-2899-4794-8115-4ACBFD318AA0}" type="presOf" srcId="{BBBE2713-D087-481A-B08C-B4DC5AA2F9BA}" destId="{7024D036-9E5F-492F-88DE-F289DEEC1A0B}" srcOrd="0" destOrd="0" presId="urn:microsoft.com/office/officeart/2005/8/layout/radial6"/>
    <dgm:cxn modelId="{7697ED53-1AC7-4077-B655-DB3E136DDE2A}" type="presOf" srcId="{08419FDE-11AF-4041-9860-06D6830A0ECC}" destId="{DE4593D2-7A66-46FE-8A39-440FED17B03E}" srcOrd="0" destOrd="0" presId="urn:microsoft.com/office/officeart/2005/8/layout/radial6"/>
    <dgm:cxn modelId="{CDDA5C54-F870-46C8-9E3C-84813C35226B}" type="presOf" srcId="{6F0A3FC3-C741-42FC-88F5-2BE5E817EA89}" destId="{9FA8F1A6-A8C5-4B3A-86D0-23A04C35403F}" srcOrd="0" destOrd="0" presId="urn:microsoft.com/office/officeart/2005/8/layout/radial6"/>
    <dgm:cxn modelId="{4C8DB917-8AFC-4B91-A4A5-5925EF0FDD26}" type="presOf" srcId="{92A67D60-68F3-4126-B402-6AC25ADE9957}" destId="{AD3DA1A8-7200-4B01-BAC1-03F2C9CC303A}" srcOrd="0" destOrd="0" presId="urn:microsoft.com/office/officeart/2005/8/layout/radial6"/>
    <dgm:cxn modelId="{03E303EB-A789-497F-AD7C-28BD4E05B4C3}" srcId="{D2F3107C-6704-426C-B49B-66E36C3DE965}" destId="{08419FDE-11AF-4041-9860-06D6830A0ECC}" srcOrd="3" destOrd="0" parTransId="{A366E1A6-D832-4DC2-A1E9-9D2ACECD126E}" sibTransId="{92A67D60-68F3-4126-B402-6AC25ADE9957}"/>
    <dgm:cxn modelId="{D21B1FF6-3FB0-431F-9D9A-598D22FC6B6B}" type="presOf" srcId="{E60BD321-A694-4C0D-A76D-D62366B1C5A4}" destId="{8B543A71-9C4C-4D89-BAA1-B1745F011C7E}" srcOrd="0" destOrd="0" presId="urn:microsoft.com/office/officeart/2005/8/layout/radial6"/>
    <dgm:cxn modelId="{8D6123AE-BFB8-461A-8069-9D1B1E2311D0}" srcId="{D2F3107C-6704-426C-B49B-66E36C3DE965}" destId="{BBBE2713-D087-481A-B08C-B4DC5AA2F9BA}" srcOrd="1" destOrd="0" parTransId="{D74EA3B9-8C4E-44D1-ABDB-B89DD8B6F52A}" sibTransId="{19EE1F52-C9B5-4CF6-9502-165D07F2F5EF}"/>
    <dgm:cxn modelId="{705915E3-E023-466E-8841-DE9BCB3ABC56}" srcId="{D2F3107C-6704-426C-B49B-66E36C3DE965}" destId="{E60BD321-A694-4C0D-A76D-D62366B1C5A4}" srcOrd="2" destOrd="0" parTransId="{53E265D8-4FA1-43A4-951E-4BB9FC65DAE9}" sibTransId="{88DCB0B6-F4B4-4CA9-80FB-85167CA28C3B}"/>
    <dgm:cxn modelId="{A37248D9-90D5-46E4-B891-9825AC4AE7FF}" srcId="{D2F3107C-6704-426C-B49B-66E36C3DE965}" destId="{652328A5-A146-4F84-95A0-65ACFD5EFF86}" srcOrd="0" destOrd="0" parTransId="{DA7715EB-C55A-44E6-8CCA-CA253619D7C8}" sibTransId="{CE9F5C55-9543-4100-AC59-1916774E1858}"/>
    <dgm:cxn modelId="{4AE9E639-4EA1-4C0E-8DA9-E57F90C169E9}" type="presOf" srcId="{CE9F5C55-9543-4100-AC59-1916774E1858}" destId="{76CC3718-6238-4527-9311-4D1402537F43}" srcOrd="0" destOrd="0" presId="urn:microsoft.com/office/officeart/2005/8/layout/radial6"/>
    <dgm:cxn modelId="{26F33F73-B41C-4FC8-8B46-BE0503D9BF83}" type="presOf" srcId="{652328A5-A146-4F84-95A0-65ACFD5EFF86}" destId="{6910B91D-B06F-4166-A651-9ED0996A0993}" srcOrd="0" destOrd="0" presId="urn:microsoft.com/office/officeart/2005/8/layout/radial6"/>
    <dgm:cxn modelId="{03B9EFA7-8B48-48EA-A55B-76572DEF941E}" type="presParOf" srcId="{9FA8F1A6-A8C5-4B3A-86D0-23A04C35403F}" destId="{E53E5916-EC4F-4A4E-982A-EC085693ED45}" srcOrd="0" destOrd="0" presId="urn:microsoft.com/office/officeart/2005/8/layout/radial6"/>
    <dgm:cxn modelId="{A2ADA9DB-D0D2-4EEC-A247-DA1937C0D6C7}" type="presParOf" srcId="{9FA8F1A6-A8C5-4B3A-86D0-23A04C35403F}" destId="{6910B91D-B06F-4166-A651-9ED0996A0993}" srcOrd="1" destOrd="0" presId="urn:microsoft.com/office/officeart/2005/8/layout/radial6"/>
    <dgm:cxn modelId="{CEA082C6-F19A-4DBE-AC06-60ED947384FC}" type="presParOf" srcId="{9FA8F1A6-A8C5-4B3A-86D0-23A04C35403F}" destId="{B3A0EEC1-2492-44C6-99FF-A641A7A39D25}" srcOrd="2" destOrd="0" presId="urn:microsoft.com/office/officeart/2005/8/layout/radial6"/>
    <dgm:cxn modelId="{76F1D50A-6F2D-47DB-8C30-CDC5E9B923A3}" type="presParOf" srcId="{9FA8F1A6-A8C5-4B3A-86D0-23A04C35403F}" destId="{76CC3718-6238-4527-9311-4D1402537F43}" srcOrd="3" destOrd="0" presId="urn:microsoft.com/office/officeart/2005/8/layout/radial6"/>
    <dgm:cxn modelId="{0DE28205-C9E6-464A-852B-D1EBAE380733}" type="presParOf" srcId="{9FA8F1A6-A8C5-4B3A-86D0-23A04C35403F}" destId="{7024D036-9E5F-492F-88DE-F289DEEC1A0B}" srcOrd="4" destOrd="0" presId="urn:microsoft.com/office/officeart/2005/8/layout/radial6"/>
    <dgm:cxn modelId="{2091FE88-5A9A-46A3-A99A-1ADDE8732DCE}" type="presParOf" srcId="{9FA8F1A6-A8C5-4B3A-86D0-23A04C35403F}" destId="{7CEE4294-EE34-4A4E-BECD-B4F4D96FC29F}" srcOrd="5" destOrd="0" presId="urn:microsoft.com/office/officeart/2005/8/layout/radial6"/>
    <dgm:cxn modelId="{354955FE-B13F-4DD6-9D46-13F9D3498D6F}" type="presParOf" srcId="{9FA8F1A6-A8C5-4B3A-86D0-23A04C35403F}" destId="{799B8807-DAFC-4675-9704-64D74C21CFC7}" srcOrd="6" destOrd="0" presId="urn:microsoft.com/office/officeart/2005/8/layout/radial6"/>
    <dgm:cxn modelId="{585EE88A-D4DE-46A7-9DB2-076AA3B5668D}" type="presParOf" srcId="{9FA8F1A6-A8C5-4B3A-86D0-23A04C35403F}" destId="{8B543A71-9C4C-4D89-BAA1-B1745F011C7E}" srcOrd="7" destOrd="0" presId="urn:microsoft.com/office/officeart/2005/8/layout/radial6"/>
    <dgm:cxn modelId="{F96B9F4F-C3D3-4F69-92CD-F2260BFE6EF9}" type="presParOf" srcId="{9FA8F1A6-A8C5-4B3A-86D0-23A04C35403F}" destId="{CF533C9F-E88B-474C-ACE7-63A0BFAD3CAB}" srcOrd="8" destOrd="0" presId="urn:microsoft.com/office/officeart/2005/8/layout/radial6"/>
    <dgm:cxn modelId="{6FDC6A6D-BBAF-403A-AE74-EE132494FB25}" type="presParOf" srcId="{9FA8F1A6-A8C5-4B3A-86D0-23A04C35403F}" destId="{0CEEC4E8-7375-4884-8FA5-3C7BA535E01E}" srcOrd="9" destOrd="0" presId="urn:microsoft.com/office/officeart/2005/8/layout/radial6"/>
    <dgm:cxn modelId="{F0C85E18-38F3-4635-9334-F58E4F585842}" type="presParOf" srcId="{9FA8F1A6-A8C5-4B3A-86D0-23A04C35403F}" destId="{DE4593D2-7A66-46FE-8A39-440FED17B03E}" srcOrd="10" destOrd="0" presId="urn:microsoft.com/office/officeart/2005/8/layout/radial6"/>
    <dgm:cxn modelId="{BDC5EA76-EBA5-4AB4-9EE7-06123752CD4B}" type="presParOf" srcId="{9FA8F1A6-A8C5-4B3A-86D0-23A04C35403F}" destId="{A53E2756-2244-4C41-B641-B8AA6199E33C}" srcOrd="11" destOrd="0" presId="urn:microsoft.com/office/officeart/2005/8/layout/radial6"/>
    <dgm:cxn modelId="{F0756F7F-743A-4CB1-A2E7-BF739153A7C1}" type="presParOf" srcId="{9FA8F1A6-A8C5-4B3A-86D0-23A04C35403F}" destId="{AD3DA1A8-7200-4B01-BAC1-03F2C9CC303A}"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3DA1A8-7200-4B01-BAC1-03F2C9CC303A}">
      <dsp:nvSpPr>
        <dsp:cNvPr id="0" name=""/>
        <dsp:cNvSpPr/>
      </dsp:nvSpPr>
      <dsp:spPr>
        <a:xfrm>
          <a:off x="612640" y="564804"/>
          <a:ext cx="3766935" cy="3766935"/>
        </a:xfrm>
        <a:prstGeom prst="blockArc">
          <a:avLst>
            <a:gd name="adj1" fmla="val 10800000"/>
            <a:gd name="adj2" fmla="val 16200000"/>
            <a:gd name="adj3" fmla="val 4644"/>
          </a:avLst>
        </a:prstGeom>
        <a:solidFill>
          <a:schemeClr val="bg1">
            <a:lumMod val="75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accent2">
              <a:shade val="90000"/>
              <a:hueOff val="-326881"/>
              <a:satOff val="2852"/>
              <a:lumOff val="18702"/>
              <a:alphaOff val="0"/>
            </a:schemeClr>
          </a:contourClr>
        </a:sp3d>
      </dsp:spPr>
      <dsp:style>
        <a:lnRef idx="0">
          <a:scrgbClr r="0" g="0" b="0"/>
        </a:lnRef>
        <a:fillRef idx="3">
          <a:scrgbClr r="0" g="0" b="0"/>
        </a:fillRef>
        <a:effectRef idx="3">
          <a:scrgbClr r="0" g="0" b="0"/>
        </a:effectRef>
        <a:fontRef idx="minor">
          <a:schemeClr val="lt1"/>
        </a:fontRef>
      </dsp:style>
    </dsp:sp>
    <dsp:sp modelId="{0CEEC4E8-7375-4884-8FA5-3C7BA535E01E}">
      <dsp:nvSpPr>
        <dsp:cNvPr id="0" name=""/>
        <dsp:cNvSpPr/>
      </dsp:nvSpPr>
      <dsp:spPr>
        <a:xfrm>
          <a:off x="612640" y="564804"/>
          <a:ext cx="3766935" cy="3766935"/>
        </a:xfrm>
        <a:prstGeom prst="blockArc">
          <a:avLst>
            <a:gd name="adj1" fmla="val 5400000"/>
            <a:gd name="adj2" fmla="val 10800000"/>
            <a:gd name="adj3" fmla="val 4644"/>
          </a:avLst>
        </a:prstGeom>
        <a:solidFill>
          <a:schemeClr val="bg2">
            <a:lumMod val="9000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sp>
    <dsp:sp modelId="{799B8807-DAFC-4675-9704-64D74C21CFC7}">
      <dsp:nvSpPr>
        <dsp:cNvPr id="0" name=""/>
        <dsp:cNvSpPr/>
      </dsp:nvSpPr>
      <dsp:spPr>
        <a:xfrm>
          <a:off x="612640" y="564804"/>
          <a:ext cx="3766935" cy="3766935"/>
        </a:xfrm>
        <a:prstGeom prst="blockArc">
          <a:avLst>
            <a:gd name="adj1" fmla="val 0"/>
            <a:gd name="adj2" fmla="val 5400000"/>
            <a:gd name="adj3" fmla="val 4644"/>
          </a:avLst>
        </a:prstGeom>
        <a:solidFill>
          <a:schemeClr val="bg2">
            <a:lumMod val="5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accent2">
              <a:shade val="90000"/>
              <a:hueOff val="-326881"/>
              <a:satOff val="2852"/>
              <a:lumOff val="18702"/>
              <a:alphaOff val="0"/>
            </a:schemeClr>
          </a:contourClr>
        </a:sp3d>
      </dsp:spPr>
      <dsp:style>
        <a:lnRef idx="0">
          <a:scrgbClr r="0" g="0" b="0"/>
        </a:lnRef>
        <a:fillRef idx="3">
          <a:scrgbClr r="0" g="0" b="0"/>
        </a:fillRef>
        <a:effectRef idx="3">
          <a:scrgbClr r="0" g="0" b="0"/>
        </a:effectRef>
        <a:fontRef idx="minor">
          <a:schemeClr val="lt1"/>
        </a:fontRef>
      </dsp:style>
    </dsp:sp>
    <dsp:sp modelId="{76CC3718-6238-4527-9311-4D1402537F43}">
      <dsp:nvSpPr>
        <dsp:cNvPr id="0" name=""/>
        <dsp:cNvSpPr/>
      </dsp:nvSpPr>
      <dsp:spPr>
        <a:xfrm>
          <a:off x="612640" y="564804"/>
          <a:ext cx="3766935" cy="3766935"/>
        </a:xfrm>
        <a:prstGeom prst="blockArc">
          <a:avLst>
            <a:gd name="adj1" fmla="val 16200000"/>
            <a:gd name="adj2" fmla="val 0"/>
            <a:gd name="adj3" fmla="val 4644"/>
          </a:avLst>
        </a:prstGeom>
        <a:solidFill>
          <a:schemeClr val="tx2">
            <a:lumMod val="75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accent2">
              <a:shade val="90000"/>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E53E5916-EC4F-4A4E-982A-EC085693ED45}">
      <dsp:nvSpPr>
        <dsp:cNvPr id="0" name=""/>
        <dsp:cNvSpPr/>
      </dsp:nvSpPr>
      <dsp:spPr>
        <a:xfrm>
          <a:off x="1628320" y="1580484"/>
          <a:ext cx="1735575" cy="1735575"/>
        </a:xfrm>
        <a:prstGeom prst="ellipse">
          <a:avLst/>
        </a:prstGeom>
        <a:gradFill rotWithShape="0">
          <a:gsLst>
            <a:gs pos="0">
              <a:schemeClr val="accent2">
                <a:shade val="60000"/>
                <a:hueOff val="0"/>
                <a:satOff val="0"/>
                <a:lumOff val="0"/>
                <a:alphaOff val="0"/>
                <a:tint val="92000"/>
                <a:satMod val="170000"/>
              </a:schemeClr>
            </a:gs>
            <a:gs pos="15000">
              <a:schemeClr val="accent2">
                <a:shade val="60000"/>
                <a:hueOff val="0"/>
                <a:satOff val="0"/>
                <a:lumOff val="0"/>
                <a:alphaOff val="0"/>
                <a:tint val="92000"/>
                <a:shade val="99000"/>
                <a:satMod val="170000"/>
              </a:schemeClr>
            </a:gs>
            <a:gs pos="62000">
              <a:schemeClr val="accent2">
                <a:shade val="60000"/>
                <a:hueOff val="0"/>
                <a:satOff val="0"/>
                <a:lumOff val="0"/>
                <a:alphaOff val="0"/>
                <a:tint val="96000"/>
                <a:shade val="80000"/>
                <a:satMod val="170000"/>
              </a:schemeClr>
            </a:gs>
            <a:gs pos="97000">
              <a:schemeClr val="accent2">
                <a:shade val="60000"/>
                <a:hueOff val="0"/>
                <a:satOff val="0"/>
                <a:lumOff val="0"/>
                <a:alphaOff val="0"/>
                <a:tint val="98000"/>
                <a:shade val="63000"/>
                <a:satMod val="170000"/>
              </a:schemeClr>
            </a:gs>
            <a:gs pos="100000">
              <a:schemeClr val="accent2">
                <a:shade val="60000"/>
                <a:hueOff val="0"/>
                <a:satOff val="0"/>
                <a:lumOff val="0"/>
                <a:alphaOff val="0"/>
                <a:shade val="62000"/>
                <a:satMod val="170000"/>
              </a:schemeClr>
            </a:gs>
          </a:gsLst>
          <a:path path="circle">
            <a:fillToRect l="50000" t="50000" r="50000" b="50000"/>
          </a:path>
        </a:gra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kern="1200" dirty="0" smtClean="0">
              <a:latin typeface="Candara" pitchFamily="34" charset="0"/>
            </a:rPr>
            <a:t>RİSK YÖNETİMİ</a:t>
          </a:r>
          <a:endParaRPr lang="tr-TR" sz="1800" b="1" kern="1200" dirty="0">
            <a:latin typeface="Candara" pitchFamily="34" charset="0"/>
          </a:endParaRPr>
        </a:p>
      </dsp:txBody>
      <dsp:txXfrm>
        <a:off x="1628320" y="1580484"/>
        <a:ext cx="1735575" cy="1735575"/>
      </dsp:txXfrm>
    </dsp:sp>
    <dsp:sp modelId="{6910B91D-B06F-4166-A651-9ED0996A0993}">
      <dsp:nvSpPr>
        <dsp:cNvPr id="0" name=""/>
        <dsp:cNvSpPr/>
      </dsp:nvSpPr>
      <dsp:spPr>
        <a:xfrm>
          <a:off x="1720605" y="-110930"/>
          <a:ext cx="1551005" cy="1438942"/>
        </a:xfrm>
        <a:prstGeom prst="ellipse">
          <a:avLst/>
        </a:prstGeom>
        <a:solidFill>
          <a:schemeClr val="accent5">
            <a:lumMod val="7500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b="1" kern="1200" dirty="0" smtClean="0">
              <a:latin typeface="Arial Narrow" pitchFamily="34" charset="0"/>
            </a:rPr>
            <a:t>belirleme</a:t>
          </a:r>
          <a:endParaRPr lang="tr-TR" sz="1400" b="1" kern="1200" dirty="0">
            <a:latin typeface="Arial Narrow" pitchFamily="34" charset="0"/>
          </a:endParaRPr>
        </a:p>
      </dsp:txBody>
      <dsp:txXfrm>
        <a:off x="1720605" y="-110930"/>
        <a:ext cx="1551005" cy="1438942"/>
      </dsp:txXfrm>
    </dsp:sp>
    <dsp:sp modelId="{7024D036-9E5F-492F-88DE-F289DEEC1A0B}">
      <dsp:nvSpPr>
        <dsp:cNvPr id="0" name=""/>
        <dsp:cNvSpPr/>
      </dsp:nvSpPr>
      <dsp:spPr>
        <a:xfrm>
          <a:off x="3560336" y="1728800"/>
          <a:ext cx="1551005" cy="1438942"/>
        </a:xfrm>
        <a:prstGeom prst="ellipse">
          <a:avLst/>
        </a:prstGeom>
        <a:solidFill>
          <a:srgbClr val="339933"/>
        </a:soli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b="1" kern="1200" dirty="0" smtClean="0">
              <a:latin typeface="Arial Narrow" pitchFamily="34" charset="0"/>
            </a:rPr>
            <a:t>değerlendirme</a:t>
          </a:r>
          <a:endParaRPr lang="tr-TR" sz="1400" b="1" kern="1200" dirty="0">
            <a:latin typeface="Arial Narrow" pitchFamily="34" charset="0"/>
          </a:endParaRPr>
        </a:p>
      </dsp:txBody>
      <dsp:txXfrm>
        <a:off x="3560336" y="1728800"/>
        <a:ext cx="1551005" cy="1438942"/>
      </dsp:txXfrm>
    </dsp:sp>
    <dsp:sp modelId="{8B543A71-9C4C-4D89-BAA1-B1745F011C7E}">
      <dsp:nvSpPr>
        <dsp:cNvPr id="0" name=""/>
        <dsp:cNvSpPr/>
      </dsp:nvSpPr>
      <dsp:spPr>
        <a:xfrm>
          <a:off x="1720605" y="3568532"/>
          <a:ext cx="1551005" cy="1438942"/>
        </a:xfrm>
        <a:prstGeom prst="ellipse">
          <a:avLst/>
        </a:prstGeom>
        <a:solidFill>
          <a:srgbClr val="C00000"/>
        </a:soli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b="1" kern="1200" dirty="0" smtClean="0">
              <a:latin typeface="Arial Narrow" pitchFamily="34" charset="0"/>
            </a:rPr>
            <a:t>yönetme</a:t>
          </a:r>
          <a:endParaRPr lang="tr-TR" sz="1400" b="1" kern="1200" dirty="0">
            <a:latin typeface="Arial Narrow" pitchFamily="34" charset="0"/>
          </a:endParaRPr>
        </a:p>
      </dsp:txBody>
      <dsp:txXfrm>
        <a:off x="1720605" y="3568532"/>
        <a:ext cx="1551005" cy="1438942"/>
      </dsp:txXfrm>
    </dsp:sp>
    <dsp:sp modelId="{DE4593D2-7A66-46FE-8A39-440FED17B03E}">
      <dsp:nvSpPr>
        <dsp:cNvPr id="0" name=""/>
        <dsp:cNvSpPr/>
      </dsp:nvSpPr>
      <dsp:spPr>
        <a:xfrm>
          <a:off x="-119126" y="1728800"/>
          <a:ext cx="1551005" cy="1438942"/>
        </a:xfrm>
        <a:prstGeom prst="ellipse">
          <a:avLst/>
        </a:prstGeom>
        <a:solidFill>
          <a:srgbClr val="FF6600"/>
        </a:solidFill>
        <a:ln>
          <a:noFill/>
        </a:ln>
        <a:effectLst>
          <a:outerShdw blurRad="149987" dist="250190" dir="8460000" algn="ctr" rotWithShape="0">
            <a:srgbClr val="000000">
              <a:alpha val="28000"/>
            </a:srgbClr>
          </a:outerShdw>
        </a:effectLst>
        <a:scene3d>
          <a:camera prst="orthographicFront">
            <a:rot lat="0" lon="0" rev="0"/>
          </a:camera>
          <a:lightRig rig="contrasting" dir="tl">
            <a:rot lat="0" lon="0" rev="1500000"/>
          </a:lightRig>
        </a:scene3d>
        <a:sp3d prstMaterial="metal">
          <a:bevelT w="88900" h="889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b="1" kern="1200" dirty="0" smtClean="0">
              <a:latin typeface="Arial Narrow" pitchFamily="34" charset="0"/>
            </a:rPr>
            <a:t>ölçme</a:t>
          </a:r>
          <a:endParaRPr lang="tr-TR" sz="1400" b="1" kern="1200" dirty="0">
            <a:latin typeface="Arial Narrow" pitchFamily="34" charset="0"/>
          </a:endParaRPr>
        </a:p>
      </dsp:txBody>
      <dsp:txXfrm>
        <a:off x="-119126" y="1728800"/>
        <a:ext cx="1551005" cy="143894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F36DA28D-EEAF-4551-99E2-05512BE4BCDF}" type="datetimeFigureOut">
              <a:rPr lang="tr-TR" smtClean="0"/>
              <a:pPr/>
              <a:t>20.06.2014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6B467520-F78A-4F36-A697-70E6A54D699D}"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36DA28D-EEAF-4551-99E2-05512BE4BCDF}" type="datetimeFigureOut">
              <a:rPr lang="tr-TR" smtClean="0"/>
              <a:pPr/>
              <a:t>20.06.2014</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B467520-F78A-4F36-A697-70E6A54D699D}"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tr/url?sa=i&amp;rct=j&amp;q=risk+y%C3%B6netimi+e%C4%9Fitimi&amp;source=images&amp;cd=&amp;docid=gX1LEt28wurUOM&amp;tbnid=RkgRp9UU1T5WxM:&amp;ved=0CAUQjRw&amp;url=http://www.mavibilge.com.tr/sayfa-21-Risk-Degerlendirmesi.html&amp;ei=Py0yUbr2KpSxhAfNiYCgBQ&amp;psig=AFQjCNHXXRtujX1k9VSeh9AGFMWcLYcXZg&amp;ust=1362329062557554"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tr/url?sa=i&amp;rct=j&amp;q=risk+y%C3%B6netimi+ve+de%C4%9Ferlendirmesi&amp;source=images&amp;cd=&amp;docid=19RujxRHO8-X0M&amp;tbnid=jXjMrmipy9zjoM:&amp;ved=0CAUQjRw&amp;url=http://gesiadakademi.com/tehlike-tanimlamasi-ve-risk-degerlendirme/&amp;ei=Rp8xUZvDIunJ0AXvjYGoAw&amp;psig=AFQjCNEOHiSdm9ZIeOiszkdkLtt-Gx0WBA&amp;ust=136229286983563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2636912"/>
            <a:ext cx="8208912" cy="1728192"/>
          </a:xfrm>
        </p:spPr>
        <p:txBody>
          <a:bodyPr>
            <a:normAutofit fontScale="90000"/>
          </a:bodyPr>
          <a:lstStyle/>
          <a:p>
            <a:r>
              <a:rPr lang="tr-TR" dirty="0" smtClean="0"/>
              <a:t>      </a:t>
            </a:r>
            <a:r>
              <a:rPr lang="tr-TR" dirty="0" smtClean="0"/>
              <a:t/>
            </a:r>
            <a:br>
              <a:rPr lang="tr-TR" dirty="0" smtClean="0"/>
            </a:br>
            <a:r>
              <a:rPr lang="tr-TR" dirty="0" smtClean="0"/>
              <a:t> </a:t>
            </a:r>
            <a:r>
              <a:rPr lang="tr-TR" sz="6000" dirty="0" smtClean="0"/>
              <a:t>IV. İç Kontrol Çalıştayı</a:t>
            </a: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ağ Ok"/>
          <p:cNvSpPr/>
          <p:nvPr/>
        </p:nvSpPr>
        <p:spPr>
          <a:xfrm>
            <a:off x="1153236" y="1288140"/>
            <a:ext cx="4714908" cy="98873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7" name="6 Aynı Yanın Köşesi Yuvarlatılmış Dikdörtgen"/>
          <p:cNvSpPr/>
          <p:nvPr/>
        </p:nvSpPr>
        <p:spPr>
          <a:xfrm>
            <a:off x="6429388" y="571480"/>
            <a:ext cx="2571768" cy="257176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dirty="0" smtClean="0"/>
              <a:t>İdareler personelin yeterliliği ve görevleri arasındaki uyumu sağlamalı, performansın değerlendirilmesi ve geliştirilmesine yönelik önlemler almalıdır. </a:t>
            </a:r>
            <a:endParaRPr lang="tr-TR" dirty="0"/>
          </a:p>
        </p:txBody>
      </p:sp>
      <p:sp>
        <p:nvSpPr>
          <p:cNvPr id="9" name="8 Sağ Ok"/>
          <p:cNvSpPr/>
          <p:nvPr/>
        </p:nvSpPr>
        <p:spPr>
          <a:xfrm>
            <a:off x="1153236" y="4429132"/>
            <a:ext cx="4714908" cy="94408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10" name="9 Aynı Yanın Köşesi Yuvarlatılmış Dikdörtgen"/>
          <p:cNvSpPr/>
          <p:nvPr/>
        </p:nvSpPr>
        <p:spPr>
          <a:xfrm>
            <a:off x="6357950" y="3786190"/>
            <a:ext cx="2571768" cy="2428892"/>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dirty="0" smtClean="0"/>
              <a:t>İdarelerde yetkiler ve yetki devrinin sınırları açıkça belirlenmeli ve yazılı olarak bildirilmelidir.</a:t>
            </a:r>
            <a:endParaRPr lang="tr-TR" dirty="0"/>
          </a:p>
        </p:txBody>
      </p:sp>
      <p:sp>
        <p:nvSpPr>
          <p:cNvPr id="5" name="4 Oval"/>
          <p:cNvSpPr/>
          <p:nvPr/>
        </p:nvSpPr>
        <p:spPr>
          <a:xfrm>
            <a:off x="1075528" y="780094"/>
            <a:ext cx="4000528" cy="1928826"/>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smtClean="0"/>
          </a:p>
          <a:p>
            <a:pPr algn="ctr"/>
            <a:r>
              <a:rPr lang="tr-TR" dirty="0" smtClean="0"/>
              <a:t>III. Standart</a:t>
            </a:r>
          </a:p>
          <a:p>
            <a:pPr algn="ctr"/>
            <a:endParaRPr lang="tr-TR" dirty="0" smtClean="0"/>
          </a:p>
          <a:p>
            <a:pPr algn="ctr"/>
            <a:r>
              <a:rPr lang="tr-TR" dirty="0" smtClean="0"/>
              <a:t>Personelin Yeterliliği ve Performansı</a:t>
            </a:r>
          </a:p>
          <a:p>
            <a:pPr algn="ctr"/>
            <a:endParaRPr lang="tr-TR" dirty="0"/>
          </a:p>
        </p:txBody>
      </p:sp>
      <p:sp>
        <p:nvSpPr>
          <p:cNvPr id="8" name="7 Oval"/>
          <p:cNvSpPr/>
          <p:nvPr/>
        </p:nvSpPr>
        <p:spPr>
          <a:xfrm>
            <a:off x="1071538" y="3929066"/>
            <a:ext cx="4000528" cy="1928826"/>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IV. Standart</a:t>
            </a:r>
          </a:p>
          <a:p>
            <a:pPr algn="ctr"/>
            <a:endParaRPr lang="tr-TR" dirty="0" smtClean="0"/>
          </a:p>
          <a:p>
            <a:pPr algn="ctr"/>
            <a:r>
              <a:rPr lang="tr-TR" dirty="0" smtClean="0"/>
              <a:t>Yetki Devri</a:t>
            </a:r>
          </a:p>
          <a:p>
            <a:pPr algn="ct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432560" y="359898"/>
            <a:ext cx="7406640" cy="497334"/>
          </a:xfrm>
        </p:spPr>
        <p:txBody>
          <a:bodyPr>
            <a:normAutofit fontScale="90000"/>
          </a:bodyPr>
          <a:lstStyle/>
          <a:p>
            <a:pPr algn="ctr"/>
            <a:r>
              <a:rPr lang="tr-TR" b="1" dirty="0" smtClean="0">
                <a:solidFill>
                  <a:srgbClr val="C00000"/>
                </a:solidFill>
                <a:latin typeface="Cambria" pitchFamily="18" charset="0"/>
              </a:rPr>
              <a:t>RİSK DEĞERLENDİRME</a:t>
            </a:r>
          </a:p>
        </p:txBody>
      </p:sp>
      <p:sp>
        <p:nvSpPr>
          <p:cNvPr id="5" name="Dikdörtgen 9"/>
          <p:cNvSpPr>
            <a:spLocks noGrp="1" noChangeArrowheads="1"/>
          </p:cNvSpPr>
          <p:nvPr>
            <p:ph type="subTitle" idx="1"/>
          </p:nvPr>
        </p:nvSpPr>
        <p:spPr bwMode="auto">
          <a:xfrm>
            <a:off x="1000100" y="928671"/>
            <a:ext cx="3286148" cy="5586145"/>
          </a:xfrm>
          <a:prstGeom prst="rect">
            <a:avLst/>
          </a:prstGeom>
          <a:noFill/>
          <a:ln w="9525">
            <a:noFill/>
            <a:miter lim="800000"/>
            <a:headEnd/>
            <a:tailEnd/>
          </a:ln>
        </p:spPr>
        <p:txBody>
          <a:bodyPr wrap="square">
            <a:spAutoFit/>
          </a:bodyPr>
          <a:lstStyle/>
          <a:p>
            <a:pPr>
              <a:lnSpc>
                <a:spcPct val="150000"/>
              </a:lnSpc>
            </a:pPr>
            <a:r>
              <a:rPr lang="tr-TR" sz="3000" dirty="0">
                <a:latin typeface="Candara" pitchFamily="34" charset="0"/>
              </a:rPr>
              <a:t>Kurumun </a:t>
            </a:r>
            <a:r>
              <a:rPr lang="tr-TR" sz="3000" dirty="0" smtClean="0">
                <a:latin typeface="Candara" pitchFamily="34" charset="0"/>
              </a:rPr>
              <a:t>hedeflerinin gerçekleşmesini </a:t>
            </a:r>
            <a:r>
              <a:rPr lang="tr-TR" sz="3000" dirty="0">
                <a:latin typeface="Candara" pitchFamily="34" charset="0"/>
              </a:rPr>
              <a:t>engelleyen önemli riskleri tespit ve analiz etme, gerekli tedbirleri belirleme sürecidir </a:t>
            </a:r>
          </a:p>
        </p:txBody>
      </p:sp>
      <p:graphicFrame>
        <p:nvGraphicFramePr>
          <p:cNvPr id="6" name="Diyagram 10"/>
          <p:cNvGraphicFramePr/>
          <p:nvPr/>
        </p:nvGraphicFramePr>
        <p:xfrm>
          <a:off x="3995936" y="1484784"/>
          <a:ext cx="499221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ağ Ok"/>
          <p:cNvSpPr/>
          <p:nvPr/>
        </p:nvSpPr>
        <p:spPr>
          <a:xfrm>
            <a:off x="1287562" y="3500438"/>
            <a:ext cx="4724598" cy="1143008"/>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solidFill>
                <a:schemeClr val="bg1"/>
              </a:solidFill>
            </a:endParaRPr>
          </a:p>
        </p:txBody>
      </p:sp>
      <p:sp>
        <p:nvSpPr>
          <p:cNvPr id="6" name="5 Aynı Yanın Köşesi Yuvarlatılmış Dikdörtgen"/>
          <p:cNvSpPr/>
          <p:nvPr/>
        </p:nvSpPr>
        <p:spPr>
          <a:xfrm>
            <a:off x="6429388" y="2143116"/>
            <a:ext cx="2500330" cy="428628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İdareler, faaliyetlerini, amaç ve göstergelerini ve bunları gerçekleştirmek için ihtiyaç duydukları kaynakları içeren plan ve programları oluşturmalı ve duyurmalı; faaliyetlerin plan ve programlara uygunluğunu sağlamalıdır.</a:t>
            </a:r>
            <a:endParaRPr lang="tr-TR" dirty="0"/>
          </a:p>
        </p:txBody>
      </p:sp>
      <p:sp>
        <p:nvSpPr>
          <p:cNvPr id="4" name="3 Oval"/>
          <p:cNvSpPr/>
          <p:nvPr/>
        </p:nvSpPr>
        <p:spPr>
          <a:xfrm>
            <a:off x="1146966" y="3071810"/>
            <a:ext cx="3929090" cy="2000264"/>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V. Standart</a:t>
            </a:r>
          </a:p>
          <a:p>
            <a:pPr algn="ctr"/>
            <a:endParaRPr lang="tr-TR" dirty="0" smtClean="0"/>
          </a:p>
          <a:p>
            <a:pPr algn="ctr"/>
            <a:r>
              <a:rPr lang="tr-TR" dirty="0" smtClean="0">
                <a:solidFill>
                  <a:schemeClr val="bg1"/>
                </a:solidFill>
              </a:rPr>
              <a:t>Planlama ve Programlama</a:t>
            </a:r>
          </a:p>
          <a:p>
            <a:pPr algn="ctr"/>
            <a:endParaRPr lang="tr-TR" dirty="0"/>
          </a:p>
        </p:txBody>
      </p:sp>
      <p:sp>
        <p:nvSpPr>
          <p:cNvPr id="7" name="Başlık 1"/>
          <p:cNvSpPr txBox="1">
            <a:spLocks/>
          </p:cNvSpPr>
          <p:nvPr/>
        </p:nvSpPr>
        <p:spPr>
          <a:xfrm>
            <a:off x="1115616" y="476672"/>
            <a:ext cx="7579568" cy="1268902"/>
          </a:xfrm>
          <a:prstGeom prst="rect">
            <a:avLst/>
          </a:prstGeom>
        </p:spPr>
        <p:txBody>
          <a:bodyPr anchor="b">
            <a:normAutofit fontScale="92500" lnSpcReduction="10000"/>
          </a:bodyPr>
          <a:lstStyle/>
          <a:p>
            <a:pPr lvl="0" algn="ctr">
              <a:spcBef>
                <a:spcPct val="0"/>
              </a:spcBef>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RİSK DEĞERLENDİRME</a:t>
            </a:r>
            <a:r>
              <a:rPr kumimoji="0" lang="tr-TR" sz="4300" b="1" i="0" u="none" strike="noStrike" kern="1200" cap="none" spc="0" normalizeH="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 STANDARTLARI</a:t>
            </a:r>
            <a:endPar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Aynı Yanın Köşesi Yuvarlatılmış Dikdörtgen"/>
          <p:cNvSpPr/>
          <p:nvPr/>
        </p:nvSpPr>
        <p:spPr>
          <a:xfrm>
            <a:off x="6357950" y="1428736"/>
            <a:ext cx="2500330" cy="428628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İdareler, sistemli bir şekilde analizler yaparak amaç ve hedeflerinin gerçekleşmesini engelleyebilecek iç ve dış riskleri tanımlayarak değerlendirmeli ve alınacak önlemleri belirlemelidir.</a:t>
            </a:r>
            <a:endParaRPr lang="tr-TR" dirty="0"/>
          </a:p>
        </p:txBody>
      </p:sp>
      <p:sp>
        <p:nvSpPr>
          <p:cNvPr id="10" name="9 Sağ Ok"/>
          <p:cNvSpPr/>
          <p:nvPr/>
        </p:nvSpPr>
        <p:spPr>
          <a:xfrm>
            <a:off x="1296112" y="2928934"/>
            <a:ext cx="4572032" cy="100412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solidFill>
                <a:schemeClr val="tx1"/>
              </a:solidFill>
            </a:endParaRPr>
          </a:p>
        </p:txBody>
      </p:sp>
      <p:sp>
        <p:nvSpPr>
          <p:cNvPr id="9" name="8 Oval"/>
          <p:cNvSpPr/>
          <p:nvPr/>
        </p:nvSpPr>
        <p:spPr>
          <a:xfrm>
            <a:off x="1214414" y="2436848"/>
            <a:ext cx="3857652" cy="2000264"/>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solidFill>
                  <a:schemeClr val="bg1"/>
                </a:solidFill>
              </a:rPr>
              <a:t>VI. Standart</a:t>
            </a:r>
          </a:p>
          <a:p>
            <a:pPr algn="ctr"/>
            <a:endParaRPr lang="tr-TR" dirty="0" smtClean="0">
              <a:solidFill>
                <a:schemeClr val="bg1"/>
              </a:solidFill>
            </a:endParaRPr>
          </a:p>
          <a:p>
            <a:pPr algn="ctr"/>
            <a:r>
              <a:rPr lang="tr-TR" dirty="0" smtClean="0">
                <a:solidFill>
                  <a:schemeClr val="bg1"/>
                </a:solidFill>
              </a:rPr>
              <a:t>Risklerin belirlenmesi ve değerlendirilmesi</a:t>
            </a:r>
          </a:p>
          <a:p>
            <a:pPr algn="ctr"/>
            <a:endParaRPr lang="tr-TR"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3929058" y="1571612"/>
            <a:ext cx="2286016" cy="107157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Kabul etmek</a:t>
            </a:r>
            <a:endParaRPr lang="tr-TR" dirty="0"/>
          </a:p>
        </p:txBody>
      </p:sp>
      <p:sp>
        <p:nvSpPr>
          <p:cNvPr id="5" name="4 Oval"/>
          <p:cNvSpPr/>
          <p:nvPr/>
        </p:nvSpPr>
        <p:spPr>
          <a:xfrm>
            <a:off x="3929058" y="5214950"/>
            <a:ext cx="2357454" cy="107157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tr-TR" dirty="0" smtClean="0"/>
              <a:t>Devretmek</a:t>
            </a:r>
            <a:endParaRPr lang="tr-TR" dirty="0"/>
          </a:p>
        </p:txBody>
      </p:sp>
      <p:sp>
        <p:nvSpPr>
          <p:cNvPr id="6" name="5 Oval"/>
          <p:cNvSpPr/>
          <p:nvPr/>
        </p:nvSpPr>
        <p:spPr>
          <a:xfrm>
            <a:off x="1071538" y="3357562"/>
            <a:ext cx="2357454" cy="1214446"/>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tr-TR" dirty="0" smtClean="0"/>
              <a:t>Kaçınmak</a:t>
            </a:r>
            <a:endParaRPr lang="tr-TR" dirty="0"/>
          </a:p>
        </p:txBody>
      </p:sp>
      <p:sp>
        <p:nvSpPr>
          <p:cNvPr id="7" name="6 Oval"/>
          <p:cNvSpPr/>
          <p:nvPr/>
        </p:nvSpPr>
        <p:spPr>
          <a:xfrm>
            <a:off x="6876256" y="3357562"/>
            <a:ext cx="2214546" cy="12144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tr-TR" dirty="0" smtClean="0"/>
              <a:t>Kontrol etmek</a:t>
            </a:r>
            <a:endParaRPr lang="tr-TR" dirty="0"/>
          </a:p>
        </p:txBody>
      </p:sp>
      <p:sp>
        <p:nvSpPr>
          <p:cNvPr id="10" name="9 Sağ Ok"/>
          <p:cNvSpPr/>
          <p:nvPr/>
        </p:nvSpPr>
        <p:spPr>
          <a:xfrm>
            <a:off x="6372200" y="3857628"/>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Sol Ok"/>
          <p:cNvSpPr/>
          <p:nvPr/>
        </p:nvSpPr>
        <p:spPr>
          <a:xfrm>
            <a:off x="3571868" y="3857628"/>
            <a:ext cx="285752" cy="2143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11 Yukarı Ok"/>
          <p:cNvSpPr/>
          <p:nvPr/>
        </p:nvSpPr>
        <p:spPr>
          <a:xfrm>
            <a:off x="5072066" y="2857496"/>
            <a:ext cx="214314" cy="2857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12 Aşağı Ok"/>
          <p:cNvSpPr/>
          <p:nvPr/>
        </p:nvSpPr>
        <p:spPr>
          <a:xfrm>
            <a:off x="5000628" y="4714884"/>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13 Dikdörtgen"/>
          <p:cNvSpPr/>
          <p:nvPr/>
        </p:nvSpPr>
        <p:spPr>
          <a:xfrm>
            <a:off x="4214810" y="3286124"/>
            <a:ext cx="1857388" cy="12858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Risklere Cevap Verme Yöntemleri</a:t>
            </a:r>
            <a:endParaRPr lang="tr-TR" dirty="0"/>
          </a:p>
        </p:txBody>
      </p:sp>
      <p:sp>
        <p:nvSpPr>
          <p:cNvPr id="16" name="Başlık 1"/>
          <p:cNvSpPr txBox="1">
            <a:spLocks/>
          </p:cNvSpPr>
          <p:nvPr/>
        </p:nvSpPr>
        <p:spPr>
          <a:xfrm>
            <a:off x="1115616" y="116632"/>
            <a:ext cx="7579568" cy="1268902"/>
          </a:xfrm>
          <a:prstGeom prst="rect">
            <a:avLst/>
          </a:prstGeom>
        </p:spPr>
        <p:txBody>
          <a:bodyPr anchor="b">
            <a:normAutofit fontScale="92500" lnSpcReduction="10000"/>
          </a:bodyPr>
          <a:lstStyle/>
          <a:p>
            <a:pPr lvl="0" algn="ctr">
              <a:spcBef>
                <a:spcPct val="0"/>
              </a:spcBef>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RİSKLERE CEVAP VERME YÖNTEMLERİ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9638" y="142852"/>
            <a:ext cx="8031518" cy="6500858"/>
          </a:xfrm>
        </p:spPr>
        <p:txBody>
          <a:bodyPr/>
          <a:lstStyle/>
          <a:p>
            <a:pPr marL="182563" indent="-4763" algn="just">
              <a:buNone/>
            </a:pPr>
            <a:r>
              <a:rPr lang="tr-TR" dirty="0" smtClean="0">
                <a:solidFill>
                  <a:srgbClr val="FF0000"/>
                </a:solidFill>
              </a:rPr>
              <a:t>Kabul etmek: </a:t>
            </a:r>
            <a:r>
              <a:rPr lang="tr-TR" dirty="0" smtClean="0"/>
              <a:t>İdarelerin üstlenmeyi daha uygun gördükleri bir cevap yöntemidir. Aşağıdaki durumlarda riskler kabul edilebilir;</a:t>
            </a:r>
          </a:p>
          <a:p>
            <a:pPr>
              <a:buNone/>
            </a:pPr>
            <a:endParaRPr lang="tr-TR" dirty="0" smtClean="0"/>
          </a:p>
          <a:p>
            <a:pPr>
              <a:buFont typeface="Wingdings" pitchFamily="2" charset="2"/>
              <a:buChar char="Ø"/>
            </a:pPr>
            <a:r>
              <a:rPr lang="tr-TR" dirty="0" smtClean="0"/>
              <a:t>Doğal risk ise kabul edilir.</a:t>
            </a:r>
          </a:p>
          <a:p>
            <a:pPr>
              <a:buFont typeface="Wingdings" pitchFamily="2" charset="2"/>
              <a:buChar char="Ø"/>
            </a:pPr>
            <a:r>
              <a:rPr lang="tr-TR" dirty="0" smtClean="0"/>
              <a:t>Alınacak önlemlerden (kontrol etmek , devretmek veya kaçınmak) sağlanacak faydanın, alınacak önlemlerin maliyetinden daha düşük olduğunun anlaşılması durumunda kabul edilir.</a:t>
            </a:r>
          </a:p>
          <a:p>
            <a:pPr>
              <a:buFont typeface="Wingdings" pitchFamily="2" charset="2"/>
              <a:buChar char="Ø"/>
            </a:pPr>
            <a:r>
              <a:rPr lang="tr-TR" dirty="0" smtClean="0"/>
              <a:t>Bazı riskler yönetimin kontrolü dışındadır. Bu durumlarda riskler kabul edilir.</a:t>
            </a:r>
            <a:endParaRPr lang="tr-TR" dirty="0"/>
          </a:p>
        </p:txBody>
      </p:sp>
      <p:sp>
        <p:nvSpPr>
          <p:cNvPr id="6" name="5 Dikdörtgen"/>
          <p:cNvSpPr/>
          <p:nvPr/>
        </p:nvSpPr>
        <p:spPr>
          <a:xfrm>
            <a:off x="1115616" y="214290"/>
            <a:ext cx="7814102" cy="15001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0" y="214290"/>
            <a:ext cx="7488832" cy="6034110"/>
          </a:xfrm>
        </p:spPr>
        <p:txBody>
          <a:bodyPr/>
          <a:lstStyle/>
          <a:p>
            <a:pPr marL="4763" indent="-4763" algn="just">
              <a:buNone/>
            </a:pPr>
            <a:r>
              <a:rPr lang="tr-TR" dirty="0" smtClean="0">
                <a:solidFill>
                  <a:srgbClr val="FF0000"/>
                </a:solidFill>
              </a:rPr>
              <a:t>Kontrol Etmek: </a:t>
            </a:r>
            <a:r>
              <a:rPr lang="tr-TR" dirty="0" smtClean="0"/>
              <a:t>Risklerin kabul edilebilir bir seviyede tutulması için kontrol faaliyetleri aracılığıyla riske cevap verme yöntemidir. Bu yöntem aşağıda yer alan kontrol yöntemleri vasıtasıyla uygulanır.</a:t>
            </a:r>
          </a:p>
          <a:p>
            <a:pPr>
              <a:buNone/>
            </a:pPr>
            <a:endParaRPr lang="tr-TR" dirty="0" smtClean="0"/>
          </a:p>
          <a:p>
            <a:pPr>
              <a:buFont typeface="Wingdings" pitchFamily="2" charset="2"/>
              <a:buChar char="Ø"/>
            </a:pPr>
            <a:r>
              <a:rPr lang="tr-TR" dirty="0" smtClean="0"/>
              <a:t>Yönlendirici Kontroller</a:t>
            </a:r>
          </a:p>
          <a:p>
            <a:pPr>
              <a:buFont typeface="Wingdings" pitchFamily="2" charset="2"/>
              <a:buChar char="Ø"/>
            </a:pPr>
            <a:r>
              <a:rPr lang="tr-TR" dirty="0" smtClean="0"/>
              <a:t>Önleyici Kontroller</a:t>
            </a:r>
          </a:p>
          <a:p>
            <a:pPr>
              <a:buFont typeface="Wingdings" pitchFamily="2" charset="2"/>
              <a:buChar char="Ø"/>
            </a:pPr>
            <a:r>
              <a:rPr lang="tr-TR" dirty="0" smtClean="0"/>
              <a:t>Tespit edici Kontroller</a:t>
            </a:r>
          </a:p>
          <a:p>
            <a:pPr>
              <a:buFont typeface="Wingdings" pitchFamily="2" charset="2"/>
              <a:buChar char="Ø"/>
            </a:pPr>
            <a:r>
              <a:rPr lang="tr-TR" dirty="0" smtClean="0"/>
              <a:t>Düzeltici Kontroller</a:t>
            </a:r>
            <a:endParaRPr lang="tr-TR" dirty="0"/>
          </a:p>
        </p:txBody>
      </p:sp>
      <p:sp>
        <p:nvSpPr>
          <p:cNvPr id="4" name="3 Dikdörtgen"/>
          <p:cNvSpPr/>
          <p:nvPr/>
        </p:nvSpPr>
        <p:spPr>
          <a:xfrm>
            <a:off x="1259632" y="260648"/>
            <a:ext cx="7560840" cy="26642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14414" y="142852"/>
            <a:ext cx="7719274" cy="6357982"/>
          </a:xfrm>
        </p:spPr>
        <p:txBody>
          <a:bodyPr/>
          <a:lstStyle/>
          <a:p>
            <a:pPr marL="87313" indent="-4763" algn="just">
              <a:buNone/>
            </a:pPr>
            <a:r>
              <a:rPr lang="tr-TR" dirty="0" smtClean="0">
                <a:solidFill>
                  <a:srgbClr val="FF0000"/>
                </a:solidFill>
              </a:rPr>
              <a:t>Devretmek:</a:t>
            </a:r>
            <a:r>
              <a:rPr lang="tr-TR" dirty="0" smtClean="0"/>
              <a:t> Daha çok idarenin doğrudan asli görev alanına girmeyen veya fayda- maliyet açısından idare tarafından yapılması uygun görülmeyen ve bu anlamda riskleri yüksek olduğu değerlendirilen faaliyetlerin, uzmanlığı olan başka bir idare/kişi/kuruluşa devredilmesi şeklinde riske cevap verilmesidir.</a:t>
            </a:r>
          </a:p>
          <a:p>
            <a:pPr marL="87313" indent="-4763">
              <a:buNone/>
            </a:pPr>
            <a:r>
              <a:rPr lang="tr-TR" dirty="0" smtClean="0"/>
              <a:t>		Faaliyetin bir kısmını veya tamamını uzmanlığı olan başka bir idareye devretmek.</a:t>
            </a:r>
          </a:p>
          <a:p>
            <a:pPr marL="87313" indent="-4763">
              <a:buNone/>
            </a:pPr>
            <a:r>
              <a:rPr lang="tr-TR" dirty="0" smtClean="0"/>
              <a:t>		İhale yöntemi ile faaliyetin yapılmasını üçüncü şahıslara devretmek.</a:t>
            </a:r>
            <a:endParaRPr lang="tr-TR" dirty="0"/>
          </a:p>
        </p:txBody>
      </p:sp>
      <p:sp>
        <p:nvSpPr>
          <p:cNvPr id="4" name="3 Dikdörtgen"/>
          <p:cNvSpPr/>
          <p:nvPr/>
        </p:nvSpPr>
        <p:spPr>
          <a:xfrm>
            <a:off x="1259632" y="220560"/>
            <a:ext cx="7643866" cy="40005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txBox="1">
            <a:spLocks/>
          </p:cNvSpPr>
          <p:nvPr/>
        </p:nvSpPr>
        <p:spPr>
          <a:xfrm>
            <a:off x="1142976" y="1773238"/>
            <a:ext cx="7605488" cy="1583754"/>
          </a:xfrm>
          <a:prstGeom prst="rect">
            <a:avLst/>
          </a:prstGeom>
        </p:spPr>
        <p:txBody>
          <a:bodyPr tIns="0" rtlCol="0">
            <a:noAutofit/>
          </a:bodyPr>
          <a:lstStyle/>
          <a:p>
            <a:pPr marL="68580" marR="0" lvl="0" indent="0" algn="just" defTabSz="914400" rtl="0" eaLnBrk="1" fontAlgn="auto" latinLnBrk="0" hangingPunct="1">
              <a:lnSpc>
                <a:spcPct val="100000"/>
              </a:lnSpc>
              <a:spcBef>
                <a:spcPts val="600"/>
              </a:spcBef>
              <a:spcAft>
                <a:spcPts val="0"/>
              </a:spcAft>
              <a:buClr>
                <a:schemeClr val="accent1"/>
              </a:buClr>
              <a:buSzPct val="80000"/>
              <a:buFont typeface="Wingdings 2" pitchFamily="18" charset="2"/>
              <a:buNone/>
              <a:tabLst/>
              <a:defRPr/>
            </a:pPr>
            <a:r>
              <a:rPr kumimoji="0" lang="tr-TR" sz="2800" b="0" i="0" u="none" strike="noStrike" kern="1200" cap="none" spc="0" normalizeH="0" baseline="0" noProof="0" dirty="0" smtClean="0">
                <a:ln>
                  <a:noFill/>
                </a:ln>
                <a:solidFill>
                  <a:schemeClr val="accent6">
                    <a:lumMod val="50000"/>
                  </a:schemeClr>
                </a:solidFill>
                <a:effectLst/>
                <a:uLnTx/>
                <a:uFillTx/>
                <a:latin typeface="Candara" pitchFamily="34" charset="0"/>
                <a:ea typeface="+mn-ea"/>
                <a:cs typeface="+mn-cs"/>
              </a:rPr>
              <a:t>Riskleri göğüslemek ve kurumun hedeflerini gerçekleştirmek üzere uygulamaya konulan politikalar ve prosedürlerdir </a:t>
            </a:r>
            <a:endParaRPr kumimoji="0" lang="tr-TR" sz="2800" b="0" i="0" u="none" strike="noStrike" kern="1200" cap="none" spc="0" normalizeH="0" baseline="0" noProof="0" dirty="0">
              <a:ln>
                <a:noFill/>
              </a:ln>
              <a:solidFill>
                <a:schemeClr val="accent6">
                  <a:lumMod val="50000"/>
                </a:schemeClr>
              </a:solidFill>
              <a:effectLst/>
              <a:uLnTx/>
              <a:uFillTx/>
              <a:latin typeface="+mn-lt"/>
              <a:ea typeface="+mn-ea"/>
              <a:cs typeface="+mn-cs"/>
            </a:endParaRPr>
          </a:p>
        </p:txBody>
      </p:sp>
      <p:sp>
        <p:nvSpPr>
          <p:cNvPr id="8" name="Dikdörtgen 4"/>
          <p:cNvSpPr/>
          <p:nvPr/>
        </p:nvSpPr>
        <p:spPr>
          <a:xfrm>
            <a:off x="1285852" y="3714753"/>
            <a:ext cx="7389836" cy="2369880"/>
          </a:xfrm>
          <a:prstGeom prst="rect">
            <a:avLst/>
          </a:prstGeom>
        </p:spPr>
        <p:txBody>
          <a:bodyPr wrap="square">
            <a:spAutoFit/>
          </a:bodyPr>
          <a:lstStyle/>
          <a:p>
            <a:pPr fontAlgn="auto">
              <a:spcBef>
                <a:spcPts val="0"/>
              </a:spcBef>
              <a:spcAft>
                <a:spcPts val="0"/>
              </a:spcAft>
              <a:defRPr/>
            </a:pPr>
            <a:r>
              <a:rPr lang="tr-TR" sz="2800" b="1" dirty="0">
                <a:solidFill>
                  <a:srgbClr val="FF0000"/>
                </a:solidFill>
                <a:latin typeface="Candara" pitchFamily="34" charset="0"/>
              </a:rPr>
              <a:t>Etkin olmaları için, </a:t>
            </a:r>
          </a:p>
          <a:p>
            <a:pPr fontAlgn="auto">
              <a:spcBef>
                <a:spcPts val="0"/>
              </a:spcBef>
              <a:spcAft>
                <a:spcPts val="0"/>
              </a:spcAft>
              <a:defRPr/>
            </a:pPr>
            <a:endParaRPr lang="tr-TR" sz="800" b="1" dirty="0">
              <a:solidFill>
                <a:schemeClr val="accent2"/>
              </a:solidFill>
              <a:latin typeface="Candara" pitchFamily="34" charset="0"/>
            </a:endParaRPr>
          </a:p>
          <a:p>
            <a:pPr marL="266700" indent="-266700" fontAlgn="auto">
              <a:spcBef>
                <a:spcPts val="0"/>
              </a:spcBef>
              <a:spcAft>
                <a:spcPts val="0"/>
              </a:spcAft>
              <a:buClr>
                <a:schemeClr val="accent2"/>
              </a:buClr>
              <a:buSzPct val="120000"/>
              <a:buFont typeface="Arial" pitchFamily="34" charset="0"/>
              <a:buChar char="•"/>
              <a:defRPr/>
            </a:pPr>
            <a:r>
              <a:rPr lang="tr-TR" sz="2800" dirty="0">
                <a:solidFill>
                  <a:schemeClr val="accent6">
                    <a:lumMod val="50000"/>
                  </a:schemeClr>
                </a:solidFill>
                <a:latin typeface="Candara" pitchFamily="34" charset="0"/>
              </a:rPr>
              <a:t>Kontrol faaliyetlerinin amaca uygun olması, </a:t>
            </a:r>
          </a:p>
          <a:p>
            <a:pPr marL="266700" indent="-266700" fontAlgn="auto">
              <a:spcBef>
                <a:spcPts val="0"/>
              </a:spcBef>
              <a:spcAft>
                <a:spcPts val="0"/>
              </a:spcAft>
              <a:buClr>
                <a:schemeClr val="accent2"/>
              </a:buClr>
              <a:buSzPct val="120000"/>
              <a:buFont typeface="Arial" pitchFamily="34" charset="0"/>
              <a:buChar char="•"/>
              <a:defRPr/>
            </a:pPr>
            <a:r>
              <a:rPr lang="tr-TR" sz="2800" dirty="0">
                <a:solidFill>
                  <a:schemeClr val="accent6">
                    <a:lumMod val="50000"/>
                  </a:schemeClr>
                </a:solidFill>
                <a:latin typeface="Candara" pitchFamily="34" charset="0"/>
              </a:rPr>
              <a:t>Planlandığı şekilde uygulanabilmesi, </a:t>
            </a:r>
          </a:p>
          <a:p>
            <a:pPr marL="266700" indent="-266700" fontAlgn="auto">
              <a:spcBef>
                <a:spcPts val="0"/>
              </a:spcBef>
              <a:spcAft>
                <a:spcPts val="0"/>
              </a:spcAft>
              <a:buClr>
                <a:schemeClr val="accent2"/>
              </a:buClr>
              <a:buSzPct val="120000"/>
              <a:buFont typeface="Arial" pitchFamily="34" charset="0"/>
              <a:buChar char="•"/>
              <a:defRPr/>
            </a:pPr>
            <a:r>
              <a:rPr lang="tr-TR" sz="2800" dirty="0">
                <a:solidFill>
                  <a:schemeClr val="accent6">
                    <a:lumMod val="50000"/>
                  </a:schemeClr>
                </a:solidFill>
                <a:latin typeface="Candara" pitchFamily="34" charset="0"/>
              </a:rPr>
              <a:t>Maliyetlerinin makul olması, </a:t>
            </a:r>
          </a:p>
          <a:p>
            <a:pPr marL="266700" indent="-266700" fontAlgn="auto">
              <a:spcBef>
                <a:spcPts val="0"/>
              </a:spcBef>
              <a:spcAft>
                <a:spcPts val="0"/>
              </a:spcAft>
              <a:buClr>
                <a:schemeClr val="accent2"/>
              </a:buClr>
              <a:buSzPct val="120000"/>
              <a:buFont typeface="Arial" pitchFamily="34" charset="0"/>
              <a:buChar char="•"/>
              <a:defRPr/>
            </a:pPr>
            <a:r>
              <a:rPr lang="tr-TR" sz="2800" dirty="0">
                <a:solidFill>
                  <a:schemeClr val="accent6">
                    <a:lumMod val="50000"/>
                  </a:schemeClr>
                </a:solidFill>
                <a:latin typeface="Candara" pitchFamily="34" charset="0"/>
              </a:rPr>
              <a:t>Hedeflerle doğrudan bağlantılı olması gerekir. </a:t>
            </a:r>
          </a:p>
        </p:txBody>
      </p:sp>
      <p:sp>
        <p:nvSpPr>
          <p:cNvPr id="7" name="Başlık 1"/>
          <p:cNvSpPr txBox="1">
            <a:spLocks/>
          </p:cNvSpPr>
          <p:nvPr/>
        </p:nvSpPr>
        <p:spPr>
          <a:xfrm>
            <a:off x="1115616" y="188640"/>
            <a:ext cx="7579568" cy="1080120"/>
          </a:xfrm>
          <a:prstGeom prst="rect">
            <a:avLst/>
          </a:prstGeom>
        </p:spPr>
        <p:txBody>
          <a:bodyPr anchor="b">
            <a:normAutofit/>
          </a:bodyPr>
          <a:lstStyle/>
          <a:p>
            <a:pPr lvl="0" algn="ctr">
              <a:spcBef>
                <a:spcPct val="0"/>
              </a:spcBef>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KONTROL</a:t>
            </a:r>
            <a:r>
              <a:rPr kumimoji="0" lang="tr-TR" sz="4300" b="1" i="0" u="none" strike="noStrike" kern="1200" cap="none" spc="0" normalizeH="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 FAALİYETLERİ</a:t>
            </a:r>
            <a:endPar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Aynı Yanın Köşesi Yuvarlatılmış Dikdörtgen"/>
          <p:cNvSpPr/>
          <p:nvPr/>
        </p:nvSpPr>
        <p:spPr>
          <a:xfrm>
            <a:off x="6429388" y="500042"/>
            <a:ext cx="2500330" cy="2286016"/>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İdareler, hedeflerine ulaşmayı amaçlayan ve riskleri karşılamaya uygun kontrol strateji ve yöntemlerini belirlemeli ve uygulamalıdır.</a:t>
            </a:r>
            <a:endParaRPr lang="tr-TR" dirty="0"/>
          </a:p>
        </p:txBody>
      </p:sp>
      <p:sp>
        <p:nvSpPr>
          <p:cNvPr id="10" name="9 Sağ Ok"/>
          <p:cNvSpPr/>
          <p:nvPr/>
        </p:nvSpPr>
        <p:spPr>
          <a:xfrm>
            <a:off x="1430438" y="1214422"/>
            <a:ext cx="4509714" cy="91843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8" name="7 Sağ Ok"/>
          <p:cNvSpPr/>
          <p:nvPr/>
        </p:nvSpPr>
        <p:spPr>
          <a:xfrm>
            <a:off x="1512706" y="4429132"/>
            <a:ext cx="4499454" cy="94408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11" name="10 Aynı Yanın Köşesi Yuvarlatılmış Dikdörtgen"/>
          <p:cNvSpPr/>
          <p:nvPr/>
        </p:nvSpPr>
        <p:spPr>
          <a:xfrm>
            <a:off x="6429388" y="3429000"/>
            <a:ext cx="2500330" cy="295232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İdareler, faaliyetleri ile mali karar ve işlemleri için gerekli yazılı prosedürleri ve bu alanlara ilişkin düzenlemeleri hazırlamalı, güncellemeli ve ilgili personelin erişimine sunmalıdır.</a:t>
            </a:r>
            <a:endParaRPr lang="tr-TR" dirty="0"/>
          </a:p>
        </p:txBody>
      </p:sp>
      <p:sp>
        <p:nvSpPr>
          <p:cNvPr id="9" name="8 Oval"/>
          <p:cNvSpPr/>
          <p:nvPr/>
        </p:nvSpPr>
        <p:spPr>
          <a:xfrm>
            <a:off x="1142976" y="786364"/>
            <a:ext cx="3933080" cy="177854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VII. Standart</a:t>
            </a:r>
          </a:p>
          <a:p>
            <a:pPr algn="ctr"/>
            <a:endParaRPr lang="tr-TR" dirty="0" smtClean="0"/>
          </a:p>
          <a:p>
            <a:pPr algn="ctr"/>
            <a:r>
              <a:rPr lang="tr-TR" dirty="0" smtClean="0"/>
              <a:t>Kontrol Stratejileri ve Yöntemleri</a:t>
            </a:r>
          </a:p>
        </p:txBody>
      </p:sp>
      <p:sp>
        <p:nvSpPr>
          <p:cNvPr id="6" name="5 Oval"/>
          <p:cNvSpPr/>
          <p:nvPr/>
        </p:nvSpPr>
        <p:spPr>
          <a:xfrm>
            <a:off x="1142976" y="4000504"/>
            <a:ext cx="4000528" cy="180476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VIII. Standart</a:t>
            </a:r>
          </a:p>
          <a:p>
            <a:pPr algn="ctr"/>
            <a:endParaRPr lang="tr-TR" dirty="0" smtClean="0"/>
          </a:p>
          <a:p>
            <a:pPr algn="ctr"/>
            <a:r>
              <a:rPr lang="tr-TR" dirty="0" smtClean="0"/>
              <a:t>Prosedürlerin Belirlenmesi ve Belgelendirilmesi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052736"/>
            <a:ext cx="7920880" cy="1512168"/>
          </a:xfrm>
        </p:spPr>
        <p:txBody>
          <a:bodyPr>
            <a:normAutofit/>
          </a:bodyPr>
          <a:lstStyle/>
          <a:p>
            <a:pPr algn="ctr"/>
            <a:r>
              <a:rPr lang="tr-TR" sz="6600" dirty="0" smtClean="0">
                <a:solidFill>
                  <a:schemeClr val="accent1">
                    <a:lumMod val="60000"/>
                    <a:lumOff val="40000"/>
                  </a:schemeClr>
                </a:solidFill>
                <a:latin typeface="Adobe Kaiti Std R" pitchFamily="18" charset="-128"/>
                <a:ea typeface="Adobe Kaiti Std R" pitchFamily="18" charset="-128"/>
              </a:rPr>
              <a:t>S</a:t>
            </a:r>
            <a:r>
              <a:rPr lang="tr-TR" sz="3000" dirty="0" smtClean="0">
                <a:solidFill>
                  <a:schemeClr val="accent1">
                    <a:lumMod val="60000"/>
                    <a:lumOff val="40000"/>
                  </a:schemeClr>
                </a:solidFill>
                <a:latin typeface="Adobe Kaiti Std R" pitchFamily="18" charset="-128"/>
                <a:ea typeface="Adobe Kaiti Std R" pitchFamily="18" charset="-128"/>
              </a:rPr>
              <a:t>trateji</a:t>
            </a:r>
            <a:r>
              <a:rPr lang="tr-TR" dirty="0" smtClean="0">
                <a:solidFill>
                  <a:schemeClr val="accent1">
                    <a:lumMod val="60000"/>
                    <a:lumOff val="40000"/>
                  </a:schemeClr>
                </a:solidFill>
                <a:latin typeface="Adobe Kaiti Std R" pitchFamily="18" charset="-128"/>
                <a:ea typeface="Adobe Kaiti Std R" pitchFamily="18" charset="-128"/>
              </a:rPr>
              <a:t> </a:t>
            </a:r>
            <a:r>
              <a:rPr lang="tr-TR" sz="6600" dirty="0" smtClean="0">
                <a:solidFill>
                  <a:schemeClr val="accent1">
                    <a:lumMod val="60000"/>
                    <a:lumOff val="40000"/>
                  </a:schemeClr>
                </a:solidFill>
                <a:latin typeface="Adobe Kaiti Std R" pitchFamily="18" charset="-128"/>
                <a:ea typeface="Adobe Kaiti Std R" pitchFamily="18" charset="-128"/>
              </a:rPr>
              <a:t>G</a:t>
            </a:r>
            <a:r>
              <a:rPr lang="tr-TR" sz="3000" dirty="0" smtClean="0">
                <a:solidFill>
                  <a:schemeClr val="accent1">
                    <a:lumMod val="60000"/>
                    <a:lumOff val="40000"/>
                  </a:schemeClr>
                </a:solidFill>
                <a:latin typeface="Adobe Kaiti Std R" pitchFamily="18" charset="-128"/>
                <a:ea typeface="Adobe Kaiti Std R" pitchFamily="18" charset="-128"/>
              </a:rPr>
              <a:t>eliştirme</a:t>
            </a:r>
            <a:r>
              <a:rPr lang="tr-TR" dirty="0" smtClean="0">
                <a:solidFill>
                  <a:schemeClr val="accent1">
                    <a:lumMod val="60000"/>
                    <a:lumOff val="40000"/>
                  </a:schemeClr>
                </a:solidFill>
                <a:latin typeface="Adobe Kaiti Std R" pitchFamily="18" charset="-128"/>
                <a:ea typeface="Adobe Kaiti Std R" pitchFamily="18" charset="-128"/>
              </a:rPr>
              <a:t> </a:t>
            </a:r>
            <a:r>
              <a:rPr lang="tr-TR" sz="6600" dirty="0" smtClean="0">
                <a:solidFill>
                  <a:schemeClr val="accent1">
                    <a:lumMod val="60000"/>
                    <a:lumOff val="40000"/>
                  </a:schemeClr>
                </a:solidFill>
                <a:latin typeface="Adobe Kaiti Std R" pitchFamily="18" charset="-128"/>
                <a:ea typeface="Adobe Kaiti Std R" pitchFamily="18" charset="-128"/>
              </a:rPr>
              <a:t>D</a:t>
            </a:r>
            <a:r>
              <a:rPr lang="tr-TR" sz="3000" dirty="0" smtClean="0">
                <a:solidFill>
                  <a:schemeClr val="accent1">
                    <a:lumMod val="60000"/>
                    <a:lumOff val="40000"/>
                  </a:schemeClr>
                </a:solidFill>
                <a:latin typeface="Adobe Kaiti Std R" pitchFamily="18" charset="-128"/>
                <a:ea typeface="Adobe Kaiti Std R" pitchFamily="18" charset="-128"/>
              </a:rPr>
              <a:t>aire</a:t>
            </a:r>
            <a:r>
              <a:rPr lang="tr-TR" dirty="0" smtClean="0">
                <a:solidFill>
                  <a:schemeClr val="accent1">
                    <a:lumMod val="60000"/>
                    <a:lumOff val="40000"/>
                  </a:schemeClr>
                </a:solidFill>
                <a:latin typeface="Adobe Kaiti Std R" pitchFamily="18" charset="-128"/>
                <a:ea typeface="Adobe Kaiti Std R" pitchFamily="18" charset="-128"/>
              </a:rPr>
              <a:t> </a:t>
            </a:r>
            <a:r>
              <a:rPr lang="tr-TR" sz="6600" dirty="0" smtClean="0">
                <a:solidFill>
                  <a:schemeClr val="accent1">
                    <a:lumMod val="60000"/>
                    <a:lumOff val="40000"/>
                  </a:schemeClr>
                </a:solidFill>
                <a:latin typeface="Adobe Kaiti Std R" pitchFamily="18" charset="-128"/>
                <a:ea typeface="Adobe Kaiti Std R" pitchFamily="18" charset="-128"/>
              </a:rPr>
              <a:t>B</a:t>
            </a:r>
            <a:r>
              <a:rPr lang="tr-TR" sz="3000" dirty="0" smtClean="0">
                <a:solidFill>
                  <a:schemeClr val="accent1">
                    <a:lumMod val="60000"/>
                    <a:lumOff val="40000"/>
                  </a:schemeClr>
                </a:solidFill>
                <a:latin typeface="Adobe Kaiti Std R" pitchFamily="18" charset="-128"/>
                <a:ea typeface="Adobe Kaiti Std R" pitchFamily="18" charset="-128"/>
              </a:rPr>
              <a:t>aşkanlığı</a:t>
            </a:r>
            <a:endParaRPr lang="tr-TR" sz="3000" dirty="0">
              <a:solidFill>
                <a:schemeClr val="accent1">
                  <a:lumMod val="60000"/>
                  <a:lumOff val="40000"/>
                </a:schemeClr>
              </a:solidFill>
              <a:latin typeface="Adobe Kaiti Std R" pitchFamily="18" charset="-128"/>
              <a:ea typeface="Adobe Kaiti Std R" pitchFamily="18" charset="-128"/>
            </a:endParaRPr>
          </a:p>
        </p:txBody>
      </p:sp>
      <p:sp>
        <p:nvSpPr>
          <p:cNvPr id="3" name="2 Alt Başlık"/>
          <p:cNvSpPr>
            <a:spLocks noGrp="1"/>
          </p:cNvSpPr>
          <p:nvPr>
            <p:ph type="subTitle" idx="1"/>
          </p:nvPr>
        </p:nvSpPr>
        <p:spPr>
          <a:xfrm>
            <a:off x="2008624" y="3000372"/>
            <a:ext cx="6163776" cy="1076700"/>
          </a:xfrm>
        </p:spPr>
        <p:txBody>
          <a:bodyPr>
            <a:normAutofit/>
          </a:bodyPr>
          <a:lstStyle/>
          <a:p>
            <a:r>
              <a:rPr lang="tr-TR" sz="4800" dirty="0" smtClean="0">
                <a:solidFill>
                  <a:schemeClr val="accent4"/>
                </a:solidFill>
              </a:rPr>
              <a:t>S</a:t>
            </a:r>
            <a:r>
              <a:rPr lang="tr-TR" sz="2800" dirty="0" smtClean="0">
                <a:solidFill>
                  <a:schemeClr val="accent4"/>
                </a:solidFill>
              </a:rPr>
              <a:t>ürekli, </a:t>
            </a:r>
            <a:r>
              <a:rPr lang="tr-TR" sz="4800" dirty="0" smtClean="0">
                <a:solidFill>
                  <a:schemeClr val="accent4"/>
                </a:solidFill>
              </a:rPr>
              <a:t>G</a:t>
            </a:r>
            <a:r>
              <a:rPr lang="tr-TR" sz="2800" dirty="0" smtClean="0">
                <a:solidFill>
                  <a:schemeClr val="accent4"/>
                </a:solidFill>
              </a:rPr>
              <a:t>elişen, </a:t>
            </a:r>
            <a:r>
              <a:rPr lang="tr-TR" sz="4800" dirty="0" smtClean="0">
                <a:solidFill>
                  <a:schemeClr val="accent4"/>
                </a:solidFill>
              </a:rPr>
              <a:t>D</a:t>
            </a:r>
            <a:r>
              <a:rPr lang="tr-TR" sz="2800" dirty="0" smtClean="0">
                <a:solidFill>
                  <a:schemeClr val="accent4"/>
                </a:solidFill>
              </a:rPr>
              <a:t>inamik</a:t>
            </a:r>
            <a:r>
              <a:rPr lang="tr-TR" sz="3200" dirty="0" smtClean="0">
                <a:solidFill>
                  <a:schemeClr val="accent4"/>
                </a:solidFill>
              </a:rPr>
              <a:t> </a:t>
            </a:r>
            <a:r>
              <a:rPr lang="tr-TR" sz="4800" dirty="0" smtClean="0">
                <a:solidFill>
                  <a:schemeClr val="accent4"/>
                </a:solidFill>
              </a:rPr>
              <a:t>B</a:t>
            </a:r>
            <a:r>
              <a:rPr lang="tr-TR" sz="2800" dirty="0" smtClean="0">
                <a:solidFill>
                  <a:schemeClr val="accent4"/>
                </a:solidFill>
              </a:rPr>
              <a:t>aşkanlık</a:t>
            </a:r>
            <a:endParaRPr lang="tr-TR" sz="2800" dirty="0">
              <a:solidFill>
                <a:schemeClr val="accent4"/>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Aynı Yanın Köşesi Yuvarlatılmış Dikdörtgen"/>
          <p:cNvSpPr/>
          <p:nvPr/>
        </p:nvSpPr>
        <p:spPr>
          <a:xfrm>
            <a:off x="6000760" y="214290"/>
            <a:ext cx="3000396" cy="3143272"/>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smtClean="0"/>
              <a:t>Hata, eksiklik,yanlışlık,usulsüzlük ve yolsuzluk risklerini azaltmak için faaliyetler ile mali karar ve işlemlerin onaylanması, uygulanması, kaydedilmesi ve kontrol edilmesi görevleri personel arasında paylaştırılmalıdır.</a:t>
            </a:r>
            <a:endParaRPr lang="tr-TR" dirty="0"/>
          </a:p>
        </p:txBody>
      </p:sp>
      <p:sp>
        <p:nvSpPr>
          <p:cNvPr id="10" name="9 Sağ Ok"/>
          <p:cNvSpPr/>
          <p:nvPr/>
        </p:nvSpPr>
        <p:spPr>
          <a:xfrm>
            <a:off x="1286422" y="1484784"/>
            <a:ext cx="4509714" cy="92071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8" name="7 Sağ Ok"/>
          <p:cNvSpPr/>
          <p:nvPr/>
        </p:nvSpPr>
        <p:spPr>
          <a:xfrm>
            <a:off x="1214414" y="4572008"/>
            <a:ext cx="4714908" cy="94522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11" name="10 Aynı Yanın Köşesi Yuvarlatılmış Dikdörtgen"/>
          <p:cNvSpPr/>
          <p:nvPr/>
        </p:nvSpPr>
        <p:spPr>
          <a:xfrm>
            <a:off x="6215074" y="3714752"/>
            <a:ext cx="2786082" cy="257176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Yöneticiler, iş ve işlemlerin prosedürlere uygunluğunu sistemli bir şekilde kontrol etmelidir.</a:t>
            </a:r>
            <a:endParaRPr lang="tr-TR" dirty="0"/>
          </a:p>
        </p:txBody>
      </p:sp>
      <p:sp>
        <p:nvSpPr>
          <p:cNvPr id="9" name="8 Oval"/>
          <p:cNvSpPr/>
          <p:nvPr/>
        </p:nvSpPr>
        <p:spPr>
          <a:xfrm>
            <a:off x="1142976" y="1000108"/>
            <a:ext cx="3786214" cy="1857388"/>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IX. Standart</a:t>
            </a:r>
          </a:p>
          <a:p>
            <a:pPr algn="ctr"/>
            <a:endParaRPr lang="tr-TR" dirty="0" smtClean="0"/>
          </a:p>
          <a:p>
            <a:pPr algn="ctr"/>
            <a:r>
              <a:rPr lang="tr-TR" dirty="0" smtClean="0"/>
              <a:t>Görevler ayrılığı</a:t>
            </a:r>
          </a:p>
        </p:txBody>
      </p:sp>
      <p:sp>
        <p:nvSpPr>
          <p:cNvPr id="6" name="5 Oval"/>
          <p:cNvSpPr/>
          <p:nvPr/>
        </p:nvSpPr>
        <p:spPr>
          <a:xfrm>
            <a:off x="1115616" y="4143380"/>
            <a:ext cx="3884442" cy="18059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X. Standart</a:t>
            </a:r>
          </a:p>
          <a:p>
            <a:pPr algn="ctr"/>
            <a:endParaRPr lang="tr-TR" dirty="0" smtClean="0"/>
          </a:p>
          <a:p>
            <a:pPr algn="ctr"/>
            <a:r>
              <a:rPr lang="tr-TR" dirty="0" smtClean="0"/>
              <a:t>Hiyerarşik Kontroller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Aynı Yanın Köşesi Yuvarlatılmış Dikdörtgen"/>
          <p:cNvSpPr/>
          <p:nvPr/>
        </p:nvSpPr>
        <p:spPr>
          <a:xfrm>
            <a:off x="6429388" y="214290"/>
            <a:ext cx="2500330" cy="292895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smtClean="0"/>
              <a:t>İdareler, faaliyetlerin sürekliliğini sağlamaya yönelik gerekli önlemleri almalıdır.</a:t>
            </a:r>
            <a:endParaRPr lang="tr-TR" dirty="0"/>
          </a:p>
        </p:txBody>
      </p:sp>
      <p:sp>
        <p:nvSpPr>
          <p:cNvPr id="10" name="9 Sağ Ok"/>
          <p:cNvSpPr/>
          <p:nvPr/>
        </p:nvSpPr>
        <p:spPr>
          <a:xfrm>
            <a:off x="1259632" y="1268760"/>
            <a:ext cx="4572032" cy="93610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8" name="7 Sağ Ok"/>
          <p:cNvSpPr/>
          <p:nvPr/>
        </p:nvSpPr>
        <p:spPr>
          <a:xfrm>
            <a:off x="1357860" y="4500570"/>
            <a:ext cx="4654300" cy="944654"/>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11" name="10 Aynı Yanın Köşesi Yuvarlatılmış Dikdörtgen"/>
          <p:cNvSpPr/>
          <p:nvPr/>
        </p:nvSpPr>
        <p:spPr>
          <a:xfrm>
            <a:off x="6357950" y="3714752"/>
            <a:ext cx="2643206" cy="257176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dirty="0" smtClean="0"/>
              <a:t>İdareler, bilgi sistemlerinin sürekliliğini ve güvenilirliğini sağlamak için gerekli kontrol mekanizmaları geliştirilmelidir.</a:t>
            </a:r>
            <a:endParaRPr lang="tr-TR" dirty="0"/>
          </a:p>
        </p:txBody>
      </p:sp>
      <p:sp>
        <p:nvSpPr>
          <p:cNvPr id="9" name="8 Oval"/>
          <p:cNvSpPr/>
          <p:nvPr/>
        </p:nvSpPr>
        <p:spPr>
          <a:xfrm>
            <a:off x="1142976" y="857232"/>
            <a:ext cx="3786214" cy="1857388"/>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XI. Standart</a:t>
            </a:r>
          </a:p>
          <a:p>
            <a:pPr algn="ctr"/>
            <a:endParaRPr lang="tr-TR" dirty="0" smtClean="0"/>
          </a:p>
          <a:p>
            <a:pPr algn="ctr"/>
            <a:r>
              <a:rPr lang="tr-TR" dirty="0" smtClean="0"/>
              <a:t>Faaliyetlerin Sürekliliği</a:t>
            </a:r>
          </a:p>
        </p:txBody>
      </p:sp>
      <p:sp>
        <p:nvSpPr>
          <p:cNvPr id="6" name="5 Oval"/>
          <p:cNvSpPr/>
          <p:nvPr/>
        </p:nvSpPr>
        <p:spPr>
          <a:xfrm>
            <a:off x="1187624" y="4000504"/>
            <a:ext cx="3888432" cy="1876768"/>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XII. Standart</a:t>
            </a:r>
          </a:p>
          <a:p>
            <a:pPr algn="ctr"/>
            <a:endParaRPr lang="tr-TR" dirty="0" smtClean="0"/>
          </a:p>
          <a:p>
            <a:pPr algn="ctr"/>
            <a:r>
              <a:rPr lang="tr-TR" dirty="0" smtClean="0"/>
              <a:t>Bilgi Sistemleri Kontrolleri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Grp="1" noChangeArrowheads="1"/>
          </p:cNvSpPr>
          <p:nvPr>
            <p:ph idx="1"/>
          </p:nvPr>
        </p:nvSpPr>
        <p:spPr bwMode="auto">
          <a:prstGeom prst="rect">
            <a:avLst/>
          </a:prstGeom>
          <a:noFill/>
          <a:ln w="9525">
            <a:noFill/>
            <a:miter lim="800000"/>
            <a:headEnd/>
            <a:tailEnd/>
          </a:ln>
          <a:effectLst/>
        </p:spPr>
        <p:txBody>
          <a:bodyPr lIns="182562" tIns="46038" rIns="182562" bIns="46038"/>
          <a:lstStyle/>
          <a:p>
            <a:pPr marL="342900" indent="-342900">
              <a:lnSpc>
                <a:spcPct val="80000"/>
              </a:lnSpc>
              <a:spcBef>
                <a:spcPct val="20000"/>
              </a:spcBef>
              <a:buClr>
                <a:srgbClr val="C00000"/>
              </a:buClr>
              <a:buSzPct val="150000"/>
              <a:buFont typeface="Arial" charset="0"/>
              <a:buChar char="•"/>
            </a:pPr>
            <a:endParaRPr lang="tr-TR" sz="3600" b="1" dirty="0">
              <a:latin typeface="Chiller" pitchFamily="82" charset="0"/>
            </a:endParaRPr>
          </a:p>
          <a:p>
            <a:pPr marL="342900" indent="-342900">
              <a:lnSpc>
                <a:spcPct val="80000"/>
              </a:lnSpc>
              <a:spcBef>
                <a:spcPct val="20000"/>
              </a:spcBef>
              <a:buClr>
                <a:srgbClr val="C00000"/>
              </a:buClr>
              <a:buSzPct val="150000"/>
              <a:buFont typeface="Arial" charset="0"/>
              <a:buChar char="•"/>
            </a:pPr>
            <a:endParaRPr lang="tr-TR" sz="3600" b="1" dirty="0">
              <a:latin typeface="Chiller" pitchFamily="82" charset="0"/>
            </a:endParaRPr>
          </a:p>
          <a:p>
            <a:pPr marL="342900" indent="-342900">
              <a:lnSpc>
                <a:spcPct val="80000"/>
              </a:lnSpc>
              <a:spcBef>
                <a:spcPct val="20000"/>
              </a:spcBef>
              <a:buClr>
                <a:srgbClr val="C00000"/>
              </a:buClr>
              <a:buSzPct val="150000"/>
              <a:buFont typeface="Wingdings" pitchFamily="2" charset="2"/>
              <a:buChar char="Ø"/>
            </a:pPr>
            <a:r>
              <a:rPr lang="tr-TR" dirty="0" smtClean="0">
                <a:latin typeface="+mj-lt"/>
              </a:rPr>
              <a:t>Önleyici</a:t>
            </a:r>
            <a:endParaRPr lang="tr-TR" dirty="0">
              <a:latin typeface="+mj-lt"/>
            </a:endParaRPr>
          </a:p>
          <a:p>
            <a:pPr marL="342900" indent="-342900">
              <a:lnSpc>
                <a:spcPct val="80000"/>
              </a:lnSpc>
              <a:spcBef>
                <a:spcPct val="20000"/>
              </a:spcBef>
              <a:buClr>
                <a:srgbClr val="C00000"/>
              </a:buClr>
              <a:buSzPct val="150000"/>
              <a:buFont typeface="Wingdings" pitchFamily="2" charset="2"/>
              <a:buChar char="Ø"/>
            </a:pPr>
            <a:r>
              <a:rPr lang="tr-TR" dirty="0" smtClean="0">
                <a:latin typeface="+mj-lt"/>
              </a:rPr>
              <a:t>Yönlendirici</a:t>
            </a:r>
            <a:endParaRPr lang="tr-TR" dirty="0">
              <a:latin typeface="+mj-lt"/>
            </a:endParaRPr>
          </a:p>
          <a:p>
            <a:pPr marL="342900" indent="-342900">
              <a:lnSpc>
                <a:spcPct val="80000"/>
              </a:lnSpc>
              <a:spcBef>
                <a:spcPct val="20000"/>
              </a:spcBef>
              <a:buClr>
                <a:srgbClr val="C00000"/>
              </a:buClr>
              <a:buSzPct val="150000"/>
              <a:buFont typeface="Wingdings" pitchFamily="2" charset="2"/>
              <a:buChar char="Ø"/>
            </a:pPr>
            <a:r>
              <a:rPr lang="tr-TR" dirty="0" smtClean="0">
                <a:latin typeface="+mj-lt"/>
              </a:rPr>
              <a:t>Tespit </a:t>
            </a:r>
            <a:r>
              <a:rPr lang="tr-TR" dirty="0">
                <a:latin typeface="+mj-lt"/>
              </a:rPr>
              <a:t>Edici</a:t>
            </a:r>
          </a:p>
          <a:p>
            <a:pPr marL="342900" indent="-342900">
              <a:lnSpc>
                <a:spcPct val="80000"/>
              </a:lnSpc>
              <a:spcBef>
                <a:spcPct val="20000"/>
              </a:spcBef>
              <a:buClr>
                <a:srgbClr val="C00000"/>
              </a:buClr>
              <a:buSzPct val="150000"/>
              <a:buFont typeface="Wingdings" pitchFamily="2" charset="2"/>
              <a:buChar char="Ø"/>
            </a:pPr>
            <a:r>
              <a:rPr lang="tr-TR" dirty="0" smtClean="0">
                <a:latin typeface="+mj-lt"/>
              </a:rPr>
              <a:t>Düzeltici</a:t>
            </a:r>
            <a:endParaRPr lang="tr-TR" dirty="0">
              <a:latin typeface="+mj-lt"/>
            </a:endParaRPr>
          </a:p>
          <a:p>
            <a:pPr marL="342900" indent="-342900">
              <a:spcBef>
                <a:spcPct val="20000"/>
              </a:spcBef>
              <a:buClr>
                <a:srgbClr val="C00000"/>
              </a:buClr>
              <a:buSzPct val="150000"/>
            </a:pPr>
            <a:endParaRPr lang="tr-TR" sz="3600" b="1" dirty="0">
              <a:latin typeface="Chiller" pitchFamily="82" charset="0"/>
            </a:endParaRPr>
          </a:p>
          <a:p>
            <a:pPr marL="342900" indent="-342900">
              <a:lnSpc>
                <a:spcPct val="80000"/>
              </a:lnSpc>
              <a:spcBef>
                <a:spcPct val="20000"/>
              </a:spcBef>
              <a:buClr>
                <a:srgbClr val="C00000"/>
              </a:buClr>
              <a:buSzPct val="150000"/>
              <a:buFont typeface="Arial" charset="0"/>
              <a:buChar char="•"/>
            </a:pPr>
            <a:endParaRPr lang="en-US" sz="3600" b="1" dirty="0">
              <a:latin typeface="Chiller" pitchFamily="82" charset="0"/>
            </a:endParaRPr>
          </a:p>
        </p:txBody>
      </p:sp>
      <p:pic>
        <p:nvPicPr>
          <p:cNvPr id="6" name="Picture 7" descr="http://t1.gstatic.com/images?q=tbn:ANd9GcRmwCsP_huBmH1eYXs57MwaGltJeqWGFAZ3mzXDyG7vsaBSZgZn"/>
          <p:cNvPicPr>
            <a:picLocks noChangeAspect="1" noChangeArrowheads="1"/>
          </p:cNvPicPr>
          <p:nvPr/>
        </p:nvPicPr>
        <p:blipFill>
          <a:blip r:embed="rId2" cstate="print"/>
          <a:srcRect/>
          <a:stretch>
            <a:fillRect/>
          </a:stretch>
        </p:blipFill>
        <p:spPr bwMode="auto">
          <a:xfrm>
            <a:off x="4932040" y="3573016"/>
            <a:ext cx="2901119" cy="2834754"/>
          </a:xfrm>
          <a:prstGeom prst="rect">
            <a:avLst/>
          </a:prstGeom>
          <a:noFill/>
          <a:ln w="9525">
            <a:noFill/>
            <a:miter lim="800000"/>
            <a:headEnd/>
            <a:tailEnd/>
          </a:ln>
        </p:spPr>
      </p:pic>
      <p:sp>
        <p:nvSpPr>
          <p:cNvPr id="7" name="Başlık 1"/>
          <p:cNvSpPr txBox="1">
            <a:spLocks/>
          </p:cNvSpPr>
          <p:nvPr/>
        </p:nvSpPr>
        <p:spPr>
          <a:xfrm>
            <a:off x="1115616" y="404664"/>
            <a:ext cx="7579568" cy="1268902"/>
          </a:xfrm>
          <a:prstGeom prst="rect">
            <a:avLst/>
          </a:prstGeom>
        </p:spPr>
        <p:txBody>
          <a:bodyPr anchor="b">
            <a:normAutofit fontScale="92500" lnSpcReduction="10000"/>
          </a:bodyPr>
          <a:lstStyle/>
          <a:p>
            <a:pPr lvl="0" algn="ctr">
              <a:spcBef>
                <a:spcPct val="0"/>
              </a:spcBef>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KONTROL FAALİYETLERİNİN SINIFLANDIRILMASI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tr-TR" sz="3600" b="1" dirty="0" smtClean="0">
                <a:solidFill>
                  <a:srgbClr val="D30303"/>
                </a:solidFill>
              </a:rPr>
              <a:t>Yönlendirici Kontroller</a:t>
            </a:r>
          </a:p>
        </p:txBody>
      </p:sp>
      <p:sp>
        <p:nvSpPr>
          <p:cNvPr id="5" name="Rectangle 3"/>
          <p:cNvSpPr>
            <a:spLocks noGrp="1" noChangeArrowheads="1"/>
          </p:cNvSpPr>
          <p:nvPr>
            <p:ph idx="1"/>
          </p:nvPr>
        </p:nvSpPr>
        <p:spPr/>
        <p:txBody>
          <a:bodyPr/>
          <a:lstStyle/>
          <a:p>
            <a:pPr marL="0" indent="0" eaLnBrk="1" hangingPunct="1">
              <a:buClr>
                <a:srgbClr val="D30303"/>
              </a:buClr>
              <a:buSzPct val="150000"/>
              <a:buFontTx/>
              <a:buNone/>
            </a:pPr>
            <a:r>
              <a:rPr lang="tr-TR" sz="3200" dirty="0" smtClean="0">
                <a:latin typeface="Arial" charset="0"/>
                <a:cs typeface="Arial" charset="0"/>
              </a:rPr>
              <a:t>Bilgilendirme, koruma, davranış şekli belirleme gibi faaliyetlerle riskleri kontrol etme yöntemidir.</a:t>
            </a:r>
          </a:p>
          <a:p>
            <a:pPr marL="0" indent="0" eaLnBrk="1" hangingPunct="1">
              <a:buClr>
                <a:srgbClr val="D30303"/>
              </a:buClr>
              <a:buSzPct val="150000"/>
              <a:buFontTx/>
              <a:buNone/>
            </a:pPr>
            <a:r>
              <a:rPr lang="tr-TR" dirty="0" smtClean="0">
                <a:solidFill>
                  <a:srgbClr val="FF0000"/>
                </a:solidFill>
                <a:latin typeface="Arial" charset="0"/>
                <a:cs typeface="Arial" charset="0"/>
              </a:rPr>
              <a:t>Örnek;</a:t>
            </a:r>
            <a:endParaRPr lang="tr-TR" sz="3200" dirty="0" smtClean="0">
              <a:solidFill>
                <a:srgbClr val="FF0000"/>
              </a:solidFill>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p:txBody>
      </p:sp>
      <p:pic>
        <p:nvPicPr>
          <p:cNvPr id="6" name="Picture 8" descr="http://www.mavibilge.com.tr/upload/galeri/21_9odrj0kCvuKX86R05kgQ.jpg">
            <a:hlinkClick r:id="rId2"/>
          </p:cNvPr>
          <p:cNvPicPr>
            <a:picLocks noChangeAspect="1" noChangeArrowheads="1"/>
          </p:cNvPicPr>
          <p:nvPr/>
        </p:nvPicPr>
        <p:blipFill>
          <a:blip r:embed="rId3" cstate="print"/>
          <a:srcRect/>
          <a:stretch>
            <a:fillRect/>
          </a:stretch>
        </p:blipFill>
        <p:spPr bwMode="auto">
          <a:xfrm>
            <a:off x="6030788" y="4797152"/>
            <a:ext cx="2933700" cy="1998554"/>
          </a:xfrm>
          <a:prstGeom prst="rect">
            <a:avLst/>
          </a:prstGeom>
          <a:noFill/>
          <a:ln w="9525">
            <a:noFill/>
            <a:miter lim="800000"/>
            <a:headEnd/>
            <a:tailEnd/>
          </a:ln>
        </p:spPr>
      </p:pic>
      <p:sp>
        <p:nvSpPr>
          <p:cNvPr id="7" name="6 Dikdörtgen"/>
          <p:cNvSpPr/>
          <p:nvPr/>
        </p:nvSpPr>
        <p:spPr>
          <a:xfrm>
            <a:off x="1500166" y="3724442"/>
            <a:ext cx="6643734" cy="92869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tr-TR" sz="2400" dirty="0" smtClean="0">
                <a:latin typeface="Arial" pitchFamily="34" charset="0"/>
                <a:cs typeface="Arial" pitchFamily="34" charset="0"/>
              </a:rPr>
              <a:t>Etkili iletişim ve raporlama araçları</a:t>
            </a:r>
          </a:p>
          <a:p>
            <a:r>
              <a:rPr lang="tr-TR" sz="2400" dirty="0" smtClean="0">
                <a:latin typeface="Arial" pitchFamily="34" charset="0"/>
                <a:cs typeface="Arial" pitchFamily="34" charset="0"/>
              </a:rPr>
              <a:t>Görev tanımları</a:t>
            </a: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defRPr/>
            </a:pPr>
            <a:r>
              <a:rPr lang="tr-TR" sz="3600" b="1" dirty="0" smtClean="0">
                <a:solidFill>
                  <a:srgbClr val="D30303"/>
                </a:solidFill>
                <a:latin typeface="+mn-lt"/>
                <a:cs typeface="Arial" pitchFamily="34" charset="0"/>
              </a:rPr>
              <a:t>Önleyici Kontroller</a:t>
            </a:r>
          </a:p>
        </p:txBody>
      </p:sp>
      <p:sp>
        <p:nvSpPr>
          <p:cNvPr id="5" name="Rectangle 3"/>
          <p:cNvSpPr>
            <a:spLocks noGrp="1" noChangeArrowheads="1"/>
          </p:cNvSpPr>
          <p:nvPr>
            <p:ph idx="1"/>
          </p:nvPr>
        </p:nvSpPr>
        <p:spPr/>
        <p:txBody>
          <a:bodyPr/>
          <a:lstStyle/>
          <a:p>
            <a:pPr marL="0" indent="0" eaLnBrk="1" hangingPunct="1">
              <a:buClr>
                <a:srgbClr val="D30303"/>
              </a:buClr>
              <a:buSzPct val="150000"/>
              <a:buFontTx/>
              <a:buNone/>
              <a:defRPr/>
            </a:pPr>
            <a:r>
              <a:rPr lang="tr-TR" sz="3200" dirty="0" smtClean="0">
                <a:latin typeface="Arial" charset="0"/>
                <a:cs typeface="Arial" charset="0"/>
              </a:rPr>
              <a:t>Risklerin gerçekleşme olasılığını azaltıp, idare tarafından kabul edilebilir seviyede tutmak için yapılması gereken kontrollerdir.</a:t>
            </a:r>
          </a:p>
          <a:p>
            <a:pPr marL="0" indent="0" eaLnBrk="1" hangingPunct="1">
              <a:buClr>
                <a:srgbClr val="D30303"/>
              </a:buClr>
              <a:buSzPct val="150000"/>
              <a:buFontTx/>
              <a:buNone/>
              <a:defRPr/>
            </a:pPr>
            <a:r>
              <a:rPr lang="tr-TR" sz="3200" dirty="0" smtClean="0">
                <a:solidFill>
                  <a:srgbClr val="FF0000"/>
                </a:solidFill>
                <a:latin typeface="Arial" charset="0"/>
                <a:cs typeface="Arial" charset="0"/>
              </a:rPr>
              <a:t>Örnek;</a:t>
            </a:r>
          </a:p>
          <a:p>
            <a:pPr eaLnBrk="1" hangingPunct="1">
              <a:buClr>
                <a:srgbClr val="D30303"/>
              </a:buClr>
              <a:buSzPct val="150000"/>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p:txBody>
      </p:sp>
      <p:sp>
        <p:nvSpPr>
          <p:cNvPr id="6" name="5 Dikdörtgen"/>
          <p:cNvSpPr/>
          <p:nvPr/>
        </p:nvSpPr>
        <p:spPr>
          <a:xfrm>
            <a:off x="1571604" y="4214818"/>
            <a:ext cx="7215238" cy="178595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tr-TR" sz="2000" dirty="0" smtClean="0">
                <a:latin typeface="Arial" pitchFamily="34" charset="0"/>
                <a:cs typeface="Arial" pitchFamily="34" charset="0"/>
              </a:rPr>
              <a:t>Maddi ve gayri maddi haklar ile kayıtların güvenliği</a:t>
            </a:r>
          </a:p>
          <a:p>
            <a:r>
              <a:rPr lang="tr-TR" sz="2000" dirty="0" smtClean="0">
                <a:latin typeface="Arial" pitchFamily="34" charset="0"/>
                <a:cs typeface="Arial" pitchFamily="34" charset="0"/>
              </a:rPr>
              <a:t>Varlıkların fiziksel olarak korunması</a:t>
            </a:r>
          </a:p>
          <a:p>
            <a:r>
              <a:rPr lang="tr-TR" sz="2000" dirty="0" smtClean="0">
                <a:latin typeface="Arial" pitchFamily="34" charset="0"/>
                <a:cs typeface="Arial" pitchFamily="34" charset="0"/>
              </a:rPr>
              <a:t>Ön mali kontrol işlemleri</a:t>
            </a:r>
          </a:p>
          <a:p>
            <a:r>
              <a:rPr lang="tr-TR" sz="2000" dirty="0" smtClean="0">
                <a:latin typeface="Arial" pitchFamily="34" charset="0"/>
                <a:cs typeface="Arial" pitchFamily="34" charset="0"/>
              </a:rPr>
              <a:t>Görevler ayrılığı ilkesinin uygulanması</a:t>
            </a:r>
            <a:endParaRPr lang="tr-T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435608" y="274638"/>
            <a:ext cx="7498080" cy="868346"/>
          </a:xfrm>
        </p:spPr>
        <p:txBody>
          <a:bodyPr/>
          <a:lstStyle/>
          <a:p>
            <a:pPr eaLnBrk="1" hangingPunct="1"/>
            <a:r>
              <a:rPr lang="tr-TR" sz="3600" b="1" dirty="0" smtClean="0">
                <a:solidFill>
                  <a:srgbClr val="D30303"/>
                </a:solidFill>
              </a:rPr>
              <a:t>Tespit Edici Kontroller</a:t>
            </a:r>
          </a:p>
        </p:txBody>
      </p:sp>
      <p:sp>
        <p:nvSpPr>
          <p:cNvPr id="5" name="Rectangle 3"/>
          <p:cNvSpPr>
            <a:spLocks noGrp="1" noChangeArrowheads="1"/>
          </p:cNvSpPr>
          <p:nvPr>
            <p:ph idx="1"/>
          </p:nvPr>
        </p:nvSpPr>
        <p:spPr>
          <a:xfrm>
            <a:off x="1435608" y="1214422"/>
            <a:ext cx="7498080" cy="4071966"/>
          </a:xfrm>
        </p:spPr>
        <p:txBody>
          <a:bodyPr>
            <a:normAutofit fontScale="92500" lnSpcReduction="20000"/>
          </a:bodyPr>
          <a:lstStyle/>
          <a:p>
            <a:pPr marL="457200" lvl="1" indent="-457200" algn="just" eaLnBrk="1" hangingPunct="1">
              <a:buClr>
                <a:srgbClr val="D30303"/>
              </a:buClr>
              <a:buSzPct val="150000"/>
              <a:buFont typeface="Arial" charset="0"/>
              <a:buChar char="•"/>
            </a:pPr>
            <a:r>
              <a:rPr lang="tr-TR" sz="3200" dirty="0" smtClean="0">
                <a:latin typeface="Arial" charset="0"/>
                <a:cs typeface="Arial" charset="0"/>
              </a:rPr>
              <a:t>Risk gerçekleştikten sonra meydana gelen zarar ve hasarın ne olduğunun tespiti amacıyla yapılan kontrollerdir.</a:t>
            </a:r>
          </a:p>
          <a:p>
            <a:pPr marL="457200" lvl="1" indent="-457200" algn="just" eaLnBrk="1" hangingPunct="1">
              <a:buClr>
                <a:srgbClr val="D30303"/>
              </a:buClr>
              <a:buSzPct val="150000"/>
              <a:buFont typeface="Arial" charset="0"/>
              <a:buChar char="•"/>
            </a:pPr>
            <a:r>
              <a:rPr lang="tr-TR" sz="3200" dirty="0" smtClean="0">
                <a:latin typeface="Arial" charset="0"/>
                <a:cs typeface="Arial" charset="0"/>
              </a:rPr>
              <a:t>Tespit edici kontroller öncelikle, risklerin gerçekleşip gerçekleşmediğini anlamak amacıyla yapılır.</a:t>
            </a:r>
          </a:p>
          <a:p>
            <a:pPr marL="457200" lvl="1" indent="-457200" algn="just" eaLnBrk="1" hangingPunct="1">
              <a:buClr>
                <a:srgbClr val="D30303"/>
              </a:buClr>
              <a:buSzPct val="150000"/>
              <a:buFont typeface="Arial" charset="0"/>
              <a:buChar char="•"/>
            </a:pPr>
            <a:r>
              <a:rPr lang="tr-TR" sz="3200" dirty="0" smtClean="0">
                <a:latin typeface="Arial" charset="0"/>
                <a:cs typeface="Arial" charset="0"/>
              </a:rPr>
              <a:t>Risk gerçekleştikten sonra oluşan hasarın ne olduğunu tespit etmeye ve </a:t>
            </a:r>
          </a:p>
          <a:p>
            <a:pPr marL="457200" lvl="1" indent="-457200" algn="just" eaLnBrk="1" hangingPunct="1">
              <a:buClr>
                <a:srgbClr val="D30303"/>
              </a:buClr>
              <a:buSzPct val="150000"/>
              <a:buFont typeface="Arial" charset="0"/>
              <a:buChar char="•"/>
            </a:pPr>
            <a:r>
              <a:rPr lang="tr-TR" sz="3200" dirty="0" smtClean="0">
                <a:latin typeface="Arial" charset="0"/>
                <a:cs typeface="Arial" charset="0"/>
              </a:rPr>
              <a:t>Risklerin gerçekleşme olasılığını azaltmaya yarar. </a:t>
            </a: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a:p>
            <a:pPr marL="0" indent="0" eaLnBrk="1" hangingPunct="1">
              <a:buClr>
                <a:srgbClr val="D30303"/>
              </a:buClr>
              <a:buSzPct val="150000"/>
              <a:buFontTx/>
              <a:buNone/>
            </a:pPr>
            <a:endParaRPr lang="tr-TR" sz="3200" dirty="0" smtClean="0">
              <a:latin typeface="Arial" charset="0"/>
              <a:cs typeface="Arial" charset="0"/>
            </a:endParaRPr>
          </a:p>
        </p:txBody>
      </p:sp>
      <p:sp>
        <p:nvSpPr>
          <p:cNvPr id="6" name="5 Dikdörtgen"/>
          <p:cNvSpPr/>
          <p:nvPr/>
        </p:nvSpPr>
        <p:spPr>
          <a:xfrm>
            <a:off x="1643042" y="5445224"/>
            <a:ext cx="6500858" cy="114300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tr-TR" sz="2000" dirty="0" smtClean="0">
                <a:latin typeface="Arial" pitchFamily="34" charset="0"/>
                <a:cs typeface="Arial" pitchFamily="34" charset="0"/>
              </a:rPr>
              <a:t>Dönemsel sayımlar/fiziksel envanter</a:t>
            </a:r>
          </a:p>
          <a:p>
            <a:r>
              <a:rPr lang="tr-TR" sz="2000" dirty="0" smtClean="0">
                <a:latin typeface="Arial" pitchFamily="34" charset="0"/>
                <a:cs typeface="Arial" pitchFamily="34" charset="0"/>
              </a:rPr>
              <a:t>Sayımların/envanterlerin kayıtlarla karşılaştırılması</a:t>
            </a:r>
            <a:endParaRPr lang="tr-T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tr-TR" sz="3600" b="1" dirty="0" smtClean="0">
                <a:solidFill>
                  <a:srgbClr val="D30303"/>
                </a:solidFill>
              </a:rPr>
              <a:t>Düzeltici Kontroller</a:t>
            </a:r>
          </a:p>
        </p:txBody>
      </p:sp>
      <p:sp>
        <p:nvSpPr>
          <p:cNvPr id="5" name="Rectangle 3"/>
          <p:cNvSpPr>
            <a:spLocks noGrp="1" noChangeArrowheads="1"/>
          </p:cNvSpPr>
          <p:nvPr>
            <p:ph idx="1"/>
          </p:nvPr>
        </p:nvSpPr>
        <p:spPr>
          <a:xfrm>
            <a:off x="1435608" y="1472310"/>
            <a:ext cx="7498080" cy="5053034"/>
          </a:xfrm>
        </p:spPr>
        <p:txBody>
          <a:bodyPr/>
          <a:lstStyle/>
          <a:p>
            <a:pPr marL="0" indent="0" eaLnBrk="1" hangingPunct="1">
              <a:buClr>
                <a:srgbClr val="D30303"/>
              </a:buClr>
              <a:buSzPct val="150000"/>
              <a:buFontTx/>
              <a:buNone/>
              <a:defRPr/>
            </a:pPr>
            <a:r>
              <a:rPr lang="tr-TR" sz="3200" dirty="0" smtClean="0">
                <a:latin typeface="Arial" charset="0"/>
                <a:cs typeface="Arial" charset="0"/>
              </a:rPr>
              <a:t>Risklerin gerçekleştiği durumlarda istenmeyen sonuçların etkisinin giderilmesine yönelik kontrollerdir.</a:t>
            </a:r>
          </a:p>
          <a:p>
            <a:pPr marL="0" lvl="1" indent="0" eaLnBrk="1" hangingPunct="1">
              <a:buClr>
                <a:srgbClr val="D30303"/>
              </a:buClr>
              <a:buSzPct val="150000"/>
              <a:buFontTx/>
              <a:buNone/>
              <a:defRPr/>
            </a:pPr>
            <a:r>
              <a:rPr lang="tr-TR" sz="3200" dirty="0" smtClean="0">
                <a:latin typeface="Arial" charset="0"/>
                <a:cs typeface="Arial" charset="0"/>
              </a:rPr>
              <a:t>(Garanti süresi, sözleşmelerdeki cezai hükümler)</a:t>
            </a:r>
          </a:p>
          <a:p>
            <a:pPr eaLnBrk="1" hangingPunct="1">
              <a:buClr>
                <a:srgbClr val="D30303"/>
              </a:buClr>
              <a:buSzPct val="150000"/>
              <a:buNone/>
              <a:defRPr/>
            </a:pPr>
            <a:r>
              <a:rPr lang="tr-TR" sz="3200" dirty="0" smtClean="0">
                <a:solidFill>
                  <a:srgbClr val="FF0000"/>
                </a:solidFill>
                <a:latin typeface="Arial" charset="0"/>
                <a:cs typeface="Arial" charset="0"/>
              </a:rPr>
              <a:t>Örnek;</a:t>
            </a:r>
          </a:p>
          <a:p>
            <a:pPr eaLnBrk="1" hangingPunct="1">
              <a:buClr>
                <a:srgbClr val="D30303"/>
              </a:buClr>
              <a:buSzPct val="150000"/>
              <a:defRPr/>
            </a:pPr>
            <a:endParaRPr lang="tr-TR" sz="4800" dirty="0">
              <a:latin typeface="Arial" charset="0"/>
              <a:cs typeface="Arial" charset="0"/>
            </a:endParaRPr>
          </a:p>
          <a:p>
            <a:pPr eaLnBrk="1" hangingPunct="1">
              <a:buClr>
                <a:srgbClr val="D30303"/>
              </a:buClr>
              <a:buSzPct val="150000"/>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a:p>
            <a:pPr marL="0" indent="0" eaLnBrk="1" hangingPunct="1">
              <a:buClr>
                <a:srgbClr val="D30303"/>
              </a:buClr>
              <a:buSzPct val="150000"/>
              <a:buFontTx/>
              <a:buNone/>
              <a:defRPr/>
            </a:pPr>
            <a:endParaRPr lang="tr-TR" sz="3200" dirty="0" smtClean="0">
              <a:latin typeface="Arial" charset="0"/>
              <a:cs typeface="Arial" charset="0"/>
            </a:endParaRPr>
          </a:p>
        </p:txBody>
      </p:sp>
      <p:sp>
        <p:nvSpPr>
          <p:cNvPr id="6" name="5 Dikdörtgen"/>
          <p:cNvSpPr/>
          <p:nvPr/>
        </p:nvSpPr>
        <p:spPr>
          <a:xfrm>
            <a:off x="1643042" y="4786322"/>
            <a:ext cx="6715172" cy="164307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buFont typeface="Arial" pitchFamily="34" charset="0"/>
              <a:buChar char="•"/>
            </a:pPr>
            <a:r>
              <a:rPr lang="tr-TR" sz="2400" dirty="0" smtClean="0">
                <a:latin typeface="Arial" pitchFamily="34" charset="0"/>
                <a:cs typeface="Arial" pitchFamily="34" charset="0"/>
              </a:rPr>
              <a:t>Garanti süresinin öngörülmesi</a:t>
            </a:r>
          </a:p>
          <a:p>
            <a:pPr>
              <a:buFont typeface="Arial" pitchFamily="34" charset="0"/>
              <a:buChar char="•"/>
            </a:pPr>
            <a:r>
              <a:rPr lang="tr-TR" sz="2400" dirty="0" smtClean="0">
                <a:latin typeface="Arial" pitchFamily="34" charset="0"/>
                <a:cs typeface="Arial" pitchFamily="34" charset="0"/>
              </a:rPr>
              <a:t>Sözleşmelere yersiz ödemelerin tahsil edilmesine ilişkin hüküm konulması</a:t>
            </a: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Grp="1" noChangeArrowheads="1"/>
          </p:cNvSpPr>
          <p:nvPr>
            <p:ph idx="1"/>
          </p:nvPr>
        </p:nvSpPr>
        <p:spPr bwMode="auto">
          <a:xfrm>
            <a:off x="2285984" y="1928802"/>
            <a:ext cx="5643602" cy="3071834"/>
          </a:xfrm>
          <a:prstGeom prst="rect">
            <a:avLst/>
          </a:prstGeom>
          <a:noFill/>
          <a:ln w="9525">
            <a:noFill/>
            <a:miter lim="800000"/>
            <a:headEnd/>
            <a:tailEnd/>
          </a:ln>
          <a:effectLst/>
        </p:spPr>
        <p:txBody>
          <a:bodyPr lIns="182562" tIns="46038" rIns="182562" bIns="46038">
            <a:normAutofit/>
          </a:bodyPr>
          <a:lstStyle/>
          <a:p>
            <a:pPr marL="342900" indent="-342900">
              <a:lnSpc>
                <a:spcPct val="80000"/>
              </a:lnSpc>
              <a:spcBef>
                <a:spcPct val="20000"/>
              </a:spcBef>
              <a:buClr>
                <a:schemeClr val="accent3">
                  <a:lumMod val="60000"/>
                  <a:lumOff val="40000"/>
                </a:schemeClr>
              </a:buClr>
              <a:buSzPct val="150000"/>
              <a:buFont typeface="Wingdings" pitchFamily="2" charset="2"/>
              <a:buChar char="Ø"/>
            </a:pPr>
            <a:r>
              <a:rPr lang="tr-TR" dirty="0" smtClean="0">
                <a:latin typeface="Aharoni" pitchFamily="2" charset="-79"/>
                <a:cs typeface="Aharoni" pitchFamily="2" charset="-79"/>
              </a:rPr>
              <a:t>İ</a:t>
            </a:r>
            <a:r>
              <a:rPr lang="tr-TR" sz="2800" dirty="0" smtClean="0">
                <a:latin typeface="Aharoni" pitchFamily="2" charset="-79"/>
                <a:cs typeface="Aharoni" pitchFamily="2" charset="-79"/>
              </a:rPr>
              <a:t>ş</a:t>
            </a:r>
            <a:r>
              <a:rPr lang="tr-TR" sz="3600" b="1" dirty="0" smtClean="0">
                <a:latin typeface="AngsanaUPC" pitchFamily="18" charset="-34"/>
                <a:cs typeface="AngsanaUPC" pitchFamily="18" charset="-34"/>
              </a:rPr>
              <a:t>lem </a:t>
            </a:r>
            <a:r>
              <a:rPr lang="tr-TR" sz="3600" b="1" dirty="0">
                <a:latin typeface="AngsanaUPC" pitchFamily="18" charset="-34"/>
                <a:cs typeface="AngsanaUPC" pitchFamily="18" charset="-34"/>
              </a:rPr>
              <a:t>Öncesi Kontroller</a:t>
            </a:r>
          </a:p>
          <a:p>
            <a:pPr marL="342900" indent="-342900">
              <a:lnSpc>
                <a:spcPct val="80000"/>
              </a:lnSpc>
              <a:spcBef>
                <a:spcPct val="20000"/>
              </a:spcBef>
              <a:buClr>
                <a:schemeClr val="accent3">
                  <a:lumMod val="60000"/>
                  <a:lumOff val="40000"/>
                </a:schemeClr>
              </a:buClr>
              <a:buSzPct val="150000"/>
              <a:buFont typeface="Wingdings" pitchFamily="2" charset="2"/>
              <a:buChar char="Ø"/>
            </a:pPr>
            <a:r>
              <a:rPr lang="tr-TR" sz="3600" b="1" dirty="0">
                <a:latin typeface="AngsanaUPC" pitchFamily="18" charset="-34"/>
                <a:cs typeface="AngsanaUPC" pitchFamily="18" charset="-34"/>
              </a:rPr>
              <a:t>Süreç Kontrolü</a:t>
            </a:r>
          </a:p>
          <a:p>
            <a:pPr marL="342900" indent="-342900">
              <a:lnSpc>
                <a:spcPct val="80000"/>
              </a:lnSpc>
              <a:spcBef>
                <a:spcPct val="20000"/>
              </a:spcBef>
              <a:buClr>
                <a:schemeClr val="accent3">
                  <a:lumMod val="60000"/>
                  <a:lumOff val="40000"/>
                </a:schemeClr>
              </a:buClr>
              <a:buSzPct val="150000"/>
              <a:buFont typeface="Wingdings" pitchFamily="2" charset="2"/>
              <a:buChar char="Ø"/>
            </a:pPr>
            <a:r>
              <a:rPr lang="tr-TR" dirty="0" smtClean="0">
                <a:latin typeface="AngsanaUPC" pitchFamily="18" charset="-34"/>
                <a:cs typeface="AngsanaUPC" pitchFamily="18" charset="-34"/>
              </a:rPr>
              <a:t>İ</a:t>
            </a:r>
            <a:r>
              <a:rPr lang="tr-TR" sz="3600" b="1" dirty="0" smtClean="0">
                <a:latin typeface="AngsanaUPC" pitchFamily="18" charset="-34"/>
                <a:cs typeface="AngsanaUPC" pitchFamily="18" charset="-34"/>
              </a:rPr>
              <a:t>şlem </a:t>
            </a:r>
            <a:r>
              <a:rPr lang="tr-TR" sz="3600" b="1" dirty="0">
                <a:latin typeface="AngsanaUPC" pitchFamily="18" charset="-34"/>
                <a:cs typeface="AngsanaUPC" pitchFamily="18" charset="-34"/>
              </a:rPr>
              <a:t>Sonrası Kontroller</a:t>
            </a:r>
          </a:p>
          <a:p>
            <a:pPr marL="342900" indent="-342900">
              <a:lnSpc>
                <a:spcPct val="80000"/>
              </a:lnSpc>
              <a:spcBef>
                <a:spcPct val="20000"/>
              </a:spcBef>
              <a:buClr>
                <a:schemeClr val="accent3">
                  <a:lumMod val="60000"/>
                  <a:lumOff val="40000"/>
                </a:schemeClr>
              </a:buClr>
              <a:buSzPct val="150000"/>
              <a:buFont typeface="Wingdings" pitchFamily="2" charset="2"/>
              <a:buChar char="Ø"/>
            </a:pPr>
            <a:r>
              <a:rPr lang="tr-TR" sz="3600" b="1" dirty="0">
                <a:latin typeface="AngsanaUPC" pitchFamily="18" charset="-34"/>
                <a:cs typeface="AngsanaUPC" pitchFamily="18" charset="-34"/>
              </a:rPr>
              <a:t>Kontrol Faaliyetleri için </a:t>
            </a:r>
            <a:r>
              <a:rPr lang="tr-TR" dirty="0">
                <a:latin typeface="AngsanaUPC" pitchFamily="18" charset="-34"/>
                <a:cs typeface="AngsanaUPC" pitchFamily="18" charset="-34"/>
              </a:rPr>
              <a:t>İ</a:t>
            </a:r>
            <a:r>
              <a:rPr lang="tr-TR" sz="3600" b="1" dirty="0" smtClean="0">
                <a:latin typeface="AngsanaUPC" pitchFamily="18" charset="-34"/>
                <a:cs typeface="AngsanaUPC" pitchFamily="18" charset="-34"/>
              </a:rPr>
              <a:t>puçları</a:t>
            </a:r>
            <a:endParaRPr lang="tr-TR" sz="3600" b="1" dirty="0">
              <a:latin typeface="AngsanaUPC" pitchFamily="18" charset="-34"/>
              <a:cs typeface="AngsanaUPC" pitchFamily="18" charset="-34"/>
            </a:endParaRPr>
          </a:p>
        </p:txBody>
      </p:sp>
      <p:sp>
        <p:nvSpPr>
          <p:cNvPr id="4" name="Başlık 1"/>
          <p:cNvSpPr txBox="1">
            <a:spLocks/>
          </p:cNvSpPr>
          <p:nvPr/>
        </p:nvSpPr>
        <p:spPr>
          <a:xfrm>
            <a:off x="1240904" y="332656"/>
            <a:ext cx="7579568" cy="1080120"/>
          </a:xfrm>
          <a:prstGeom prst="rect">
            <a:avLst/>
          </a:prstGeom>
        </p:spPr>
        <p:txBody>
          <a:bodyPr anchor="b">
            <a:normAutofit fontScale="92500"/>
          </a:bodyPr>
          <a:lstStyle/>
          <a:p>
            <a:pPr lvl="0" algn="ctr">
              <a:spcBef>
                <a:spcPct val="0"/>
              </a:spcBef>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Kontrol Faaliyetleri Yöntemleri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17" presetClass="entr" presetSubtype="10" fill="hold" grpId="0" nodeType="after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par>
                          <p:cTn id="14" fill="hold">
                            <p:stCondLst>
                              <p:cond delay="1000"/>
                            </p:stCondLst>
                            <p:childTnLst>
                              <p:par>
                                <p:cTn id="15" presetID="17" presetClass="entr" presetSubtype="10" fill="hold" grpId="0" nodeType="after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p:cTn id="17"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par>
                          <p:cTn id="19" fill="hold">
                            <p:stCondLst>
                              <p:cond delay="1500"/>
                            </p:stCondLst>
                            <p:childTnLst>
                              <p:par>
                                <p:cTn id="20" presetID="17" presetClass="entr" presetSubtype="10" fill="hold" grpId="0" nodeType="after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 calcmode="lin" valueType="num">
                                      <p:cBhvr>
                                        <p:cTn id="22"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advAuto="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14414" y="1447800"/>
            <a:ext cx="7719274" cy="2624142"/>
          </a:xfrm>
        </p:spPr>
        <p:txBody>
          <a:bodyPr/>
          <a:lstStyle/>
          <a:p>
            <a:pPr marL="87313" indent="-11113" algn="just">
              <a:buNone/>
            </a:pPr>
            <a:r>
              <a:rPr lang="tr-TR" dirty="0" smtClean="0">
                <a:latin typeface="Arial" charset="0"/>
                <a:cs typeface="Arial" charset="0"/>
              </a:rPr>
              <a:t>		Faaliyet gerçekleştirilmeden önce uygun prosedürler izlenerek uygulamaya konulan kontrollerdir.</a:t>
            </a:r>
            <a:endParaRPr lang="tr-TR" dirty="0"/>
          </a:p>
        </p:txBody>
      </p:sp>
      <p:sp>
        <p:nvSpPr>
          <p:cNvPr id="4" name="Titre 1"/>
          <p:cNvSpPr>
            <a:spLocks noGrp="1"/>
          </p:cNvSpPr>
          <p:nvPr>
            <p:ph type="title"/>
          </p:nvPr>
        </p:nvSpPr>
        <p:spPr/>
        <p:txBody>
          <a:bodyPr/>
          <a:lstStyle/>
          <a:p>
            <a:pPr>
              <a:defRPr/>
            </a:pPr>
            <a:r>
              <a:rPr lang="tr-TR" sz="3200" b="1" kern="1200" dirty="0" smtClean="0">
                <a:solidFill>
                  <a:schemeClr val="accent5"/>
                </a:solidFill>
                <a:ea typeface="+mn-ea"/>
                <a:cs typeface="+mn-cs"/>
              </a:rPr>
              <a:t>İşlem Öncesi Kontroller</a:t>
            </a:r>
            <a:endParaRPr lang="fr-FR" sz="3200" b="1" kern="1200" dirty="0">
              <a:solidFill>
                <a:schemeClr val="accent5"/>
              </a:solidFill>
              <a:ea typeface="+mn-ea"/>
              <a:cs typeface="+mn-cs"/>
            </a:endParaRPr>
          </a:p>
        </p:txBody>
      </p:sp>
      <p:pic>
        <p:nvPicPr>
          <p:cNvPr id="5" name="Picture 8" descr="http://gesiadakademi.com/wp-content/uploads/tehlike-degerlendirme-risk-analizi-egitimi.jpg">
            <a:hlinkClick r:id="rId2"/>
          </p:cNvPr>
          <p:cNvPicPr>
            <a:picLocks noChangeAspect="1" noChangeArrowheads="1"/>
          </p:cNvPicPr>
          <p:nvPr/>
        </p:nvPicPr>
        <p:blipFill>
          <a:blip r:embed="rId3" cstate="print"/>
          <a:srcRect/>
          <a:stretch>
            <a:fillRect/>
          </a:stretch>
        </p:blipFill>
        <p:spPr bwMode="auto">
          <a:xfrm>
            <a:off x="2928926" y="3860800"/>
            <a:ext cx="3857652" cy="2476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87736" y="274638"/>
            <a:ext cx="4792576" cy="1143000"/>
          </a:xfrm>
        </p:spPr>
        <p:txBody>
          <a:bodyPr/>
          <a:lstStyle/>
          <a:p>
            <a:r>
              <a:rPr lang="tr-TR" sz="4400" b="1" dirty="0" smtClean="0">
                <a:solidFill>
                  <a:schemeClr val="accent5"/>
                </a:solidFill>
              </a:rPr>
              <a:t>Süreç Kontrolü</a:t>
            </a:r>
            <a:endParaRPr lang="tr-TR" dirty="0">
              <a:solidFill>
                <a:schemeClr val="accent5"/>
              </a:solidFill>
            </a:endParaRPr>
          </a:p>
        </p:txBody>
      </p:sp>
      <p:sp>
        <p:nvSpPr>
          <p:cNvPr id="3" name="2 İçerik Yer Tutucusu"/>
          <p:cNvSpPr>
            <a:spLocks noGrp="1"/>
          </p:cNvSpPr>
          <p:nvPr>
            <p:ph idx="1"/>
          </p:nvPr>
        </p:nvSpPr>
        <p:spPr/>
        <p:txBody>
          <a:bodyPr/>
          <a:lstStyle/>
          <a:p>
            <a:pPr marL="87313" indent="-4763" algn="just">
              <a:buNone/>
            </a:pPr>
            <a:r>
              <a:rPr lang="tr-TR" dirty="0" smtClean="0">
                <a:latin typeface="Arial" charset="0"/>
                <a:cs typeface="Arial" charset="0"/>
              </a:rPr>
              <a:t>		Faaliyetlerin gerçekleştirilmesi sırasında faaliyetin/iş adımlarının kontrole tabi tutulması işlemidir.</a:t>
            </a:r>
          </a:p>
          <a:p>
            <a:pPr>
              <a:buNone/>
            </a:pPr>
            <a:endParaRPr lang="tr-TR" dirty="0"/>
          </a:p>
        </p:txBody>
      </p:sp>
      <p:pic>
        <p:nvPicPr>
          <p:cNvPr id="4" name="Picture 8" descr="Etkin Süreç Yönetimi"/>
          <p:cNvPicPr>
            <a:picLocks noChangeAspect="1" noChangeArrowheads="1"/>
          </p:cNvPicPr>
          <p:nvPr/>
        </p:nvPicPr>
        <p:blipFill>
          <a:blip r:embed="rId2" cstate="print"/>
          <a:srcRect/>
          <a:stretch>
            <a:fillRect/>
          </a:stretch>
        </p:blipFill>
        <p:spPr bwMode="auto">
          <a:xfrm>
            <a:off x="3419475" y="3575050"/>
            <a:ext cx="3333750" cy="2381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1916832"/>
            <a:ext cx="6381352" cy="3672408"/>
          </a:xfrm>
        </p:spPr>
        <p:txBody>
          <a:bodyPr>
            <a:normAutofit lnSpcReduction="10000"/>
          </a:bodyPr>
          <a:lstStyle/>
          <a:p>
            <a:pPr>
              <a:buNone/>
            </a:pPr>
            <a:endParaRPr lang="tr-TR" dirty="0" smtClean="0"/>
          </a:p>
          <a:p>
            <a:pPr>
              <a:buNone/>
            </a:pPr>
            <a:r>
              <a:rPr lang="tr-TR" dirty="0" smtClean="0"/>
              <a:t>İÇ KONTROL</a:t>
            </a:r>
          </a:p>
          <a:p>
            <a:pPr marL="625475" indent="-85725">
              <a:buFont typeface="Wingdings" pitchFamily="2" charset="2"/>
              <a:buChar char="Ø"/>
            </a:pPr>
            <a:r>
              <a:rPr lang="tr-TR" dirty="0" smtClean="0"/>
              <a:t>Kontrol Ortamı</a:t>
            </a:r>
          </a:p>
          <a:p>
            <a:pPr marL="539750" indent="174625" defTabSz="606425">
              <a:buFont typeface="Wingdings" pitchFamily="2" charset="2"/>
              <a:buChar char="Ø"/>
              <a:tabLst>
                <a:tab pos="2511425" algn="l"/>
              </a:tabLst>
            </a:pPr>
            <a:r>
              <a:rPr lang="tr-TR" dirty="0" smtClean="0"/>
              <a:t>Risk Yönetimi</a:t>
            </a:r>
          </a:p>
          <a:p>
            <a:pPr marL="539750" indent="-9525">
              <a:buFont typeface="Wingdings" pitchFamily="2" charset="2"/>
              <a:buChar char="Ø"/>
            </a:pPr>
            <a:r>
              <a:rPr lang="tr-TR" dirty="0" smtClean="0"/>
              <a:t>Kontrol Faaliyetleri</a:t>
            </a:r>
          </a:p>
          <a:p>
            <a:pPr>
              <a:buNone/>
            </a:pPr>
            <a:endParaRPr lang="tr-TR" dirty="0" smtClean="0"/>
          </a:p>
          <a:p>
            <a:pPr>
              <a:buNone/>
            </a:pPr>
            <a:r>
              <a:rPr lang="tr-TR" dirty="0" smtClean="0"/>
              <a:t>				</a:t>
            </a:r>
            <a:endParaRPr lang="tr-TR" dirty="0"/>
          </a:p>
        </p:txBody>
      </p:sp>
      <p:sp>
        <p:nvSpPr>
          <p:cNvPr id="4" name="Başlık 1"/>
          <p:cNvSpPr txBox="1">
            <a:spLocks/>
          </p:cNvSpPr>
          <p:nvPr/>
        </p:nvSpPr>
        <p:spPr>
          <a:xfrm>
            <a:off x="1432560" y="847424"/>
            <a:ext cx="7406640" cy="997400"/>
          </a:xfrm>
          <a:prstGeom prst="rect">
            <a:avLst/>
          </a:prstGeom>
        </p:spPr>
        <p:txBody>
          <a:bodyPr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KONU</a:t>
            </a:r>
            <a:r>
              <a:rPr kumimoji="0" lang="tr-TR" sz="4300" b="1" i="0" u="none" strike="noStrike" kern="1200" cap="none" spc="0" normalizeH="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 BAŞLIKLARI</a:t>
            </a:r>
            <a:endPar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98456" y="274638"/>
            <a:ext cx="6922016" cy="1143000"/>
          </a:xfrm>
        </p:spPr>
        <p:txBody>
          <a:bodyPr/>
          <a:lstStyle/>
          <a:p>
            <a:r>
              <a:rPr lang="tr-TR" sz="4400" b="1" dirty="0" smtClean="0">
                <a:solidFill>
                  <a:schemeClr val="accent5"/>
                </a:solidFill>
              </a:rPr>
              <a:t>İşlem Sonrası Kontroller</a:t>
            </a:r>
            <a:endParaRPr lang="tr-TR" dirty="0">
              <a:solidFill>
                <a:schemeClr val="accent5"/>
              </a:solidFill>
            </a:endParaRPr>
          </a:p>
        </p:txBody>
      </p:sp>
      <p:sp>
        <p:nvSpPr>
          <p:cNvPr id="3" name="2 İçerik Yer Tutucusu"/>
          <p:cNvSpPr>
            <a:spLocks noGrp="1"/>
          </p:cNvSpPr>
          <p:nvPr>
            <p:ph idx="1"/>
          </p:nvPr>
        </p:nvSpPr>
        <p:spPr/>
        <p:txBody>
          <a:bodyPr/>
          <a:lstStyle/>
          <a:p>
            <a:pPr marL="87313" lvl="1" indent="-4763" algn="just">
              <a:spcBef>
                <a:spcPts val="600"/>
              </a:spcBef>
              <a:buSzPct val="80000"/>
              <a:buNone/>
            </a:pPr>
            <a:r>
              <a:rPr lang="tr-TR" sz="3200" dirty="0" smtClean="0">
                <a:latin typeface="Arial" charset="0"/>
                <a:cs typeface="Arial" charset="0"/>
              </a:rPr>
              <a:t>		İdare faaliyetlerinin, gerçekleştirilmesinden sonra yönetim tarafından önceden belirlenmiş yöntemlerle kontrole tabi tutulmasıdır.</a:t>
            </a:r>
          </a:p>
          <a:p>
            <a:pPr algn="just">
              <a:buNone/>
            </a:pPr>
            <a:endParaRPr lang="tr-TR" dirty="0"/>
          </a:p>
        </p:txBody>
      </p:sp>
      <p:pic>
        <p:nvPicPr>
          <p:cNvPr id="4" name="Picture 12" descr="http://t0.gstatic.com/images?q=tbn:ANd9GcSC33pgersJB0i0EX7N_5LXLjFMSzbJqDfHtKQbEmmxzFy2yOAO"/>
          <p:cNvPicPr>
            <a:picLocks noChangeAspect="1" noChangeArrowheads="1"/>
          </p:cNvPicPr>
          <p:nvPr/>
        </p:nvPicPr>
        <p:blipFill>
          <a:blip r:embed="rId2" cstate="print"/>
          <a:srcRect/>
          <a:stretch>
            <a:fillRect/>
          </a:stretch>
        </p:blipFill>
        <p:spPr bwMode="auto">
          <a:xfrm>
            <a:off x="3071802" y="4022743"/>
            <a:ext cx="3149616" cy="19065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800" b="1" dirty="0" smtClean="0">
                <a:solidFill>
                  <a:schemeClr val="accent5"/>
                </a:solidFill>
              </a:rPr>
              <a:t>Kontrol Faaliyetleri İçin İpuçları</a:t>
            </a:r>
            <a:endParaRPr lang="tr-TR" sz="3800" b="1" dirty="0">
              <a:solidFill>
                <a:schemeClr val="accent5"/>
              </a:solidFill>
            </a:endParaRPr>
          </a:p>
        </p:txBody>
      </p:sp>
      <p:sp>
        <p:nvSpPr>
          <p:cNvPr id="3" name="2 İçerik Yer Tutucusu"/>
          <p:cNvSpPr>
            <a:spLocks noGrp="1"/>
          </p:cNvSpPr>
          <p:nvPr>
            <p:ph idx="1"/>
          </p:nvPr>
        </p:nvSpPr>
        <p:spPr/>
        <p:txBody>
          <a:bodyPr>
            <a:normAutofit fontScale="92500" lnSpcReduction="10000"/>
          </a:bodyPr>
          <a:lstStyle/>
          <a:p>
            <a:pPr algn="just">
              <a:buFont typeface="Wingdings" pitchFamily="2" charset="2"/>
              <a:buChar char="ü"/>
            </a:pPr>
            <a:r>
              <a:rPr lang="tr-TR" dirty="0" smtClean="0"/>
              <a:t>İç risklerin hem gerçekleşme olasılığının hem de etkisinin azaltılması kontrol faaliyetleri ile mümkün olabilmektedir.</a:t>
            </a:r>
          </a:p>
          <a:p>
            <a:pPr algn="just">
              <a:buFont typeface="Wingdings" pitchFamily="2" charset="2"/>
              <a:buChar char="ü"/>
            </a:pPr>
            <a:r>
              <a:rPr lang="tr-TR" dirty="0" smtClean="0"/>
              <a:t>Dış risklerin gerçekleşme olasılığını azaltmak ise idarenin elinde olmayabilir. Ancak risklerin etkisini zayıflatmak uygun bir risk yönetimi ile uygun olacaktır.</a:t>
            </a:r>
          </a:p>
          <a:p>
            <a:pPr algn="just">
              <a:buFont typeface="Wingdings" pitchFamily="2" charset="2"/>
              <a:buChar char="ü"/>
            </a:pPr>
            <a:r>
              <a:rPr lang="tr-TR" dirty="0" smtClean="0"/>
              <a:t>Kontrol Faaliyetleri tespit edilirken ve bu faaliyetlere kaynak tahsisi yapılırken, risk puanına göre yapılan önceliklendirme dikkate alınır.</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929354"/>
          </a:xfrm>
        </p:spPr>
        <p:txBody>
          <a:bodyPr>
            <a:normAutofit lnSpcReduction="10000"/>
          </a:bodyPr>
          <a:lstStyle/>
          <a:p>
            <a:pPr algn="just">
              <a:buFont typeface="Wingdings" pitchFamily="2" charset="2"/>
              <a:buChar char="ü"/>
            </a:pPr>
            <a:r>
              <a:rPr lang="tr-TR" dirty="0" smtClean="0"/>
              <a:t>Olasılığı ve etkisi çok yüksek olan riskler için kontrol faaliyetlerine ilave olarak iş sürekliliği planlarının da hazırlanması büyük önem taşımaktadır.</a:t>
            </a:r>
          </a:p>
          <a:p>
            <a:pPr algn="just">
              <a:buFont typeface="Wingdings" pitchFamily="2" charset="2"/>
              <a:buChar char="ü"/>
            </a:pPr>
            <a:r>
              <a:rPr lang="tr-TR" dirty="0" smtClean="0"/>
              <a:t>Risklere cevap verirken aşırı kontrol faaliyetinden kaçınmak gerekir. Kontrol eksikliği kadar kontrollerin gereğinden fazla olması da risk yönetiminin etkinliğine zarar verir.</a:t>
            </a:r>
          </a:p>
          <a:p>
            <a:pPr algn="just">
              <a:buFont typeface="Wingdings" pitchFamily="2" charset="2"/>
              <a:buChar char="ü"/>
            </a:pPr>
            <a:r>
              <a:rPr lang="tr-TR" dirty="0" smtClean="0"/>
              <a:t>Riskin içeriğine göre gerekiyorsa kontrol yöntemlerinden birkaçı bir arada kullanılabilir.</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20688"/>
            <a:ext cx="7498080" cy="4214842"/>
          </a:xfrm>
        </p:spPr>
        <p:txBody>
          <a:bodyPr/>
          <a:lstStyle/>
          <a:p>
            <a:pPr algn="just">
              <a:buFont typeface="Wingdings" pitchFamily="2" charset="2"/>
              <a:buChar char="ü"/>
            </a:pPr>
            <a:r>
              <a:rPr lang="tr-TR" dirty="0" smtClean="0"/>
              <a:t>Kontrol faaliyetlerinin maliyet ve fayda analizleri yapılmalıdır.</a:t>
            </a:r>
          </a:p>
          <a:p>
            <a:pPr algn="just">
              <a:buFont typeface="Wingdings" pitchFamily="2" charset="2"/>
              <a:buChar char="ü"/>
            </a:pPr>
            <a:r>
              <a:rPr lang="tr-TR" dirty="0" smtClean="0"/>
              <a:t>Kontrol faaliyetlerinin etkinliği ve işleyişinin planlandığı şekilde gerçekleşmesi izlenmelidir. Kontrollerin işlediğine ilişkin gerekli kanıtlar periyodik olarak toplanmalı ve analiz edilmelidir.</a:t>
            </a: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00100" y="1000108"/>
            <a:ext cx="8143900" cy="5572164"/>
          </a:xfrm>
        </p:spPr>
        <p:txBody>
          <a:bodyPr>
            <a:normAutofit fontScale="92500" lnSpcReduction="10000"/>
          </a:bodyPr>
          <a:lstStyle/>
          <a:p>
            <a:pPr>
              <a:buFont typeface="Wingdings" pitchFamily="2" charset="2"/>
              <a:buChar char="v"/>
            </a:pPr>
            <a:r>
              <a:rPr lang="tr-TR" dirty="0" smtClean="0"/>
              <a:t>Karar Alma ve Onaylama</a:t>
            </a:r>
          </a:p>
          <a:p>
            <a:pPr>
              <a:buFont typeface="Wingdings" pitchFamily="2" charset="2"/>
              <a:buChar char="v"/>
            </a:pPr>
            <a:r>
              <a:rPr lang="tr-TR" dirty="0" smtClean="0"/>
              <a:t>Görevler Ayrılığı</a:t>
            </a:r>
          </a:p>
          <a:p>
            <a:pPr>
              <a:buFont typeface="Wingdings" pitchFamily="2" charset="2"/>
              <a:buChar char="v"/>
            </a:pPr>
            <a:r>
              <a:rPr lang="tr-TR" dirty="0" smtClean="0"/>
              <a:t>Çift İmza Yöntemi</a:t>
            </a:r>
          </a:p>
          <a:p>
            <a:pPr>
              <a:buFont typeface="Wingdings" pitchFamily="2" charset="2"/>
              <a:buChar char="v"/>
            </a:pPr>
            <a:r>
              <a:rPr lang="tr-TR" dirty="0" smtClean="0"/>
              <a:t>Gözetim Prosedürleri</a:t>
            </a:r>
          </a:p>
          <a:p>
            <a:pPr>
              <a:buFont typeface="Wingdings" pitchFamily="2" charset="2"/>
              <a:buChar char="v"/>
            </a:pPr>
            <a:r>
              <a:rPr lang="tr-TR" dirty="0" smtClean="0"/>
              <a:t>Ön Mali Kontrol</a:t>
            </a:r>
          </a:p>
          <a:p>
            <a:pPr>
              <a:buFont typeface="Wingdings" pitchFamily="2" charset="2"/>
              <a:buChar char="v"/>
            </a:pPr>
            <a:r>
              <a:rPr lang="tr-TR" dirty="0" smtClean="0"/>
              <a:t>Muhasebe İşlemleriyle İlgili Prosedürler</a:t>
            </a:r>
          </a:p>
          <a:p>
            <a:pPr>
              <a:buFont typeface="Wingdings" pitchFamily="2" charset="2"/>
              <a:buChar char="v"/>
            </a:pPr>
            <a:r>
              <a:rPr lang="tr-TR" dirty="0" smtClean="0"/>
              <a:t>Yolsuzlukla Mücadele Prosedürleri</a:t>
            </a:r>
          </a:p>
          <a:p>
            <a:pPr>
              <a:buFont typeface="Wingdings" pitchFamily="2" charset="2"/>
              <a:buChar char="v"/>
            </a:pPr>
            <a:r>
              <a:rPr lang="tr-TR" dirty="0" smtClean="0"/>
              <a:t>Varlık ve Bilgiye Erişim</a:t>
            </a:r>
          </a:p>
          <a:p>
            <a:pPr>
              <a:buFont typeface="Wingdings" pitchFamily="2" charset="2"/>
              <a:buChar char="v"/>
            </a:pPr>
            <a:r>
              <a:rPr lang="tr-TR" dirty="0" smtClean="0"/>
              <a:t>Bilginin Belgelendirilmesi,  Arşivlenmesi </a:t>
            </a:r>
          </a:p>
          <a:p>
            <a:pPr>
              <a:buFont typeface="Wingdings" pitchFamily="2" charset="2"/>
              <a:buChar char="v"/>
            </a:pPr>
            <a:r>
              <a:rPr lang="tr-TR" dirty="0" smtClean="0"/>
              <a:t>İş Sürekliliği Planları</a:t>
            </a:r>
          </a:p>
          <a:p>
            <a:pPr>
              <a:buFont typeface="Wingdings" pitchFamily="2" charset="2"/>
              <a:buChar char="v"/>
            </a:pPr>
            <a:r>
              <a:rPr lang="tr-TR" dirty="0" smtClean="0"/>
              <a:t>Bilgi Teknolojilerine İlişkin Kontrol Faaliyetleri</a:t>
            </a:r>
            <a:endParaRPr lang="tr-TR" dirty="0"/>
          </a:p>
        </p:txBody>
      </p:sp>
      <p:pic>
        <p:nvPicPr>
          <p:cNvPr id="4" name="Picture 2"/>
          <p:cNvPicPr>
            <a:picLocks noChangeAspect="1" noChangeArrowheads="1"/>
          </p:cNvPicPr>
          <p:nvPr/>
        </p:nvPicPr>
        <p:blipFill>
          <a:blip r:embed="rId2" cstate="print"/>
          <a:srcRect/>
          <a:stretch>
            <a:fillRect/>
          </a:stretch>
        </p:blipFill>
        <p:spPr bwMode="auto">
          <a:xfrm>
            <a:off x="5580112" y="1071546"/>
            <a:ext cx="3024336" cy="2219325"/>
          </a:xfrm>
          <a:prstGeom prst="rect">
            <a:avLst/>
          </a:prstGeom>
          <a:noFill/>
          <a:ln w="9525">
            <a:noFill/>
            <a:miter lim="800000"/>
            <a:headEnd/>
            <a:tailEnd/>
          </a:ln>
        </p:spPr>
      </p:pic>
      <p:sp>
        <p:nvSpPr>
          <p:cNvPr id="5" name="1 Başlık"/>
          <p:cNvSpPr txBox="1">
            <a:spLocks/>
          </p:cNvSpPr>
          <p:nvPr/>
        </p:nvSpPr>
        <p:spPr>
          <a:xfrm>
            <a:off x="1146416" y="44624"/>
            <a:ext cx="7997584" cy="1070992"/>
          </a:xfrm>
          <a:prstGeom prst="rect">
            <a:avLst/>
          </a:prstGeom>
        </p:spPr>
        <p:txBody>
          <a:bodyPr anchor="ct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chemeClr val="accent5"/>
                </a:solidFill>
                <a:effectLst>
                  <a:outerShdw blurRad="50000" dist="30000" dir="5400000" algn="tl" rotWithShape="0">
                    <a:srgbClr val="000000">
                      <a:alpha val="30000"/>
                    </a:srgbClr>
                  </a:outerShdw>
                </a:effectLst>
                <a:uLnTx/>
                <a:uFillTx/>
                <a:latin typeface="+mj-lt"/>
                <a:ea typeface="+mj-ea"/>
                <a:cs typeface="+mj-cs"/>
              </a:rPr>
              <a:t>Kontrol Faaliyetlerinin Çözüm Yolları</a:t>
            </a:r>
            <a:endParaRPr kumimoji="0" lang="tr-TR" sz="3600" b="1" i="0" u="none" strike="noStrike" kern="1200" cap="none" spc="0" normalizeH="0" baseline="0" noProof="0" dirty="0">
              <a:ln>
                <a:noFill/>
              </a:ln>
              <a:solidFill>
                <a:schemeClr val="accent5"/>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214290"/>
            <a:ext cx="8072462" cy="6500858"/>
          </a:xfrm>
        </p:spPr>
        <p:txBody>
          <a:bodyPr>
            <a:normAutofit/>
          </a:bodyPr>
          <a:lstStyle/>
          <a:p>
            <a:pPr marL="87313" indent="-4763" algn="just">
              <a:buNone/>
            </a:pPr>
            <a:r>
              <a:rPr lang="tr-TR" dirty="0" smtClean="0">
                <a:solidFill>
                  <a:srgbClr val="FF0000"/>
                </a:solidFill>
              </a:rPr>
              <a:t>Karar Alma ve Onaylama: </a:t>
            </a:r>
            <a:r>
              <a:rPr lang="tr-TR" dirty="0" smtClean="0"/>
              <a:t>Faaliyetlerde karar alma ve onaylama mercileri açık ve yazılı bir şekilde belirlenmelidir. Karar alma ve onaylama, yalnızca yetkili kişiler tarafından yapılmalıdır.</a:t>
            </a:r>
          </a:p>
          <a:p>
            <a:pPr algn="just">
              <a:buNone/>
            </a:pPr>
            <a:endParaRPr lang="tr-TR" dirty="0" smtClean="0"/>
          </a:p>
          <a:p>
            <a:pPr marL="87313" indent="-4763" algn="just">
              <a:buNone/>
            </a:pPr>
            <a:r>
              <a:rPr lang="tr-TR" dirty="0" smtClean="0">
                <a:solidFill>
                  <a:srgbClr val="FF0000"/>
                </a:solidFill>
              </a:rPr>
              <a:t>Görevler Ayrılığı: </a:t>
            </a:r>
            <a:r>
              <a:rPr lang="tr-TR" dirty="0" smtClean="0"/>
              <a:t>Yöneticiler hata, usulsüzlük, yolsuzluk ve ihlal riski yüksek olan durumlarda bir işlemin, sürecin veya faaliyetin onaylanması, uygulanması,kaydedilmesi ve kontrol edilmesi gibi farklı aşamalarından farklı çalışanların sorumlu olmasını öngören kurallar ortaya koymalıdır.</a:t>
            </a:r>
          </a:p>
          <a:p>
            <a:pPr>
              <a:buNone/>
            </a:pP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260648"/>
            <a:ext cx="7929618" cy="6454500"/>
          </a:xfrm>
        </p:spPr>
        <p:txBody>
          <a:bodyPr>
            <a:normAutofit lnSpcReduction="10000"/>
          </a:bodyPr>
          <a:lstStyle/>
          <a:p>
            <a:pPr marL="87313" indent="-4763" algn="just">
              <a:buNone/>
            </a:pPr>
            <a:r>
              <a:rPr lang="tr-TR" dirty="0" smtClean="0">
                <a:solidFill>
                  <a:srgbClr val="FF0000"/>
                </a:solidFill>
              </a:rPr>
              <a:t>Çift İmza Yöntemi: </a:t>
            </a:r>
            <a:r>
              <a:rPr lang="tr-TR" dirty="0" smtClean="0"/>
              <a:t>Çift imza yöntemi belgedeki verilerin doğruluğunu sağlamaya yönelik olarak uygulanır. Çift imza yöntemi, faaliyetlerin yetkili kişiler tarafından gerçekleştiğinin güvencesini verir.</a:t>
            </a:r>
          </a:p>
          <a:p>
            <a:pPr algn="just">
              <a:buNone/>
            </a:pPr>
            <a:endParaRPr lang="tr-TR" dirty="0" smtClean="0"/>
          </a:p>
          <a:p>
            <a:pPr marL="87313" indent="-4763" algn="just">
              <a:buNone/>
            </a:pPr>
            <a:r>
              <a:rPr lang="tr-TR" dirty="0" smtClean="0">
                <a:solidFill>
                  <a:srgbClr val="FF0000"/>
                </a:solidFill>
              </a:rPr>
              <a:t>Veri Mutabakatı: </a:t>
            </a:r>
            <a:r>
              <a:rPr lang="tr-TR" dirty="0" smtClean="0"/>
              <a:t>Tutarlığın sağlanması açısından farklı belge ve kaynaklardaki verilerin eşleştirilmesi sağlanmalıdır. Örneğin, banka hesaplarıyla ilgili hesap girdilerinin muhabir banka ekstreleri ile mutabakatı; fatura bilgilerinin taşınır işlem fişindeki bilgilerle eşleştirilmesi vb.</a:t>
            </a:r>
          </a:p>
          <a:p>
            <a:pPr algn="just">
              <a:buNone/>
            </a:pPr>
            <a:endParaRPr lang="tr-TR" dirty="0" smtClean="0"/>
          </a:p>
          <a:p>
            <a:pPr algn="just">
              <a:buNone/>
            </a:pPr>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404664"/>
            <a:ext cx="7858180" cy="6310484"/>
          </a:xfrm>
        </p:spPr>
        <p:txBody>
          <a:bodyPr>
            <a:normAutofit/>
          </a:bodyPr>
          <a:lstStyle/>
          <a:p>
            <a:pPr marL="87313" indent="-4763" algn="just">
              <a:buNone/>
            </a:pPr>
            <a:r>
              <a:rPr lang="tr-TR" dirty="0" smtClean="0">
                <a:solidFill>
                  <a:srgbClr val="FF0000"/>
                </a:solidFill>
              </a:rPr>
              <a:t>Gözetim Prosedürleri: </a:t>
            </a:r>
            <a:r>
              <a:rPr lang="tr-TR" dirty="0" smtClean="0"/>
              <a:t>Görevin verilmesi ve yerine getirilmesine ilişkin prosedürler yöneticiler tarafından belirli periyotlarla izlenmelidir.</a:t>
            </a:r>
          </a:p>
          <a:p>
            <a:pPr algn="just">
              <a:buNone/>
            </a:pPr>
            <a:endParaRPr lang="tr-TR" dirty="0" smtClean="0"/>
          </a:p>
          <a:p>
            <a:pPr marL="87313" indent="-4763" algn="just">
              <a:buNone/>
            </a:pPr>
            <a:r>
              <a:rPr lang="tr-TR" dirty="0" smtClean="0">
                <a:solidFill>
                  <a:srgbClr val="FF0000"/>
                </a:solidFill>
              </a:rPr>
              <a:t>Ön Mali Kontrol: </a:t>
            </a:r>
            <a:r>
              <a:rPr lang="tr-TR" dirty="0" smtClean="0"/>
              <a:t>Ön Mali Kontrolün amacı, yöneticilerin, aldıkları kararların/tedbirlerin ve gerçekleştirdikleri mali faaliyetlerin, mevzuat ve bütçelerine uyumu ile kaynakların etkili kullanımına ilişkin güvence edilmesidir.</a:t>
            </a:r>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214290"/>
            <a:ext cx="7858180" cy="6429420"/>
          </a:xfrm>
        </p:spPr>
        <p:txBody>
          <a:bodyPr/>
          <a:lstStyle/>
          <a:p>
            <a:pPr marL="87313" indent="-4763" algn="just">
              <a:buNone/>
            </a:pPr>
            <a:r>
              <a:rPr lang="tr-TR" dirty="0" smtClean="0">
                <a:solidFill>
                  <a:srgbClr val="FF0000"/>
                </a:solidFill>
              </a:rPr>
              <a:t>Muhasebe İşlemleriyle İlgili Prosedürler: </a:t>
            </a:r>
            <a:r>
              <a:rPr lang="tr-TR" dirty="0" smtClean="0"/>
              <a:t>Bu prosedürler, belirli bir tarihteki tüm mali işlemlerin muhasebe kayıtlarının ilgili mevzuatında belirtilen ilke ve kuralar doğrultusunda yapılmasını sağlamalıdır.</a:t>
            </a:r>
          </a:p>
          <a:p>
            <a:pPr algn="just">
              <a:buNone/>
            </a:pPr>
            <a:endParaRPr lang="tr-TR" dirty="0" smtClean="0"/>
          </a:p>
          <a:p>
            <a:pPr marL="87313" indent="-4763" algn="just">
              <a:buNone/>
            </a:pPr>
            <a:r>
              <a:rPr lang="tr-TR" dirty="0" smtClean="0">
                <a:solidFill>
                  <a:srgbClr val="FF0000"/>
                </a:solidFill>
              </a:rPr>
              <a:t>Yolsuzlukla Mücadele Prosedürleri: </a:t>
            </a:r>
            <a:r>
              <a:rPr lang="tr-TR" dirty="0" smtClean="0"/>
              <a:t>İdareler yolsuzluk ve usulsüzlüklere yol açan idari zayıflıkların,tutarsızlıkların ve ihlallerin ihbar edilmesi, incelenmesi, tespit edilmesi ve raporlanması için yazılı kurallar ve prosedürleri duyurmalıdır.</a:t>
            </a:r>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14414" y="332656"/>
            <a:ext cx="7786742" cy="6239616"/>
          </a:xfrm>
        </p:spPr>
        <p:txBody>
          <a:bodyPr/>
          <a:lstStyle/>
          <a:p>
            <a:pPr marL="87313" indent="-4763" algn="just">
              <a:buNone/>
            </a:pPr>
            <a:r>
              <a:rPr lang="tr-TR" dirty="0" smtClean="0">
                <a:solidFill>
                  <a:srgbClr val="FF0000"/>
                </a:solidFill>
              </a:rPr>
              <a:t>Varlık ve Bilgiye Erişim: </a:t>
            </a:r>
            <a:r>
              <a:rPr lang="tr-TR" dirty="0" smtClean="0"/>
              <a:t>Yöneticiler sadece varlık ve bilgilerin korunması ve/veya kullanımından sorumlu kişilerin bunlara erişim konusunda yetkilendirilmesini sağlamalıdır. Varlıklara erişim kısıtlamaları bunların yanlış veya amacı dışında kullanımı riskini azaltır ve kurumu kayıplardan korur.</a:t>
            </a:r>
          </a:p>
          <a:p>
            <a:pPr algn="just">
              <a:buNone/>
            </a:pPr>
            <a:endParaRPr lang="tr-TR" dirty="0" smtClean="0"/>
          </a:p>
          <a:p>
            <a:pPr marL="87313" indent="-11113" algn="just">
              <a:buNone/>
            </a:pPr>
            <a:r>
              <a:rPr lang="tr-TR" dirty="0" smtClean="0">
                <a:solidFill>
                  <a:srgbClr val="FF0000"/>
                </a:solidFill>
              </a:rPr>
              <a:t>İş Sürekliliği Planları: </a:t>
            </a:r>
            <a:r>
              <a:rPr lang="tr-TR" dirty="0" smtClean="0"/>
              <a:t>Gündelik işlerin aksaması riskine karşı, hizmetin devamlılığını sağlamak üzere gerekli tedbirlerin mevcut olması gerekir.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32560" y="1643050"/>
            <a:ext cx="7406640" cy="4429156"/>
          </a:xfrm>
        </p:spPr>
        <p:txBody>
          <a:bodyPr>
            <a:normAutofit/>
          </a:bodyPr>
          <a:lstStyle/>
          <a:p>
            <a:pPr algn="just"/>
            <a:r>
              <a:rPr lang="tr-TR" dirty="0" smtClean="0"/>
              <a:t>     Kurumun hedeflerine ulaşması için makul güvence sağlamak üzere tasarlanmış olan bir sistemdir.</a:t>
            </a:r>
          </a:p>
          <a:p>
            <a:endParaRPr lang="tr-TR" dirty="0" smtClean="0"/>
          </a:p>
          <a:p>
            <a:pPr algn="just"/>
            <a:r>
              <a:rPr lang="tr-TR" dirty="0" smtClean="0"/>
              <a:t>     Kurumdaki iş ve eylemlerin mevzuata uygunluğunu, mali ve yönetsel raporlamanın güvenilirliğini, faaliyetlerin etkililiği ve etkinliği ile varlıkların korunmasını sağlamayı amaçlar.</a:t>
            </a:r>
            <a:endParaRPr lang="tr-TR" dirty="0"/>
          </a:p>
        </p:txBody>
      </p:sp>
      <p:sp>
        <p:nvSpPr>
          <p:cNvPr id="4" name="Başlık 1"/>
          <p:cNvSpPr txBox="1">
            <a:spLocks/>
          </p:cNvSpPr>
          <p:nvPr/>
        </p:nvSpPr>
        <p:spPr>
          <a:xfrm>
            <a:off x="1187624" y="260648"/>
            <a:ext cx="7406640" cy="997400"/>
          </a:xfrm>
          <a:prstGeom prst="rect">
            <a:avLst/>
          </a:prstGeom>
        </p:spPr>
        <p:txBody>
          <a:bodyPr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300" b="1" i="0" u="none" strike="noStrike" kern="1200" cap="none" spc="0" normalizeH="0" baseline="0" noProof="0" dirty="0" smtClean="0">
                <a:ln>
                  <a:noFill/>
                </a:ln>
                <a:solidFill>
                  <a:srgbClr val="C00000"/>
                </a:solidFill>
                <a:effectLst>
                  <a:outerShdw blurRad="50000" dist="30000" dir="5400000" algn="tl" rotWithShape="0">
                    <a:srgbClr val="000000">
                      <a:alpha val="30000"/>
                    </a:srgbClr>
                  </a:outerShdw>
                </a:effectLst>
                <a:uLnTx/>
                <a:uFillTx/>
                <a:latin typeface="Cambria" pitchFamily="18" charset="0"/>
                <a:ea typeface="+mj-ea"/>
                <a:cs typeface="+mj-cs"/>
              </a:rPr>
              <a:t>İÇ KONTROL</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142852"/>
            <a:ext cx="7858180" cy="6429420"/>
          </a:xfrm>
        </p:spPr>
        <p:txBody>
          <a:bodyPr>
            <a:normAutofit/>
          </a:bodyPr>
          <a:lstStyle/>
          <a:p>
            <a:pPr marL="87313" indent="-4763" algn="just">
              <a:buNone/>
            </a:pPr>
            <a:r>
              <a:rPr lang="tr-TR" dirty="0" smtClean="0">
                <a:solidFill>
                  <a:srgbClr val="FF0000"/>
                </a:solidFill>
              </a:rPr>
              <a:t>Bilginin Belgelendirilmesi, Arşivlenmesi ve Depolanması:  </a:t>
            </a:r>
            <a:r>
              <a:rPr lang="tr-TR" dirty="0" smtClean="0"/>
              <a:t>Alınan kararların, meydana gelen olay ve eylemlerin, gerçekleştirilen işlemlerin yazılı kanıtının oluşturulmasıdır. Tam doğru ve zamanında olmalıdır.</a:t>
            </a:r>
            <a:endParaRPr lang="tr-TR" dirty="0" smtClean="0">
              <a:solidFill>
                <a:srgbClr val="FF0000"/>
              </a:solidFill>
            </a:endParaRPr>
          </a:p>
          <a:p>
            <a:pPr algn="just">
              <a:buNone/>
            </a:pPr>
            <a:endParaRPr lang="tr-TR" dirty="0" smtClean="0">
              <a:solidFill>
                <a:srgbClr val="FF0000"/>
              </a:solidFill>
            </a:endParaRPr>
          </a:p>
          <a:p>
            <a:pPr marL="87313" indent="-4763" algn="just">
              <a:buNone/>
            </a:pPr>
            <a:r>
              <a:rPr lang="tr-TR" dirty="0" smtClean="0">
                <a:solidFill>
                  <a:srgbClr val="FF0000"/>
                </a:solidFill>
              </a:rPr>
              <a:t>Bilgi Teknolojilerine İlişkin Kontrol Faaliyetleri: </a:t>
            </a:r>
            <a:r>
              <a:rPr lang="tr-TR" dirty="0" smtClean="0"/>
              <a:t>Bilgi  teknolojileri idarelerde yöneticiler tarafından belirlenmesi gereken özel kontrol mekanizmaları gerektirir. Bu mekanizmalar genel kontroller ve uygulama kontrolleri olmak üzere ikiye ayrılır.</a:t>
            </a:r>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592570"/>
            <a:ext cx="7786742" cy="5500726"/>
          </a:xfrm>
        </p:spPr>
        <p:txBody>
          <a:bodyPr/>
          <a:lstStyle/>
          <a:p>
            <a:pPr marL="87313" indent="-4763" algn="just">
              <a:buNone/>
            </a:pPr>
            <a:r>
              <a:rPr lang="tr-TR" dirty="0" smtClean="0">
                <a:solidFill>
                  <a:srgbClr val="FF0000"/>
                </a:solidFill>
              </a:rPr>
              <a:t>Kontrol Faaliyetlerinin Fayda ve Maliyetinin Değerlendirilmesi:</a:t>
            </a:r>
            <a:r>
              <a:rPr lang="tr-TR" dirty="0" smtClean="0"/>
              <a:t> Riskin etkisini ve olasılığını azaltmak için kontrol faaliyetlerinin belirlenmesinden sonra risk sorumluları kontrol faaliyetinin maliyetini ve beklenen faydasını değerlendirmelidir. </a:t>
            </a:r>
          </a:p>
          <a:p>
            <a:pPr marL="87313" indent="-4763" algn="just">
              <a:buNone/>
            </a:pPr>
            <a:r>
              <a:rPr lang="tr-TR" dirty="0" smtClean="0"/>
              <a:t>		</a:t>
            </a:r>
            <a:r>
              <a:rPr lang="tr-TR" sz="3000" dirty="0" smtClean="0"/>
              <a:t>Eğer</a:t>
            </a:r>
            <a:r>
              <a:rPr lang="tr-TR" dirty="0" smtClean="0"/>
              <a:t> kontrol faaliyetinin maliyeti beklenen faydayı aşarsa bu kontrol faaliyeti tercih edilmemelidir.</a:t>
            </a:r>
          </a:p>
          <a:p>
            <a:pPr>
              <a:buNone/>
            </a:pPr>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1113 sağ3"/>
          <p:cNvPicPr>
            <a:picLocks noChangeAspect="1" noChangeArrowheads="1"/>
          </p:cNvPicPr>
          <p:nvPr/>
        </p:nvPicPr>
        <p:blipFill>
          <a:blip r:embed="rId2" cstate="print">
            <a:clrChange>
              <a:clrFrom>
                <a:srgbClr val="FCFCFC"/>
              </a:clrFrom>
              <a:clrTo>
                <a:srgbClr val="FCFCFC">
                  <a:alpha val="0"/>
                </a:srgbClr>
              </a:clrTo>
            </a:clrChange>
          </a:blip>
          <a:srcRect r="51994"/>
          <a:stretch>
            <a:fillRect/>
          </a:stretch>
        </p:blipFill>
        <p:spPr bwMode="auto">
          <a:xfrm>
            <a:off x="107504" y="5301208"/>
            <a:ext cx="792163" cy="784225"/>
          </a:xfrm>
          <a:prstGeom prst="rect">
            <a:avLst/>
          </a:prstGeom>
          <a:noFill/>
          <a:ln w="9525">
            <a:noFill/>
            <a:miter lim="800000"/>
            <a:headEnd/>
            <a:tailEnd/>
          </a:ln>
        </p:spPr>
      </p:pic>
      <p:sp>
        <p:nvSpPr>
          <p:cNvPr id="5" name="Text Box 13"/>
          <p:cNvSpPr txBox="1">
            <a:spLocks noChangeArrowheads="1"/>
          </p:cNvSpPr>
          <p:nvPr/>
        </p:nvSpPr>
        <p:spPr bwMode="gray">
          <a:xfrm>
            <a:off x="35496" y="6021288"/>
            <a:ext cx="936104" cy="707886"/>
          </a:xfrm>
          <a:prstGeom prst="rect">
            <a:avLst/>
          </a:prstGeom>
          <a:noFill/>
          <a:ln w="38100" algn="ctr">
            <a:noFill/>
            <a:miter lim="800000"/>
            <a:headEnd/>
            <a:tailEnd/>
          </a:ln>
          <a:effectLst/>
        </p:spPr>
        <p:txBody>
          <a:bodyPr wrap="square">
            <a:spAutoFit/>
          </a:bodyPr>
          <a:lstStyle/>
          <a:p>
            <a:r>
              <a:rPr lang="tr-TR" sz="1000" b="1" dirty="0">
                <a:solidFill>
                  <a:srgbClr val="000000"/>
                </a:solidFill>
                <a:latin typeface="Bookman Old Style" pitchFamily="18" charset="0"/>
              </a:rPr>
              <a:t>Strateji </a:t>
            </a:r>
            <a:r>
              <a:rPr lang="tr-TR" sz="1000" b="1" dirty="0" smtClean="0">
                <a:solidFill>
                  <a:srgbClr val="000000"/>
                </a:solidFill>
                <a:latin typeface="Bookman Old Style" pitchFamily="18" charset="0"/>
              </a:rPr>
              <a:t>Geliştirme Daire </a:t>
            </a:r>
            <a:endParaRPr lang="tr-TR" sz="1000" b="1" dirty="0">
              <a:solidFill>
                <a:srgbClr val="000000"/>
              </a:solidFill>
              <a:latin typeface="Bookman Old Style" pitchFamily="18" charset="0"/>
            </a:endParaRPr>
          </a:p>
          <a:p>
            <a:r>
              <a:rPr lang="tr-TR" sz="1000" b="1" dirty="0">
                <a:solidFill>
                  <a:srgbClr val="000000"/>
                </a:solidFill>
                <a:latin typeface="Bookman Old Style" pitchFamily="18" charset="0"/>
              </a:rPr>
              <a:t>Başkanlığı</a:t>
            </a:r>
          </a:p>
        </p:txBody>
      </p:sp>
      <p:sp>
        <p:nvSpPr>
          <p:cNvPr id="6" name="Başlık 1"/>
          <p:cNvSpPr txBox="1">
            <a:spLocks/>
          </p:cNvSpPr>
          <p:nvPr/>
        </p:nvSpPr>
        <p:spPr bwMode="auto">
          <a:xfrm>
            <a:off x="1763713" y="0"/>
            <a:ext cx="6794500" cy="549275"/>
          </a:xfrm>
          <a:prstGeom prst="rect">
            <a:avLst/>
          </a:prstGeom>
          <a:noFill/>
          <a:ln>
            <a:noFill/>
          </a:ln>
          <a:effectLst>
            <a:outerShdw dist="17961" dir="2700000" algn="ctr" rotWithShape="0">
              <a:srgbClr val="474747"/>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Narrow" pitchFamily="34" charset="0"/>
              </a:defRPr>
            </a:lvl1pPr>
            <a:lvl2pPr marL="742950" indent="-285750" eaLnBrk="0" hangingPunct="0">
              <a:defRPr sz="2400">
                <a:solidFill>
                  <a:schemeClr val="tx1"/>
                </a:solidFill>
                <a:latin typeface="Arial Narrow" pitchFamily="34" charset="0"/>
              </a:defRPr>
            </a:lvl2pPr>
            <a:lvl3pPr marL="1143000" indent="-228600" eaLnBrk="0" hangingPunct="0">
              <a:defRPr sz="2400">
                <a:solidFill>
                  <a:schemeClr val="tx1"/>
                </a:solidFill>
                <a:latin typeface="Arial Narrow" pitchFamily="34" charset="0"/>
              </a:defRPr>
            </a:lvl3pPr>
            <a:lvl4pPr marL="1600200" indent="-228600" eaLnBrk="0" hangingPunct="0">
              <a:defRPr sz="2400">
                <a:solidFill>
                  <a:schemeClr val="tx1"/>
                </a:solidFill>
                <a:latin typeface="Arial Narrow" pitchFamily="34" charset="0"/>
              </a:defRPr>
            </a:lvl4pPr>
            <a:lvl5pPr marL="2057400" indent="-228600" eaLnBrk="0" hangingPunct="0">
              <a:defRPr sz="2400">
                <a:solidFill>
                  <a:schemeClr val="tx1"/>
                </a:solidFill>
                <a:latin typeface="Arial Narrow" pitchFamily="34" charset="0"/>
              </a:defRPr>
            </a:lvl5pPr>
            <a:lvl6pPr marL="2514600" indent="-228600" eaLnBrk="0" fontAlgn="base" hangingPunct="0">
              <a:spcBef>
                <a:spcPct val="0"/>
              </a:spcBef>
              <a:spcAft>
                <a:spcPct val="0"/>
              </a:spcAft>
              <a:defRPr sz="2400">
                <a:solidFill>
                  <a:schemeClr val="tx1"/>
                </a:solidFill>
                <a:latin typeface="Arial Narrow" pitchFamily="34" charset="0"/>
              </a:defRPr>
            </a:lvl6pPr>
            <a:lvl7pPr marL="2971800" indent="-228600" eaLnBrk="0" fontAlgn="base" hangingPunct="0">
              <a:spcBef>
                <a:spcPct val="0"/>
              </a:spcBef>
              <a:spcAft>
                <a:spcPct val="0"/>
              </a:spcAft>
              <a:defRPr sz="2400">
                <a:solidFill>
                  <a:schemeClr val="tx1"/>
                </a:solidFill>
                <a:latin typeface="Arial Narrow" pitchFamily="34" charset="0"/>
              </a:defRPr>
            </a:lvl7pPr>
            <a:lvl8pPr marL="3429000" indent="-228600" eaLnBrk="0" fontAlgn="base" hangingPunct="0">
              <a:spcBef>
                <a:spcPct val="0"/>
              </a:spcBef>
              <a:spcAft>
                <a:spcPct val="0"/>
              </a:spcAft>
              <a:defRPr sz="2400">
                <a:solidFill>
                  <a:schemeClr val="tx1"/>
                </a:solidFill>
                <a:latin typeface="Arial Narrow" pitchFamily="34" charset="0"/>
              </a:defRPr>
            </a:lvl8pPr>
            <a:lvl9pPr marL="3886200" indent="-228600" eaLnBrk="0" fontAlgn="base" hangingPunct="0">
              <a:spcBef>
                <a:spcPct val="0"/>
              </a:spcBef>
              <a:spcAft>
                <a:spcPct val="0"/>
              </a:spcAft>
              <a:defRPr sz="2400">
                <a:solidFill>
                  <a:schemeClr val="tx1"/>
                </a:solidFill>
                <a:latin typeface="Arial Narrow" pitchFamily="34" charset="0"/>
              </a:defRPr>
            </a:lvl9pPr>
          </a:lstStyle>
          <a:p>
            <a:pPr>
              <a:defRPr/>
            </a:pPr>
            <a:r>
              <a:rPr lang="tr-TR" sz="3600" b="1" dirty="0" smtClean="0">
                <a:solidFill>
                  <a:srgbClr val="FB7303"/>
                </a:solidFill>
                <a:latin typeface="+mn-lt"/>
                <a:cs typeface="Arial" pitchFamily="34" charset="0"/>
              </a:rPr>
              <a:t>Uygulama Aşamaları</a:t>
            </a:r>
          </a:p>
        </p:txBody>
      </p:sp>
      <p:graphicFrame>
        <p:nvGraphicFramePr>
          <p:cNvPr id="7" name="Tablo 4"/>
          <p:cNvGraphicFramePr>
            <a:graphicFrameLocks noGrp="1"/>
          </p:cNvGraphicFramePr>
          <p:nvPr/>
        </p:nvGraphicFramePr>
        <p:xfrm>
          <a:off x="1043608" y="741170"/>
          <a:ext cx="8028383" cy="6072206"/>
        </p:xfrm>
        <a:graphic>
          <a:graphicData uri="http://schemas.openxmlformats.org/drawingml/2006/table">
            <a:tbl>
              <a:tblPr firstRow="1" bandRow="1">
                <a:tableStyleId>{93296810-A885-4BE3-A3E7-6D5BEEA58F35}</a:tableStyleId>
              </a:tblPr>
              <a:tblGrid>
                <a:gridCol w="1213372"/>
                <a:gridCol w="1587279"/>
                <a:gridCol w="2004985"/>
                <a:gridCol w="1587279"/>
                <a:gridCol w="1635468"/>
              </a:tblGrid>
              <a:tr h="497547">
                <a:tc>
                  <a:txBody>
                    <a:bodyPr/>
                    <a:lstStyle/>
                    <a:p>
                      <a:r>
                        <a:rPr lang="tr-TR" sz="1400" dirty="0" smtClean="0"/>
                        <a:t>1.AŞAMA</a:t>
                      </a:r>
                      <a:endParaRPr lang="tr-TR" sz="1400" dirty="0" smtClean="0">
                        <a:solidFill>
                          <a:schemeClr val="tx1"/>
                        </a:solidFill>
                      </a:endParaRPr>
                    </a:p>
                  </a:txBody>
                  <a:tcPr marL="91439" marR="91439" marT="45723" marB="45723"/>
                </a:tc>
                <a:tc>
                  <a:txBody>
                    <a:bodyPr/>
                    <a:lstStyle/>
                    <a:p>
                      <a:r>
                        <a:rPr lang="tr-TR" sz="1400" kern="1200" dirty="0" smtClean="0"/>
                        <a:t>2.AŞAMA</a:t>
                      </a:r>
                      <a:endParaRPr lang="tr-TR" sz="1400" b="1" kern="1200" dirty="0" smtClean="0">
                        <a:solidFill>
                          <a:schemeClr val="lt1"/>
                        </a:solidFill>
                        <a:latin typeface="+mn-lt"/>
                        <a:ea typeface="+mn-ea"/>
                        <a:cs typeface="+mn-cs"/>
                      </a:endParaRPr>
                    </a:p>
                  </a:txBody>
                  <a:tcPr marL="91439" marR="91439" marT="45723" marB="45723"/>
                </a:tc>
                <a:tc>
                  <a:txBody>
                    <a:bodyPr/>
                    <a:lstStyle/>
                    <a:p>
                      <a:r>
                        <a:rPr lang="tr-TR" sz="1400" kern="1200" dirty="0" smtClean="0"/>
                        <a:t>3.AŞAMA</a:t>
                      </a:r>
                      <a:endParaRPr lang="tr-TR" sz="1400" b="1" kern="1200" dirty="0" smtClean="0">
                        <a:solidFill>
                          <a:schemeClr val="lt1"/>
                        </a:solidFill>
                        <a:latin typeface="+mn-lt"/>
                        <a:ea typeface="+mn-ea"/>
                        <a:cs typeface="+mn-cs"/>
                      </a:endParaRPr>
                    </a:p>
                  </a:txBody>
                  <a:tcPr marL="91439" marR="91439" marT="45723" marB="45723"/>
                </a:tc>
                <a:tc>
                  <a:txBody>
                    <a:bodyPr/>
                    <a:lstStyle/>
                    <a:p>
                      <a:r>
                        <a:rPr lang="tr-TR" sz="1400" kern="1200" dirty="0" smtClean="0"/>
                        <a:t>4.AŞAMA</a:t>
                      </a:r>
                      <a:endParaRPr lang="tr-TR" sz="1400" b="1" kern="1200" dirty="0" smtClean="0">
                        <a:solidFill>
                          <a:schemeClr val="lt1"/>
                        </a:solidFill>
                        <a:latin typeface="+mn-lt"/>
                        <a:ea typeface="+mn-ea"/>
                        <a:cs typeface="+mn-cs"/>
                      </a:endParaRPr>
                    </a:p>
                  </a:txBody>
                  <a:tcPr marL="91439" marR="91439" marT="45723" marB="45723"/>
                </a:tc>
                <a:tc>
                  <a:txBody>
                    <a:bodyPr/>
                    <a:lstStyle/>
                    <a:p>
                      <a:r>
                        <a:rPr lang="tr-TR" sz="1400" kern="1200" dirty="0" smtClean="0"/>
                        <a:t>5.AŞAMA</a:t>
                      </a:r>
                      <a:endParaRPr lang="tr-TR" sz="1400" b="1" kern="1200" dirty="0" smtClean="0">
                        <a:solidFill>
                          <a:schemeClr val="tx1"/>
                        </a:solidFill>
                        <a:latin typeface="+mn-lt"/>
                        <a:ea typeface="+mn-ea"/>
                        <a:cs typeface="+mn-cs"/>
                      </a:endParaRPr>
                    </a:p>
                  </a:txBody>
                  <a:tcPr marL="91439" marR="91439" marT="45723" marB="45723"/>
                </a:tc>
              </a:tr>
              <a:tr h="5574659">
                <a:tc>
                  <a:txBody>
                    <a:bodyPr/>
                    <a:lstStyle/>
                    <a:p>
                      <a:r>
                        <a:rPr lang="tr-TR" sz="1400" dirty="0" smtClean="0"/>
                        <a:t>Hedeflerin</a:t>
                      </a:r>
                      <a:r>
                        <a:rPr lang="tr-TR" sz="1400" baseline="0" dirty="0" smtClean="0"/>
                        <a:t> Belirlenmesi</a:t>
                      </a:r>
                      <a:endParaRPr lang="tr-TR" sz="1400" dirty="0">
                        <a:solidFill>
                          <a:schemeClr val="tx1"/>
                        </a:solidFill>
                      </a:endParaRPr>
                    </a:p>
                  </a:txBody>
                  <a:tcPr marL="91439" marR="91439" marT="45723" marB="45723"/>
                </a:tc>
                <a:tc>
                  <a:txBody>
                    <a:bodyPr/>
                    <a:lstStyle/>
                    <a:p>
                      <a:r>
                        <a:rPr lang="tr-TR" sz="1400" kern="1200" dirty="0" smtClean="0"/>
                        <a:t>Hedeflere Ulaşmadaki Risklerin Tespit Edilmesi ve Değerlendirilmesi</a:t>
                      </a:r>
                      <a:endParaRPr lang="tr-TR" sz="1400" b="1" kern="1200" dirty="0">
                        <a:solidFill>
                          <a:schemeClr val="tx1"/>
                        </a:solidFill>
                        <a:latin typeface="+mn-lt"/>
                        <a:ea typeface="+mn-ea"/>
                        <a:cs typeface="+mn-cs"/>
                      </a:endParaRPr>
                    </a:p>
                  </a:txBody>
                  <a:tcPr marL="91439" marR="91439" marT="45723" marB="45723"/>
                </a:tc>
                <a:tc>
                  <a:txBody>
                    <a:bodyPr/>
                    <a:lstStyle/>
                    <a:p>
                      <a:r>
                        <a:rPr lang="tr-TR" sz="1400" kern="1200" dirty="0" smtClean="0"/>
                        <a:t>Risklere</a:t>
                      </a:r>
                      <a:r>
                        <a:rPr lang="tr-TR" sz="1400" kern="1200" baseline="0" dirty="0" smtClean="0"/>
                        <a:t> Cevap Verme Yönteminin Belirlenmesi:</a:t>
                      </a:r>
                    </a:p>
                    <a:p>
                      <a:pPr marL="285750" indent="-285750">
                        <a:buFontTx/>
                        <a:buChar char="-"/>
                      </a:pPr>
                      <a:r>
                        <a:rPr lang="tr-TR" sz="1400" kern="1200" baseline="0" dirty="0" smtClean="0"/>
                        <a:t>Kabul etme</a:t>
                      </a:r>
                    </a:p>
                    <a:p>
                      <a:pPr marL="285750" indent="-285750">
                        <a:buFontTx/>
                        <a:buChar char="-"/>
                      </a:pPr>
                      <a:r>
                        <a:rPr lang="tr-TR" sz="1400" kern="1200" baseline="0" dirty="0" smtClean="0"/>
                        <a:t>Kontrol etme </a:t>
                      </a:r>
                    </a:p>
                    <a:p>
                      <a:pPr marL="285750" indent="-285750">
                        <a:buFontTx/>
                        <a:buChar char="-"/>
                      </a:pPr>
                      <a:r>
                        <a:rPr lang="tr-TR" sz="1400" kern="1200" baseline="0" dirty="0" smtClean="0"/>
                        <a:t>Devretme</a:t>
                      </a:r>
                    </a:p>
                    <a:p>
                      <a:pPr marL="285750" indent="-285750">
                        <a:buFontTx/>
                        <a:buChar char="-"/>
                      </a:pPr>
                      <a:r>
                        <a:rPr lang="tr-TR" sz="1400" kern="1200" baseline="0" dirty="0" smtClean="0"/>
                        <a:t>Kaçınma</a:t>
                      </a:r>
                      <a:endParaRPr lang="tr-TR" sz="1400" b="1" kern="1200" baseline="0" dirty="0" smtClean="0">
                        <a:solidFill>
                          <a:schemeClr val="tx1"/>
                        </a:solidFill>
                        <a:latin typeface="+mn-lt"/>
                        <a:ea typeface="+mn-ea"/>
                        <a:cs typeface="+mn-cs"/>
                      </a:endParaRPr>
                    </a:p>
                  </a:txBody>
                  <a:tcPr marL="91439" marR="91439" marT="45723" marB="45723"/>
                </a:tc>
                <a:tc>
                  <a:txBody>
                    <a:bodyPr/>
                    <a:lstStyle/>
                    <a:p>
                      <a:r>
                        <a:rPr lang="tr-TR" sz="1400" kern="1200" dirty="0" smtClean="0"/>
                        <a:t>Kontrol</a:t>
                      </a:r>
                      <a:r>
                        <a:rPr lang="tr-TR" sz="1400" kern="1200" baseline="0" dirty="0" smtClean="0"/>
                        <a:t> Faaliyetlerinin Sınıflandırılması:</a:t>
                      </a:r>
                    </a:p>
                    <a:p>
                      <a:pPr marL="285750" indent="-285750">
                        <a:buFontTx/>
                        <a:buChar char="-"/>
                      </a:pPr>
                      <a:r>
                        <a:rPr lang="tr-TR" sz="1400" kern="1200" baseline="0" dirty="0" smtClean="0"/>
                        <a:t>Önleyici</a:t>
                      </a:r>
                    </a:p>
                    <a:p>
                      <a:pPr marL="285750" indent="-285750">
                        <a:buFontTx/>
                        <a:buChar char="-"/>
                      </a:pPr>
                      <a:r>
                        <a:rPr lang="tr-TR" sz="1400" kern="1200" baseline="0" dirty="0" smtClean="0"/>
                        <a:t>Yönlendirici</a:t>
                      </a:r>
                    </a:p>
                    <a:p>
                      <a:pPr marL="285750" indent="-285750">
                        <a:buFontTx/>
                        <a:buChar char="-"/>
                      </a:pPr>
                      <a:r>
                        <a:rPr lang="tr-TR" sz="1400" kern="1200" baseline="0" dirty="0" smtClean="0"/>
                        <a:t>Tespit Edici</a:t>
                      </a:r>
                    </a:p>
                    <a:p>
                      <a:pPr marL="285750" indent="-285750">
                        <a:buFontTx/>
                        <a:buChar char="-"/>
                      </a:pPr>
                      <a:r>
                        <a:rPr lang="tr-TR" sz="1400" kern="1200" baseline="0" dirty="0" smtClean="0"/>
                        <a:t>Düzeltici</a:t>
                      </a:r>
                      <a:endParaRPr lang="tr-TR" sz="1400" b="1" kern="1200" dirty="0">
                        <a:solidFill>
                          <a:schemeClr val="tx1"/>
                        </a:solidFill>
                        <a:latin typeface="+mn-lt"/>
                        <a:ea typeface="+mn-ea"/>
                        <a:cs typeface="+mn-cs"/>
                      </a:endParaRPr>
                    </a:p>
                  </a:txBody>
                  <a:tcPr marL="91439" marR="91439" marT="45723" marB="45723"/>
                </a:tc>
                <a:tc>
                  <a:txBody>
                    <a:bodyPr/>
                    <a:lstStyle/>
                    <a:p>
                      <a:r>
                        <a:rPr lang="tr-TR" sz="1400" kern="1200" baseline="0" dirty="0" smtClean="0"/>
                        <a:t>Kontrol faaliyetlerinin belirlenmesi: </a:t>
                      </a:r>
                      <a:endParaRPr lang="tr-TR" sz="1800" u="none" strike="noStrike" kern="1200" baseline="0" dirty="0" smtClean="0"/>
                    </a:p>
                    <a:p>
                      <a:r>
                        <a:rPr lang="tr-TR" sz="1400" kern="1200" baseline="0" dirty="0" smtClean="0"/>
                        <a:t>- Karar Alma ve onaylama </a:t>
                      </a:r>
                    </a:p>
                    <a:p>
                      <a:r>
                        <a:rPr lang="tr-TR" sz="1400" kern="1200" baseline="0" dirty="0" smtClean="0"/>
                        <a:t>- Görevler ayrılığı </a:t>
                      </a:r>
                    </a:p>
                    <a:p>
                      <a:r>
                        <a:rPr lang="tr-TR" sz="1400" kern="1200" baseline="0" dirty="0" smtClean="0"/>
                        <a:t>- Çift imza yöntemi </a:t>
                      </a:r>
                    </a:p>
                    <a:p>
                      <a:r>
                        <a:rPr lang="tr-TR" sz="1400" kern="1200" baseline="0" dirty="0" smtClean="0"/>
                        <a:t>- Ön mali kontroller </a:t>
                      </a:r>
                    </a:p>
                    <a:p>
                      <a:r>
                        <a:rPr lang="tr-TR" sz="1400" kern="1200" baseline="0" dirty="0" smtClean="0"/>
                        <a:t>- Yolsuzluk ile mücadele prosedürleri </a:t>
                      </a:r>
                    </a:p>
                    <a:p>
                      <a:r>
                        <a:rPr lang="tr-TR" sz="1400" kern="1200" baseline="0" dirty="0" smtClean="0"/>
                        <a:t>- Varlık ve bilgiye erişim </a:t>
                      </a:r>
                    </a:p>
                    <a:p>
                      <a:r>
                        <a:rPr lang="tr-TR" sz="1400" kern="1200" baseline="0" dirty="0" smtClean="0"/>
                        <a:t> - Bilginin Belgelendirmesi Arşivlenmesi ve depolanması</a:t>
                      </a:r>
                    </a:p>
                    <a:p>
                      <a:r>
                        <a:rPr lang="tr-TR" sz="1400" kern="1200" baseline="0" dirty="0" smtClean="0"/>
                        <a:t>- Bilgi teknolojilerine ilişkin kontrol faaliyetleri </a:t>
                      </a:r>
                    </a:p>
                    <a:p>
                      <a:endParaRPr lang="tr-TR" sz="1400" kern="1200" baseline="0" dirty="0" smtClean="0"/>
                    </a:p>
                    <a:p>
                      <a:r>
                        <a:rPr lang="tr-TR" sz="1400" kern="1200" baseline="0" dirty="0" smtClean="0"/>
                        <a:t>	</a:t>
                      </a:r>
                      <a:endParaRPr lang="tr-TR" sz="1400" b="1" kern="1200" baseline="0" dirty="0" smtClean="0">
                        <a:solidFill>
                          <a:schemeClr val="tx1"/>
                        </a:solidFill>
                        <a:latin typeface="+mn-lt"/>
                        <a:ea typeface="+mn-ea"/>
                        <a:cs typeface="+mn-cs"/>
                      </a:endParaRPr>
                    </a:p>
                  </a:txBody>
                  <a:tcPr marL="91439" marR="91439" marT="45723" marB="45723"/>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9294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709936"/>
            <a:ext cx="7498080" cy="1647056"/>
          </a:xfrm>
        </p:spPr>
        <p:txBody>
          <a:bodyPr>
            <a:normAutofit/>
          </a:bodyPr>
          <a:lstStyle/>
          <a:p>
            <a:r>
              <a:rPr lang="tr-TR" sz="5400" dirty="0" smtClean="0"/>
              <a:t>Teşekkür Ederiz…</a:t>
            </a:r>
            <a:endParaRPr lang="tr-TR" sz="5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Belirtme Çizgisi 5"/>
          <p:cNvSpPr>
            <a:spLocks noGrp="1"/>
          </p:cNvSpPr>
          <p:nvPr>
            <p:ph type="subTitle" idx="1"/>
          </p:nvPr>
        </p:nvSpPr>
        <p:spPr>
          <a:xfrm>
            <a:off x="1432560" y="318406"/>
            <a:ext cx="7282844" cy="1454410"/>
          </a:xfrm>
          <a:prstGeom prst="wedgeRectCallout">
            <a:avLst/>
          </a:prstGeom>
          <a:solidFill>
            <a:schemeClr val="accent3">
              <a:lumMod val="20000"/>
              <a:lumOff val="80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lnSpcReduction="10000"/>
            <a:scene3d>
              <a:camera prst="orthographicFront"/>
              <a:lightRig rig="flat" dir="tl">
                <a:rot lat="0" lon="0" rev="6600000"/>
              </a:lightRig>
            </a:scene3d>
            <a:sp3d extrusionH="25400" contourW="8890">
              <a:bevelT w="38100" h="31750" prst="coolSlant"/>
              <a:contourClr>
                <a:schemeClr val="accent2">
                  <a:shade val="75000"/>
                </a:schemeClr>
              </a:contourClr>
            </a:sp3d>
          </a:bodyPr>
          <a:lstStyle/>
          <a:p>
            <a:pPr algn="ctr" fontAlgn="auto">
              <a:spcBef>
                <a:spcPts val="0"/>
              </a:spcBef>
              <a:spcAft>
                <a:spcPts val="0"/>
              </a:spcAft>
              <a:defRPr/>
            </a:pPr>
            <a:endParaRPr lang="tr-TR" sz="3000" b="1" dirty="0" smtClean="0">
              <a:ln w="11430"/>
              <a:solidFill>
                <a:srgbClr val="C00000"/>
              </a:solidFill>
              <a:effectLst>
                <a:outerShdw blurRad="50800" dist="39000" dir="5460000" algn="tl">
                  <a:srgbClr val="000000">
                    <a:alpha val="38000"/>
                  </a:srgbClr>
                </a:outerShdw>
              </a:effectLst>
            </a:endParaRPr>
          </a:p>
          <a:p>
            <a:pPr algn="ctr" fontAlgn="auto">
              <a:spcBef>
                <a:spcPts val="0"/>
              </a:spcBef>
              <a:spcAft>
                <a:spcPts val="0"/>
              </a:spcAft>
              <a:defRPr/>
            </a:pPr>
            <a:r>
              <a:rPr lang="tr-TR" sz="3000" b="1" dirty="0" smtClean="0">
                <a:ln w="11430"/>
                <a:solidFill>
                  <a:srgbClr val="C00000"/>
                </a:solidFill>
                <a:effectLst>
                  <a:outerShdw blurRad="50800" dist="39000" dir="5460000" algn="tl">
                    <a:srgbClr val="000000">
                      <a:alpha val="38000"/>
                    </a:srgbClr>
                  </a:outerShdw>
                </a:effectLst>
              </a:rPr>
              <a:t>BİR </a:t>
            </a:r>
            <a:r>
              <a:rPr lang="tr-TR" sz="3000" b="1" dirty="0">
                <a:ln w="11430"/>
                <a:solidFill>
                  <a:srgbClr val="C00000"/>
                </a:solidFill>
                <a:effectLst>
                  <a:outerShdw blurRad="50800" dist="39000" dir="5460000" algn="tl">
                    <a:srgbClr val="000000">
                      <a:alpha val="38000"/>
                    </a:srgbClr>
                  </a:outerShdw>
                </a:effectLst>
              </a:rPr>
              <a:t>SÜREÇTİR</a:t>
            </a:r>
          </a:p>
          <a:p>
            <a:pPr algn="ctr" fontAlgn="auto">
              <a:spcBef>
                <a:spcPts val="0"/>
              </a:spcBef>
              <a:spcAft>
                <a:spcPts val="0"/>
              </a:spcAft>
              <a:defRPr/>
            </a:pPr>
            <a:endParaRPr lang="tr-TR" sz="2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fontAlgn="auto">
              <a:spcBef>
                <a:spcPts val="0"/>
              </a:spcBef>
              <a:spcAft>
                <a:spcPts val="0"/>
              </a:spcAft>
              <a:defRPr/>
            </a:pPr>
            <a:r>
              <a:rPr lang="tr-TR" b="1" dirty="0" smtClean="0">
                <a:ln w="11430">
                  <a:solidFill>
                    <a:schemeClr val="tx1">
                      <a:lumMod val="95000"/>
                      <a:lumOff val="5000"/>
                    </a:schemeClr>
                  </a:solidFill>
                </a:ln>
                <a:solidFill>
                  <a:schemeClr val="tx1"/>
                </a:solidFill>
              </a:rPr>
              <a:t>Bir </a:t>
            </a:r>
            <a:r>
              <a:rPr lang="tr-TR" b="1" dirty="0">
                <a:ln w="11430">
                  <a:solidFill>
                    <a:schemeClr val="tx1">
                      <a:lumMod val="95000"/>
                      <a:lumOff val="5000"/>
                    </a:schemeClr>
                  </a:solidFill>
                </a:ln>
                <a:solidFill>
                  <a:schemeClr val="tx1"/>
                </a:solidFill>
              </a:rPr>
              <a:t>amaç değil hedefe ulaşmak için bir araçtır.</a:t>
            </a:r>
          </a:p>
          <a:p>
            <a:pPr algn="ctr" fontAlgn="auto">
              <a:spcBef>
                <a:spcPts val="0"/>
              </a:spcBef>
              <a:spcAft>
                <a:spcPts val="0"/>
              </a:spcAft>
              <a:defRPr/>
            </a:pPr>
            <a:endParaRPr lang="tr-TR" sz="22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Dikdörtgen Belirtme Çizgisi 7"/>
          <p:cNvSpPr/>
          <p:nvPr/>
        </p:nvSpPr>
        <p:spPr>
          <a:xfrm>
            <a:off x="1428728" y="2360850"/>
            <a:ext cx="7286676" cy="1500198"/>
          </a:xfrm>
          <a:prstGeom prst="wedgeRectCallout">
            <a:avLst/>
          </a:prstGeom>
          <a:solidFill>
            <a:schemeClr val="accent3">
              <a:lumMod val="20000"/>
              <a:lumOff val="80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flat" dir="tl">
                <a:rot lat="0" lon="0" rev="6600000"/>
              </a:lightRig>
            </a:scene3d>
            <a:sp3d extrusionH="25400" contourW="8890">
              <a:bevelT w="38100" h="31750" prst="coolSlant"/>
              <a:contourClr>
                <a:schemeClr val="accent2">
                  <a:shade val="75000"/>
                </a:schemeClr>
              </a:contourClr>
            </a:sp3d>
          </a:bodyPr>
          <a:lstStyle/>
          <a:p>
            <a:pPr algn="ctr" fontAlgn="auto">
              <a:spcBef>
                <a:spcPts val="0"/>
              </a:spcBef>
              <a:spcAft>
                <a:spcPts val="0"/>
              </a:spcAft>
              <a:defRPr/>
            </a:pPr>
            <a:endParaRPr lang="tr-TR" sz="2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fontAlgn="auto">
              <a:spcBef>
                <a:spcPts val="0"/>
              </a:spcBef>
              <a:spcAft>
                <a:spcPts val="0"/>
              </a:spcAft>
              <a:defRPr/>
            </a:pPr>
            <a:r>
              <a:rPr lang="tr-TR" sz="2800" b="1" dirty="0">
                <a:ln w="11430">
                  <a:solidFill>
                    <a:srgbClr val="C00000"/>
                  </a:solidFill>
                </a:ln>
                <a:solidFill>
                  <a:srgbClr val="C00000"/>
                </a:solidFill>
                <a:effectLst>
                  <a:outerShdw blurRad="50800" dist="39000" dir="5460000" algn="tl">
                    <a:srgbClr val="000000">
                      <a:alpha val="38000"/>
                    </a:srgbClr>
                  </a:outerShdw>
                </a:effectLst>
              </a:rPr>
              <a:t>KİŞİLER TARAFINDAN UYGULANIR</a:t>
            </a:r>
          </a:p>
          <a:p>
            <a:pPr algn="ctr" fontAlgn="auto">
              <a:spcBef>
                <a:spcPts val="0"/>
              </a:spcBef>
              <a:spcAft>
                <a:spcPts val="0"/>
              </a:spcAft>
              <a:defRPr/>
            </a:pPr>
            <a:r>
              <a:rPr lang="tr-TR" b="1" dirty="0">
                <a:ln w="11430">
                  <a:solidFill>
                    <a:schemeClr val="tx1"/>
                  </a:solidFill>
                </a:ln>
                <a:solidFill>
                  <a:schemeClr val="tx1"/>
                </a:solidFill>
              </a:rPr>
              <a:t>S</a:t>
            </a:r>
            <a:r>
              <a:rPr lang="tr-TR" b="1" dirty="0" smtClean="0">
                <a:ln w="11430">
                  <a:solidFill>
                    <a:schemeClr val="tx1"/>
                  </a:solidFill>
                </a:ln>
                <a:solidFill>
                  <a:schemeClr val="tx1"/>
                </a:solidFill>
              </a:rPr>
              <a:t>adece </a:t>
            </a:r>
            <a:r>
              <a:rPr lang="tr-TR" b="1" dirty="0">
                <a:ln w="11430">
                  <a:solidFill>
                    <a:schemeClr val="tx1"/>
                  </a:solidFill>
                </a:ln>
                <a:solidFill>
                  <a:schemeClr val="tx1"/>
                </a:solidFill>
              </a:rPr>
              <a:t>prosedürlerden oluşmaz kurumun her düzeyindeki personeli kapsar </a:t>
            </a:r>
          </a:p>
          <a:p>
            <a:pPr algn="ctr" fontAlgn="auto">
              <a:spcBef>
                <a:spcPts val="0"/>
              </a:spcBef>
              <a:spcAft>
                <a:spcPts val="0"/>
              </a:spcAft>
              <a:defRPr/>
            </a:pPr>
            <a:endParaRPr lang="tr-TR" sz="2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Dikdörtgen Belirtme Çizgisi 6"/>
          <p:cNvSpPr/>
          <p:nvPr/>
        </p:nvSpPr>
        <p:spPr>
          <a:xfrm>
            <a:off x="1259632" y="4437112"/>
            <a:ext cx="3672408" cy="2016224"/>
          </a:xfrm>
          <a:prstGeom prst="wedgeRectCallout">
            <a:avLst/>
          </a:prstGeom>
          <a:solidFill>
            <a:schemeClr val="accent3">
              <a:lumMod val="20000"/>
              <a:lumOff val="80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flat" dir="tl">
                <a:rot lat="0" lon="0" rev="6600000"/>
              </a:lightRig>
            </a:scene3d>
            <a:sp3d extrusionH="25400" contourW="8890">
              <a:bevelT w="38100" h="31750" prst="coolSlant"/>
              <a:contourClr>
                <a:schemeClr val="accent2">
                  <a:shade val="75000"/>
                </a:schemeClr>
              </a:contourClr>
            </a:sp3d>
          </a:bodyPr>
          <a:lstStyle/>
          <a:p>
            <a:pPr algn="ctr" fontAlgn="auto">
              <a:spcBef>
                <a:spcPts val="0"/>
              </a:spcBef>
              <a:spcAft>
                <a:spcPts val="0"/>
              </a:spcAft>
              <a:defRPr/>
            </a:pPr>
            <a:r>
              <a:rPr lang="tr-TR" sz="2800" b="1" dirty="0">
                <a:ln w="11430">
                  <a:solidFill>
                    <a:srgbClr val="C00000"/>
                  </a:solidFill>
                </a:ln>
                <a:solidFill>
                  <a:srgbClr val="C00000"/>
                </a:solidFill>
                <a:effectLst>
                  <a:outerShdw blurRad="50800" dist="39000" dir="5460000" algn="tl">
                    <a:srgbClr val="000000">
                      <a:alpha val="38000"/>
                    </a:srgbClr>
                  </a:outerShdw>
                </a:effectLst>
              </a:rPr>
              <a:t>YÖNETİME MAKUL GÜVENCE SAĞLAR</a:t>
            </a:r>
          </a:p>
        </p:txBody>
      </p:sp>
      <p:sp>
        <p:nvSpPr>
          <p:cNvPr id="7" name="Dikdörtgen Belirtme Çizgisi 8"/>
          <p:cNvSpPr/>
          <p:nvPr/>
        </p:nvSpPr>
        <p:spPr>
          <a:xfrm>
            <a:off x="5220072" y="4437112"/>
            <a:ext cx="3672408" cy="2016224"/>
          </a:xfrm>
          <a:prstGeom prst="wedgeRectCallout">
            <a:avLst/>
          </a:prstGeom>
          <a:solidFill>
            <a:schemeClr val="accent3">
              <a:lumMod val="20000"/>
              <a:lumOff val="80000"/>
            </a:schemeClr>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flat" dir="tl">
                <a:rot lat="0" lon="0" rev="6600000"/>
              </a:lightRig>
            </a:scene3d>
            <a:sp3d extrusionH="25400" contourW="8890">
              <a:bevelT w="38100" h="31750" prst="coolSlant"/>
              <a:contourClr>
                <a:schemeClr val="accent2">
                  <a:shade val="75000"/>
                </a:schemeClr>
              </a:contourClr>
            </a:sp3d>
          </a:bodyPr>
          <a:lstStyle/>
          <a:p>
            <a:pPr algn="ctr" fontAlgn="auto">
              <a:spcBef>
                <a:spcPts val="0"/>
              </a:spcBef>
              <a:spcAft>
                <a:spcPts val="0"/>
              </a:spcAft>
              <a:defRPr/>
            </a:pPr>
            <a:r>
              <a:rPr lang="tr-TR" sz="2800" b="1" dirty="0">
                <a:ln w="11430"/>
                <a:solidFill>
                  <a:srgbClr val="C00000"/>
                </a:solidFill>
                <a:effectLst>
                  <a:outerShdw blurRad="50800" dist="39000" dir="5460000" algn="tl">
                    <a:srgbClr val="000000">
                      <a:alpha val="38000"/>
                    </a:srgbClr>
                  </a:outerShdw>
                </a:effectLst>
              </a:rPr>
              <a:t>HEDEFLERE ULAŞMAYA YÖNELİKTİR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432560" y="359898"/>
            <a:ext cx="7406640" cy="997400"/>
          </a:xfrm>
        </p:spPr>
        <p:txBody>
          <a:bodyPr/>
          <a:lstStyle/>
          <a:p>
            <a:pPr algn="ctr"/>
            <a:r>
              <a:rPr lang="tr-TR" b="1" dirty="0" smtClean="0">
                <a:solidFill>
                  <a:srgbClr val="C00000"/>
                </a:solidFill>
                <a:latin typeface="Cambria" pitchFamily="18" charset="0"/>
              </a:rPr>
              <a:t>İÇ KONTROL BİLEŞENLERİ</a:t>
            </a:r>
          </a:p>
        </p:txBody>
      </p:sp>
      <p:sp>
        <p:nvSpPr>
          <p:cNvPr id="5" name="İçerik Yer Tutucusu 2"/>
          <p:cNvSpPr>
            <a:spLocks noGrp="1"/>
          </p:cNvSpPr>
          <p:nvPr>
            <p:ph type="subTitle" idx="1"/>
          </p:nvPr>
        </p:nvSpPr>
        <p:spPr/>
        <p:txBody>
          <a:bodyPr rtlCol="0">
            <a:noAutofit/>
          </a:bodyPr>
          <a:lstStyle/>
          <a:p>
            <a:pPr indent="-274320" fontAlgn="auto">
              <a:lnSpc>
                <a:spcPct val="150000"/>
              </a:lnSpc>
              <a:spcAft>
                <a:spcPts val="0"/>
              </a:spcAft>
              <a:buClr>
                <a:schemeClr val="accent2">
                  <a:lumMod val="50000"/>
                </a:schemeClr>
              </a:buClr>
              <a:buSzPct val="150000"/>
              <a:buFont typeface="Wingdings" pitchFamily="2" charset="2"/>
              <a:buChar char="ü"/>
              <a:defRPr/>
            </a:pPr>
            <a:r>
              <a:rPr lang="tr-TR" sz="3000" dirty="0">
                <a:latin typeface="Candara" pitchFamily="34" charset="0"/>
              </a:rPr>
              <a:t>Kontrol Ortamı </a:t>
            </a:r>
          </a:p>
          <a:p>
            <a:pPr indent="-274320" fontAlgn="auto">
              <a:lnSpc>
                <a:spcPct val="150000"/>
              </a:lnSpc>
              <a:spcAft>
                <a:spcPts val="0"/>
              </a:spcAft>
              <a:buClr>
                <a:schemeClr val="accent2">
                  <a:lumMod val="50000"/>
                </a:schemeClr>
              </a:buClr>
              <a:buSzPct val="150000"/>
              <a:buFont typeface="Wingdings" pitchFamily="2" charset="2"/>
              <a:buChar char="ü"/>
              <a:defRPr/>
            </a:pPr>
            <a:r>
              <a:rPr lang="tr-TR" sz="3000" dirty="0" smtClean="0">
                <a:latin typeface="Candara" pitchFamily="34" charset="0"/>
              </a:rPr>
              <a:t>Risk </a:t>
            </a:r>
            <a:r>
              <a:rPr lang="tr-TR" sz="3000" dirty="0">
                <a:latin typeface="Candara" pitchFamily="34" charset="0"/>
              </a:rPr>
              <a:t>Değerlendirme </a:t>
            </a:r>
            <a:endParaRPr lang="tr-TR" sz="3000" dirty="0" smtClean="0">
              <a:latin typeface="Candara" pitchFamily="34" charset="0"/>
            </a:endParaRPr>
          </a:p>
          <a:p>
            <a:pPr indent="-274320" fontAlgn="auto">
              <a:lnSpc>
                <a:spcPct val="150000"/>
              </a:lnSpc>
              <a:spcAft>
                <a:spcPts val="0"/>
              </a:spcAft>
              <a:buClr>
                <a:schemeClr val="accent2">
                  <a:lumMod val="50000"/>
                </a:schemeClr>
              </a:buClr>
              <a:buSzPct val="150000"/>
              <a:buFont typeface="Wingdings" pitchFamily="2" charset="2"/>
              <a:buChar char="ü"/>
              <a:defRPr/>
            </a:pPr>
            <a:r>
              <a:rPr lang="tr-TR" sz="3000" dirty="0" smtClean="0">
                <a:latin typeface="Candara" pitchFamily="34" charset="0"/>
              </a:rPr>
              <a:t>Kontrol </a:t>
            </a:r>
            <a:r>
              <a:rPr lang="tr-TR" sz="3000" dirty="0">
                <a:latin typeface="Candara" pitchFamily="34" charset="0"/>
              </a:rPr>
              <a:t>Faaliyetleri </a:t>
            </a:r>
          </a:p>
          <a:p>
            <a:pPr indent="-274320" fontAlgn="auto">
              <a:lnSpc>
                <a:spcPct val="150000"/>
              </a:lnSpc>
              <a:spcAft>
                <a:spcPts val="0"/>
              </a:spcAft>
              <a:buClr>
                <a:schemeClr val="accent2">
                  <a:lumMod val="50000"/>
                </a:schemeClr>
              </a:buClr>
              <a:buSzPct val="150000"/>
              <a:buFont typeface="Wingdings" pitchFamily="2" charset="2"/>
              <a:buChar char="ü"/>
              <a:defRPr/>
            </a:pPr>
            <a:r>
              <a:rPr lang="tr-TR" sz="3000" dirty="0" smtClean="0">
                <a:latin typeface="Candara" pitchFamily="34" charset="0"/>
              </a:rPr>
              <a:t>Bilgi </a:t>
            </a:r>
            <a:r>
              <a:rPr lang="tr-TR" sz="3000" dirty="0">
                <a:latin typeface="Candara" pitchFamily="34" charset="0"/>
              </a:rPr>
              <a:t>ve İletişim </a:t>
            </a:r>
          </a:p>
          <a:p>
            <a:pPr indent="-274320" fontAlgn="auto">
              <a:lnSpc>
                <a:spcPct val="150000"/>
              </a:lnSpc>
              <a:spcAft>
                <a:spcPts val="0"/>
              </a:spcAft>
              <a:buClr>
                <a:schemeClr val="accent2">
                  <a:lumMod val="50000"/>
                </a:schemeClr>
              </a:buClr>
              <a:buSzPct val="150000"/>
              <a:buFont typeface="Wingdings" pitchFamily="2" charset="2"/>
              <a:buChar char="ü"/>
              <a:defRPr/>
            </a:pPr>
            <a:r>
              <a:rPr lang="tr-TR" sz="3000" dirty="0" smtClean="0">
                <a:latin typeface="Candara" pitchFamily="34" charset="0"/>
              </a:rPr>
              <a:t>İzleme </a:t>
            </a:r>
            <a:endParaRPr lang="tr-TR" sz="3000" dirty="0">
              <a:latin typeface="Candara" pitchFamily="34" charset="0"/>
            </a:endParaRPr>
          </a:p>
        </p:txBody>
      </p:sp>
      <p:pic>
        <p:nvPicPr>
          <p:cNvPr id="41988" name="Picture 4" descr="https://encrypted-tbn2.gstatic.com/images?q=tbn:ANd9GcQKnKxZ5_OtuCMWbDOvGMGQhyVng9iu4GnOquATvEMDMOafzn_v"/>
          <p:cNvPicPr>
            <a:picLocks noChangeAspect="1" noChangeArrowheads="1"/>
          </p:cNvPicPr>
          <p:nvPr/>
        </p:nvPicPr>
        <p:blipFill>
          <a:blip r:embed="rId2" cstate="print"/>
          <a:srcRect/>
          <a:stretch>
            <a:fillRect/>
          </a:stretch>
        </p:blipFill>
        <p:spPr bwMode="auto">
          <a:xfrm>
            <a:off x="5552366" y="2060848"/>
            <a:ext cx="3052082" cy="309634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type="subTitle" idx="1"/>
          </p:nvPr>
        </p:nvSpPr>
        <p:spPr/>
        <p:txBody>
          <a:bodyPr rtlCol="0">
            <a:noAutofit/>
          </a:bodyPr>
          <a:lstStyle/>
          <a:p>
            <a:pPr lvl="8" indent="-274320">
              <a:lnSpc>
                <a:spcPct val="150000"/>
              </a:lnSpc>
              <a:buClr>
                <a:schemeClr val="accent2">
                  <a:lumMod val="50000"/>
                </a:schemeClr>
              </a:buClr>
              <a:buSzPct val="150000"/>
              <a:defRPr/>
            </a:pPr>
            <a:endParaRPr lang="tr-TR" sz="2400" dirty="0">
              <a:latin typeface="Candara" pitchFamily="34" charset="0"/>
            </a:endParaRPr>
          </a:p>
        </p:txBody>
      </p:sp>
      <p:pic>
        <p:nvPicPr>
          <p:cNvPr id="6" name="Picture 2"/>
          <p:cNvPicPr>
            <a:picLocks noChangeAspect="1" noChangeArrowheads="1"/>
          </p:cNvPicPr>
          <p:nvPr/>
        </p:nvPicPr>
        <p:blipFill>
          <a:blip r:embed="rId2" cstate="print"/>
          <a:srcRect/>
          <a:stretch>
            <a:fillRect/>
          </a:stretch>
        </p:blipFill>
        <p:spPr bwMode="gray">
          <a:xfrm>
            <a:off x="899592" y="-27384"/>
            <a:ext cx="8280920" cy="6885384"/>
          </a:xfrm>
          <a:prstGeom prst="rect">
            <a:avLst/>
          </a:prstGeom>
          <a:noFill/>
          <a:ln w="9525" cap="flat" cmpd="sng" algn="ctr">
            <a:noFill/>
            <a:prstDash val="solid"/>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432560" y="359898"/>
            <a:ext cx="7406640" cy="854524"/>
          </a:xfrm>
        </p:spPr>
        <p:txBody>
          <a:bodyPr/>
          <a:lstStyle/>
          <a:p>
            <a:pPr algn="ctr"/>
            <a:r>
              <a:rPr lang="tr-TR" b="1" dirty="0" smtClean="0">
                <a:solidFill>
                  <a:srgbClr val="C00000"/>
                </a:solidFill>
                <a:latin typeface="Cambria" pitchFamily="18" charset="0"/>
              </a:rPr>
              <a:t>KONTROL ORTAMI</a:t>
            </a:r>
          </a:p>
        </p:txBody>
      </p:sp>
      <p:sp>
        <p:nvSpPr>
          <p:cNvPr id="5" name="İçerik Yer Tutucusu 2"/>
          <p:cNvSpPr>
            <a:spLocks noGrp="1"/>
          </p:cNvSpPr>
          <p:nvPr>
            <p:ph type="subTitle" idx="1"/>
          </p:nvPr>
        </p:nvSpPr>
        <p:spPr>
          <a:xfrm>
            <a:off x="1432560" y="1500174"/>
            <a:ext cx="7406640" cy="4857784"/>
          </a:xfrm>
        </p:spPr>
        <p:txBody>
          <a:bodyPr>
            <a:normAutofit/>
          </a:bodyPr>
          <a:lstStyle/>
          <a:p>
            <a:pPr>
              <a:buClr>
                <a:srgbClr val="C00000"/>
              </a:buClr>
              <a:buFont typeface="Wingdings" pitchFamily="2" charset="2"/>
              <a:buChar char="q"/>
            </a:pPr>
            <a:r>
              <a:rPr lang="tr-TR" sz="3000" dirty="0" smtClean="0">
                <a:latin typeface="Candara" pitchFamily="34" charset="0"/>
              </a:rPr>
              <a:t>İç kontrolün temel unsurudur. </a:t>
            </a:r>
          </a:p>
          <a:p>
            <a:pPr>
              <a:buClr>
                <a:srgbClr val="C00000"/>
              </a:buClr>
              <a:buFont typeface="Wingdings" pitchFamily="2" charset="2"/>
              <a:buChar char="q"/>
            </a:pPr>
            <a:r>
              <a:rPr lang="tr-TR" sz="3000" dirty="0" smtClean="0">
                <a:latin typeface="Candara" pitchFamily="34" charset="0"/>
              </a:rPr>
              <a:t>İç kontrolün başarılı ya da başarısız olması, kontrol ortamına bağlıdır. </a:t>
            </a:r>
          </a:p>
          <a:p>
            <a:pPr>
              <a:buClr>
                <a:srgbClr val="C00000"/>
              </a:buClr>
              <a:buFont typeface="Wingdings" pitchFamily="2" charset="2"/>
              <a:buChar char="q"/>
            </a:pPr>
            <a:r>
              <a:rPr lang="tr-TR" sz="3000" dirty="0" smtClean="0">
                <a:latin typeface="Candara" pitchFamily="34" charset="0"/>
              </a:rPr>
              <a:t>Kontrol ortamı, kurumun iş görme biçimini ifade eder. </a:t>
            </a:r>
          </a:p>
          <a:p>
            <a:pPr>
              <a:buClr>
                <a:srgbClr val="C00000"/>
              </a:buClr>
              <a:buFont typeface="Wingdings" pitchFamily="2" charset="2"/>
              <a:buChar char="q"/>
            </a:pPr>
            <a:r>
              <a:rPr lang="tr-TR" sz="3000" dirty="0" smtClean="0">
                <a:latin typeface="Candara" pitchFamily="34" charset="0"/>
              </a:rPr>
              <a:t>İç kontrolün gerçekleştirilmesinde en önemli rolü çalışanlar oynadığı için, kurum bünyesindeki her bireyin sorumluluklarını ve yetkilerinin sınırını iyi bilmesi gerekmektedir.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Aynı Yanın Köşesi Yuvarlatılmış Dikdörtgen"/>
          <p:cNvSpPr/>
          <p:nvPr/>
        </p:nvSpPr>
        <p:spPr>
          <a:xfrm>
            <a:off x="6572264" y="855522"/>
            <a:ext cx="2286016" cy="2357454"/>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dirty="0" smtClean="0"/>
              <a:t>Personel davranışlarını belirleyen kuralların personel tarafından bilinmesi sağlanmalıdır.</a:t>
            </a:r>
            <a:endParaRPr lang="tr-TR" dirty="0"/>
          </a:p>
        </p:txBody>
      </p:sp>
      <p:sp>
        <p:nvSpPr>
          <p:cNvPr id="8" name="7 Sağ Ok"/>
          <p:cNvSpPr/>
          <p:nvPr/>
        </p:nvSpPr>
        <p:spPr>
          <a:xfrm>
            <a:off x="1296682" y="4215388"/>
            <a:ext cx="4643470" cy="101381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9" name="8 Aynı Yanın Köşesi Yuvarlatılmış Dikdörtgen"/>
          <p:cNvSpPr/>
          <p:nvPr/>
        </p:nvSpPr>
        <p:spPr>
          <a:xfrm>
            <a:off x="6643702" y="3452370"/>
            <a:ext cx="2286016" cy="2928958"/>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dirty="0" smtClean="0"/>
              <a:t>İdarelerin misyonu ile birimlerin ve personelin görev tanımları yazılı olarak belirlenmeli, personele duyurulmalı ve idarede uygun bir organizasyon yapısı oluşturulmalıdır.</a:t>
            </a:r>
            <a:endParaRPr lang="tr-TR" dirty="0"/>
          </a:p>
        </p:txBody>
      </p:sp>
      <p:sp>
        <p:nvSpPr>
          <p:cNvPr id="5" name="4 Sağ Ok"/>
          <p:cNvSpPr/>
          <p:nvPr/>
        </p:nvSpPr>
        <p:spPr>
          <a:xfrm>
            <a:off x="1259632" y="1628800"/>
            <a:ext cx="4643470" cy="100013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r-TR" dirty="0"/>
          </a:p>
        </p:txBody>
      </p:sp>
      <p:sp>
        <p:nvSpPr>
          <p:cNvPr id="4" name="3 Oval"/>
          <p:cNvSpPr/>
          <p:nvPr/>
        </p:nvSpPr>
        <p:spPr>
          <a:xfrm>
            <a:off x="1115616" y="1268760"/>
            <a:ext cx="3929090" cy="172819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marL="342900" indent="-342900" algn="ctr">
              <a:buAutoNum type="arabicPeriod"/>
            </a:pPr>
            <a:r>
              <a:rPr lang="tr-TR" dirty="0" smtClean="0"/>
              <a:t>Standart</a:t>
            </a:r>
          </a:p>
          <a:p>
            <a:pPr marL="342900" indent="-342900" algn="ctr">
              <a:buAutoNum type="arabicPeriod"/>
            </a:pPr>
            <a:endParaRPr lang="tr-TR" dirty="0" smtClean="0"/>
          </a:p>
          <a:p>
            <a:pPr marL="342900" indent="-342900" algn="ctr"/>
            <a:r>
              <a:rPr lang="tr-TR" dirty="0" smtClean="0"/>
              <a:t>Etik Değerler ve Dürüstlük</a:t>
            </a:r>
          </a:p>
          <a:p>
            <a:pPr marL="342900" indent="-342900" algn="ctr">
              <a:buAutoNum type="arabicPeriod"/>
            </a:pPr>
            <a:endParaRPr lang="tr-TR" dirty="0"/>
          </a:p>
        </p:txBody>
      </p:sp>
      <p:sp>
        <p:nvSpPr>
          <p:cNvPr id="7" name="6 Oval"/>
          <p:cNvSpPr/>
          <p:nvPr/>
        </p:nvSpPr>
        <p:spPr>
          <a:xfrm>
            <a:off x="1146966" y="3789040"/>
            <a:ext cx="3929090" cy="17831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tr-TR" dirty="0" smtClean="0"/>
              <a:t>II. Standart</a:t>
            </a:r>
          </a:p>
          <a:p>
            <a:pPr algn="ctr"/>
            <a:endParaRPr lang="tr-TR" dirty="0" smtClean="0"/>
          </a:p>
          <a:p>
            <a:pPr algn="ctr"/>
            <a:r>
              <a:rPr lang="tr-TR" dirty="0" smtClean="0"/>
              <a:t>Misyon Organizasyon Yapısı ve Görevler</a:t>
            </a:r>
          </a:p>
          <a:p>
            <a:pPr algn="ctr"/>
            <a:endParaRPr lang="tr-TR" dirty="0"/>
          </a:p>
        </p:txBody>
      </p:sp>
      <p:sp>
        <p:nvSpPr>
          <p:cNvPr id="10" name="Başlık 1"/>
          <p:cNvSpPr>
            <a:spLocks noGrp="1"/>
          </p:cNvSpPr>
          <p:nvPr>
            <p:ph idx="1"/>
          </p:nvPr>
        </p:nvSpPr>
        <p:spPr>
          <a:xfrm>
            <a:off x="1000125" y="188640"/>
            <a:ext cx="7934325" cy="648072"/>
          </a:xfrm>
        </p:spPr>
        <p:txBody>
          <a:bodyPr/>
          <a:lstStyle/>
          <a:p>
            <a:pPr algn="ctr">
              <a:buNone/>
            </a:pPr>
            <a:r>
              <a:rPr lang="tr-TR" b="1" dirty="0" smtClean="0">
                <a:solidFill>
                  <a:srgbClr val="C00000"/>
                </a:solidFill>
                <a:latin typeface="Cambria" pitchFamily="18" charset="0"/>
              </a:rPr>
              <a:t>KONTROL ORTAMI STANDARTLARI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1910</TotalTime>
  <Words>1493</Words>
  <Application>Microsoft Office PowerPoint</Application>
  <PresentationFormat>Ekran Gösterisi (4:3)</PresentationFormat>
  <Paragraphs>247</Paragraphs>
  <Slides>47</Slides>
  <Notes>0</Notes>
  <HiddenSlides>0</HiddenSlides>
  <MMClips>0</MMClips>
  <ScaleCrop>false</ScaleCrop>
  <HeadingPairs>
    <vt:vector size="4" baseType="variant">
      <vt:variant>
        <vt:lpstr>Tema</vt:lpstr>
      </vt:variant>
      <vt:variant>
        <vt:i4>1</vt:i4>
      </vt:variant>
      <vt:variant>
        <vt:lpstr>Slayt Başlıkları</vt:lpstr>
      </vt:variant>
      <vt:variant>
        <vt:i4>47</vt:i4>
      </vt:variant>
    </vt:vector>
  </HeadingPairs>
  <TitlesOfParts>
    <vt:vector size="48" baseType="lpstr">
      <vt:lpstr>Gündönümü</vt:lpstr>
      <vt:lpstr>        IV. İç Kontrol Çalıştayı   </vt:lpstr>
      <vt:lpstr>Strateji Geliştirme Daire Başkanlığı</vt:lpstr>
      <vt:lpstr>Slayt 3</vt:lpstr>
      <vt:lpstr>Slayt 4</vt:lpstr>
      <vt:lpstr>Slayt 5</vt:lpstr>
      <vt:lpstr>İÇ KONTROL BİLEŞENLERİ</vt:lpstr>
      <vt:lpstr>Slayt 7</vt:lpstr>
      <vt:lpstr>KONTROL ORTAMI</vt:lpstr>
      <vt:lpstr>Slayt 9</vt:lpstr>
      <vt:lpstr>Slayt 10</vt:lpstr>
      <vt:lpstr>RİSK DEĞERLENDİRME</vt:lpstr>
      <vt:lpstr>Slayt 12</vt:lpstr>
      <vt:lpstr>Slayt 13</vt:lpstr>
      <vt:lpstr>Slayt 14</vt:lpstr>
      <vt:lpstr>Slayt 15</vt:lpstr>
      <vt:lpstr>Slayt 16</vt:lpstr>
      <vt:lpstr>Slayt 17</vt:lpstr>
      <vt:lpstr>Slayt 18</vt:lpstr>
      <vt:lpstr>Slayt 19</vt:lpstr>
      <vt:lpstr>Slayt 20</vt:lpstr>
      <vt:lpstr>Slayt 21</vt:lpstr>
      <vt:lpstr>Slayt 22</vt:lpstr>
      <vt:lpstr>Yönlendirici Kontroller</vt:lpstr>
      <vt:lpstr>Önleyici Kontroller</vt:lpstr>
      <vt:lpstr>Tespit Edici Kontroller</vt:lpstr>
      <vt:lpstr>Düzeltici Kontroller</vt:lpstr>
      <vt:lpstr>Slayt 27</vt:lpstr>
      <vt:lpstr>İşlem Öncesi Kontroller</vt:lpstr>
      <vt:lpstr>Süreç Kontrolü</vt:lpstr>
      <vt:lpstr>İşlem Sonrası Kontroller</vt:lpstr>
      <vt:lpstr>Kontrol Faaliyetleri İçin İpuçları</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Teşekkür Ederiz…</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nermin</dc:creator>
  <cp:lastModifiedBy>hamittanis</cp:lastModifiedBy>
  <cp:revision>123</cp:revision>
  <dcterms:created xsi:type="dcterms:W3CDTF">2014-06-11T07:12:45Z</dcterms:created>
  <dcterms:modified xsi:type="dcterms:W3CDTF">2014-06-20T13:18:24Z</dcterms:modified>
</cp:coreProperties>
</file>