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94681"/>
  </p:normalViewPr>
  <p:slideViewPr>
    <p:cSldViewPr snapToGrid="0">
      <p:cViewPr varScale="1">
        <p:scale>
          <a:sx n="54" d="100"/>
          <a:sy n="54" d="100"/>
        </p:scale>
        <p:origin x="1050"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6655354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aşlık">
    <p:spTree>
      <p:nvGrpSpPr>
        <p:cNvPr id="1" name=""/>
        <p:cNvGrpSpPr/>
        <p:nvPr/>
      </p:nvGrpSpPr>
      <p:grpSpPr>
        <a:xfrm>
          <a:off x="0" y="0"/>
          <a:ext cx="0" cy="0"/>
          <a:chOff x="0" y="0"/>
          <a:chExt cx="0" cy="0"/>
        </a:xfrm>
      </p:grpSpPr>
      <p:sp>
        <p:nvSpPr>
          <p:cNvPr id="14" name="Yazar ve Tarih"/>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Yazar ve Tarih</a:t>
            </a:r>
          </a:p>
        </p:txBody>
      </p:sp>
      <p:sp>
        <p:nvSpPr>
          <p:cNvPr id="15" name="Sunu Başlığı"/>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Sunu Başlığı</a:t>
            </a:r>
          </a:p>
        </p:txBody>
      </p:sp>
      <p:sp>
        <p:nvSpPr>
          <p:cNvPr id="16" name="Gövde Düzeyi Bir…"/>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Sunu Alt Başlığı</a:t>
            </a:r>
          </a:p>
          <a:p>
            <a:pPr lvl="1"/>
            <a:endParaRPr/>
          </a:p>
          <a:p>
            <a:pPr lvl="2"/>
            <a:endParaRPr/>
          </a:p>
          <a:p>
            <a:pPr lvl="3"/>
            <a:endParaRPr/>
          </a:p>
          <a:p>
            <a:pPr lvl="4"/>
            <a:endParaRPr/>
          </a:p>
        </p:txBody>
      </p:sp>
      <p:sp>
        <p:nvSpPr>
          <p:cNvPr id="17"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Yalnızca Başlık">
    <p:spTree>
      <p:nvGrpSpPr>
        <p:cNvPr id="1" name=""/>
        <p:cNvGrpSpPr/>
        <p:nvPr/>
      </p:nvGrpSpPr>
      <p:grpSpPr>
        <a:xfrm>
          <a:off x="0" y="0"/>
          <a:ext cx="0" cy="0"/>
          <a:chOff x="0" y="0"/>
          <a:chExt cx="0" cy="0"/>
        </a:xfrm>
      </p:grpSpPr>
      <p:sp>
        <p:nvSpPr>
          <p:cNvPr id="102" name="Slayt Başlığı"/>
          <p:cNvSpPr txBox="1">
            <a:spLocks noGrp="1"/>
          </p:cNvSpPr>
          <p:nvPr>
            <p:ph type="title" hasCustomPrompt="1"/>
          </p:nvPr>
        </p:nvSpPr>
        <p:spPr>
          <a:prstGeom prst="rect">
            <a:avLst/>
          </a:prstGeom>
        </p:spPr>
        <p:txBody>
          <a:bodyPr/>
          <a:lstStyle/>
          <a:p>
            <a:r>
              <a:t>Slayt Başlığı</a:t>
            </a:r>
          </a:p>
        </p:txBody>
      </p:sp>
      <p:sp>
        <p:nvSpPr>
          <p:cNvPr id="103" name="Slayt Alt Başlığı"/>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Slayt Alt Başlığı</a:t>
            </a:r>
          </a:p>
        </p:txBody>
      </p:sp>
      <p:sp>
        <p:nvSpPr>
          <p:cNvPr id="104"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Ajanda">
    <p:spTree>
      <p:nvGrpSpPr>
        <p:cNvPr id="1" name=""/>
        <p:cNvGrpSpPr/>
        <p:nvPr/>
      </p:nvGrpSpPr>
      <p:grpSpPr>
        <a:xfrm>
          <a:off x="0" y="0"/>
          <a:ext cx="0" cy="0"/>
          <a:chOff x="0" y="0"/>
          <a:chExt cx="0" cy="0"/>
        </a:xfrm>
      </p:grpSpPr>
      <p:sp>
        <p:nvSpPr>
          <p:cNvPr id="111" name="Ajanda Başlığı"/>
          <p:cNvSpPr txBox="1">
            <a:spLocks noGrp="1"/>
          </p:cNvSpPr>
          <p:nvPr>
            <p:ph type="title" hasCustomPrompt="1"/>
          </p:nvPr>
        </p:nvSpPr>
        <p:spPr>
          <a:prstGeom prst="rect">
            <a:avLst/>
          </a:prstGeom>
        </p:spPr>
        <p:txBody>
          <a:bodyPr/>
          <a:lstStyle/>
          <a:p>
            <a:r>
              <a:t>Ajanda Başlığı</a:t>
            </a:r>
          </a:p>
        </p:txBody>
      </p:sp>
      <p:sp>
        <p:nvSpPr>
          <p:cNvPr id="112" name="Gövde Düzeyi Bir…"/>
          <p:cNvSpPr txBox="1">
            <a:spLocks noGrp="1"/>
          </p:cNvSpPr>
          <p:nvPr>
            <p:ph type="body" idx="1" hasCustomPrompt="1"/>
          </p:nvPr>
        </p:nvSpPr>
        <p:spPr>
          <a:xfrm>
            <a:off x="1219200" y="4013200"/>
            <a:ext cx="21945600" cy="8385548"/>
          </a:xfrm>
          <a:prstGeom prst="rect">
            <a:avLst/>
          </a:prstGeom>
        </p:spPr>
        <p:txBody>
          <a:bodyPr/>
          <a:lstStyle>
            <a:lvl1pPr marL="0" indent="0" algn="l" defTabSz="825500">
              <a:lnSpc>
                <a:spcPct val="100000"/>
              </a:lnSpc>
              <a:spcBef>
                <a:spcPts val="2400"/>
              </a:spcBef>
              <a:buSzTx/>
              <a:buNone/>
              <a:defRPr sz="6800" spc="-136">
                <a:latin typeface="Canela Deck Regular"/>
                <a:ea typeface="Canela Deck Regular"/>
                <a:cs typeface="Canela Deck Regular"/>
                <a:sym typeface="Canela Deck Regular"/>
              </a:defRPr>
            </a:lvl1pPr>
            <a:lvl2pPr marL="0" indent="457200" algn="l" defTabSz="825500">
              <a:lnSpc>
                <a:spcPct val="100000"/>
              </a:lnSpc>
              <a:spcBef>
                <a:spcPts val="2400"/>
              </a:spcBef>
              <a:buSzTx/>
              <a:buNone/>
              <a:defRPr sz="6800" spc="-136">
                <a:latin typeface="Canela Deck Regular"/>
                <a:ea typeface="Canela Deck Regular"/>
                <a:cs typeface="Canela Deck Regular"/>
                <a:sym typeface="Canela Deck Regular"/>
              </a:defRPr>
            </a:lvl2pPr>
            <a:lvl3pPr marL="0" indent="914400" algn="l" defTabSz="825500">
              <a:lnSpc>
                <a:spcPct val="100000"/>
              </a:lnSpc>
              <a:spcBef>
                <a:spcPts val="2400"/>
              </a:spcBef>
              <a:buSzTx/>
              <a:buNone/>
              <a:defRPr sz="6800" spc="-136">
                <a:latin typeface="Canela Deck Regular"/>
                <a:ea typeface="Canela Deck Regular"/>
                <a:cs typeface="Canela Deck Regular"/>
                <a:sym typeface="Canela Deck Regular"/>
              </a:defRPr>
            </a:lvl3pPr>
            <a:lvl4pPr marL="0" indent="1371600" algn="l" defTabSz="825500">
              <a:lnSpc>
                <a:spcPct val="100000"/>
              </a:lnSpc>
              <a:spcBef>
                <a:spcPts val="2400"/>
              </a:spcBef>
              <a:buSzTx/>
              <a:buNone/>
              <a:defRPr sz="6800" spc="-136">
                <a:latin typeface="Canela Deck Regular"/>
                <a:ea typeface="Canela Deck Regular"/>
                <a:cs typeface="Canela Deck Regular"/>
                <a:sym typeface="Canela Deck Regular"/>
              </a:defRPr>
            </a:lvl4pPr>
            <a:lvl5pPr marL="0" indent="1828800" algn="l" defTabSz="825500">
              <a:lnSpc>
                <a:spcPct val="100000"/>
              </a:lnSpc>
              <a:spcBef>
                <a:spcPts val="2400"/>
              </a:spcBef>
              <a:buSzTx/>
              <a:buNone/>
              <a:defRPr sz="6800" spc="-136">
                <a:latin typeface="Canela Deck Regular"/>
                <a:ea typeface="Canela Deck Regular"/>
                <a:cs typeface="Canela Deck Regular"/>
                <a:sym typeface="Canela Deck Regular"/>
              </a:defRPr>
            </a:lvl5pPr>
          </a:lstStyle>
          <a:p>
            <a:r>
              <a:t>Ajanda Konuları</a:t>
            </a:r>
          </a:p>
          <a:p>
            <a:pPr lvl="1"/>
            <a:endParaRPr/>
          </a:p>
          <a:p>
            <a:pPr lvl="2"/>
            <a:endParaRPr/>
          </a:p>
          <a:p>
            <a:pPr lvl="3"/>
            <a:endParaRPr/>
          </a:p>
          <a:p>
            <a:pPr lvl="4"/>
            <a:endParaRPr/>
          </a:p>
        </p:txBody>
      </p:sp>
      <p:sp>
        <p:nvSpPr>
          <p:cNvPr id="113" name="Ajanda Alt Başlığı"/>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Ajanda Alt Başlığı</a:t>
            </a:r>
          </a:p>
        </p:txBody>
      </p:sp>
      <p:sp>
        <p:nvSpPr>
          <p:cNvPr id="114"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Rapor">
    <p:spTree>
      <p:nvGrpSpPr>
        <p:cNvPr id="1" name=""/>
        <p:cNvGrpSpPr/>
        <p:nvPr/>
      </p:nvGrpSpPr>
      <p:grpSpPr>
        <a:xfrm>
          <a:off x="0" y="0"/>
          <a:ext cx="0" cy="0"/>
          <a:chOff x="0" y="0"/>
          <a:chExt cx="0" cy="0"/>
        </a:xfrm>
      </p:grpSpPr>
      <p:sp>
        <p:nvSpPr>
          <p:cNvPr id="121" name="Gövde Düzeyi Bir…"/>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Rapor</a:t>
            </a:r>
          </a:p>
          <a:p>
            <a:pPr lvl="1"/>
            <a:endParaRPr/>
          </a:p>
          <a:p>
            <a:pPr lvl="2"/>
            <a:endParaRPr/>
          </a:p>
          <a:p>
            <a:pPr lvl="3"/>
            <a:endParaRPr/>
          </a:p>
          <a:p>
            <a:pPr lvl="4"/>
            <a:endParaRPr/>
          </a:p>
        </p:txBody>
      </p:sp>
      <p:sp>
        <p:nvSpPr>
          <p:cNvPr id="122" name="Slayt Numarası"/>
          <p:cNvSpPr txBox="1">
            <a:spLocks noGrp="1"/>
          </p:cNvSpPr>
          <p:nvPr>
            <p:ph type="sldNum" sz="quarter" idx="2"/>
          </p:nvPr>
        </p:nvSpPr>
        <p:spPr>
          <a:xfrm>
            <a:off x="1196860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üyük Veri">
    <p:spTree>
      <p:nvGrpSpPr>
        <p:cNvPr id="1" name=""/>
        <p:cNvGrpSpPr/>
        <p:nvPr/>
      </p:nvGrpSpPr>
      <p:grpSpPr>
        <a:xfrm>
          <a:off x="0" y="0"/>
          <a:ext cx="0" cy="0"/>
          <a:chOff x="0" y="0"/>
          <a:chExt cx="0" cy="0"/>
        </a:xfrm>
      </p:grpSpPr>
      <p:sp>
        <p:nvSpPr>
          <p:cNvPr id="129" name="Veri bilgisi"/>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Veri bilgisi</a:t>
            </a:r>
          </a:p>
        </p:txBody>
      </p:sp>
      <p:sp>
        <p:nvSpPr>
          <p:cNvPr id="130" name="Gövde Düzeyi Bir…"/>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31" name="Slayt Numarası"/>
          <p:cNvSpPr txBox="1">
            <a:spLocks noGrp="1"/>
          </p:cNvSpPr>
          <p:nvPr>
            <p:ph type="sldNum" sz="quarter" idx="2"/>
          </p:nvPr>
        </p:nvSpPr>
        <p:spPr>
          <a:xfrm>
            <a:off x="1196860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Alıntı">
    <p:spTree>
      <p:nvGrpSpPr>
        <p:cNvPr id="1" name=""/>
        <p:cNvGrpSpPr/>
        <p:nvPr/>
      </p:nvGrpSpPr>
      <p:grpSpPr>
        <a:xfrm>
          <a:off x="0" y="0"/>
          <a:ext cx="0" cy="0"/>
          <a:chOff x="0" y="0"/>
          <a:chExt cx="0" cy="0"/>
        </a:xfrm>
      </p:grpSpPr>
      <p:sp>
        <p:nvSpPr>
          <p:cNvPr id="138" name="İsim"/>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İsim</a:t>
            </a:r>
          </a:p>
        </p:txBody>
      </p:sp>
      <p:sp>
        <p:nvSpPr>
          <p:cNvPr id="139" name="Gövde Düzeyi Bir…"/>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“Ünlü Alıntı”</a:t>
            </a:r>
          </a:p>
          <a:p>
            <a:pPr lvl="1"/>
            <a:endParaRPr/>
          </a:p>
          <a:p>
            <a:pPr lvl="2"/>
            <a:endParaRPr/>
          </a:p>
          <a:p>
            <a:pPr lvl="3"/>
            <a:endParaRPr/>
          </a:p>
          <a:p>
            <a:pPr lvl="4"/>
            <a:endParaRPr/>
          </a:p>
        </p:txBody>
      </p:sp>
      <p:sp>
        <p:nvSpPr>
          <p:cNvPr id="140"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Fotoğraf - 3 Yukarı">
    <p:spTree>
      <p:nvGrpSpPr>
        <p:cNvPr id="1" name=""/>
        <p:cNvGrpSpPr/>
        <p:nvPr/>
      </p:nvGrpSpPr>
      <p:grpSpPr>
        <a:xfrm>
          <a:off x="0" y="0"/>
          <a:ext cx="0" cy="0"/>
          <a:chOff x="0" y="0"/>
          <a:chExt cx="0" cy="0"/>
        </a:xfrm>
      </p:grpSpPr>
      <p:sp>
        <p:nvSpPr>
          <p:cNvPr id="147" name="Gün batımında gökyüzüne karşı deniz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48" name="Gün batımında gökyüzüne karşı deniz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49" name="Gün batımında kumsal ve deniz"/>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50"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Fotoğraf">
    <p:spTree>
      <p:nvGrpSpPr>
        <p:cNvPr id="1" name=""/>
        <p:cNvGrpSpPr/>
        <p:nvPr/>
      </p:nvGrpSpPr>
      <p:grpSpPr>
        <a:xfrm>
          <a:off x="0" y="0"/>
          <a:ext cx="0" cy="0"/>
          <a:chOff x="0" y="0"/>
          <a:chExt cx="0" cy="0"/>
        </a:xfrm>
      </p:grpSpPr>
      <p:sp>
        <p:nvSpPr>
          <p:cNvPr id="157" name="gün batımında kumsal ve deniz"/>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58"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oş">
    <p:spTree>
      <p:nvGrpSpPr>
        <p:cNvPr id="1" name=""/>
        <p:cNvGrpSpPr/>
        <p:nvPr/>
      </p:nvGrpSpPr>
      <p:grpSpPr>
        <a:xfrm>
          <a:off x="0" y="0"/>
          <a:ext cx="0" cy="0"/>
          <a:chOff x="0" y="0"/>
          <a:chExt cx="0" cy="0"/>
        </a:xfrm>
      </p:grpSpPr>
      <p:sp>
        <p:nvSpPr>
          <p:cNvPr id="165"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aşlık ve Fotoğraf">
    <p:spTree>
      <p:nvGrpSpPr>
        <p:cNvPr id="1" name=""/>
        <p:cNvGrpSpPr/>
        <p:nvPr/>
      </p:nvGrpSpPr>
      <p:grpSpPr>
        <a:xfrm>
          <a:off x="0" y="0"/>
          <a:ext cx="0" cy="0"/>
          <a:chOff x="0" y="0"/>
          <a:chExt cx="0" cy="0"/>
        </a:xfrm>
      </p:grpSpPr>
      <p:sp>
        <p:nvSpPr>
          <p:cNvPr id="24" name="Gün batımında kumsal ve deniz"/>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5" name="Sunu Başlığı"/>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Sunu Başlığı</a:t>
            </a:r>
          </a:p>
        </p:txBody>
      </p:sp>
      <p:sp>
        <p:nvSpPr>
          <p:cNvPr id="26" name="Gövde Düzeyi Bir…"/>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Sunu Alt Başlığı</a:t>
            </a:r>
          </a:p>
          <a:p>
            <a:pPr lvl="1"/>
            <a:endParaRPr/>
          </a:p>
          <a:p>
            <a:pPr lvl="2"/>
            <a:endParaRPr/>
          </a:p>
          <a:p>
            <a:pPr lvl="3"/>
            <a:endParaRPr/>
          </a:p>
          <a:p>
            <a:pPr lvl="4"/>
            <a:endParaRPr/>
          </a:p>
        </p:txBody>
      </p:sp>
      <p:sp>
        <p:nvSpPr>
          <p:cNvPr id="27" name="Yazar ve Tarih"/>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Yazar ve Tarih</a:t>
            </a:r>
          </a:p>
        </p:txBody>
      </p:sp>
      <p:sp>
        <p:nvSpPr>
          <p:cNvPr id="28" name="Slayt Numarası"/>
          <p:cNvSpPr txBox="1">
            <a:spLocks noGrp="1"/>
          </p:cNvSpPr>
          <p:nvPr>
            <p:ph type="sldNum" sz="quarter" idx="2"/>
          </p:nvPr>
        </p:nvSpPr>
        <p:spPr>
          <a:xfrm>
            <a:off x="11997689" y="12700000"/>
            <a:ext cx="388621" cy="429261"/>
          </a:xfrm>
          <a:prstGeom prst="rect">
            <a:avLst/>
          </a:prstGeom>
        </p:spPr>
        <p:txBody>
          <a:bodyPr wrap="none"/>
          <a:lstStyle>
            <a:lvl1pPr>
              <a:defRPr>
                <a:solidFill>
                  <a:srgbClr val="FFFFFF"/>
                </a:solidFill>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lternatif Başlık ve Fotoğraf">
    <p:spTree>
      <p:nvGrpSpPr>
        <p:cNvPr id="1" name=""/>
        <p:cNvGrpSpPr/>
        <p:nvPr/>
      </p:nvGrpSpPr>
      <p:grpSpPr>
        <a:xfrm>
          <a:off x="0" y="0"/>
          <a:ext cx="0" cy="0"/>
          <a:chOff x="0" y="0"/>
          <a:chExt cx="0" cy="0"/>
        </a:xfrm>
      </p:grpSpPr>
      <p:sp>
        <p:nvSpPr>
          <p:cNvPr id="35" name="Slayt Başlığı"/>
          <p:cNvSpPr txBox="1">
            <a:spLocks noGrp="1"/>
          </p:cNvSpPr>
          <p:nvPr>
            <p:ph type="title" hasCustomPrompt="1"/>
          </p:nvPr>
        </p:nvSpPr>
        <p:spPr>
          <a:xfrm>
            <a:off x="1215495" y="4585102"/>
            <a:ext cx="9757338" cy="2540001"/>
          </a:xfrm>
          <a:prstGeom prst="rect">
            <a:avLst/>
          </a:prstGeom>
        </p:spPr>
        <p:txBody>
          <a:bodyPr anchor="b"/>
          <a:lstStyle/>
          <a:p>
            <a:r>
              <a:t>Slayt Başlığı</a:t>
            </a:r>
          </a:p>
        </p:txBody>
      </p:sp>
      <p:sp>
        <p:nvSpPr>
          <p:cNvPr id="36" name="Gün batımında gökyüzüne karşı deniz"/>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7" name="Gövde Düzeyi Bir…"/>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4400"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4400"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4400"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4400" spc="-44">
                <a:latin typeface="Graphik-SemiboldItalic"/>
                <a:ea typeface="Graphik-SemiboldItalic"/>
                <a:cs typeface="Graphik-SemiboldItalic"/>
                <a:sym typeface="Graphik Semibold"/>
              </a:defRPr>
            </a:lvl5pPr>
          </a:lstStyle>
          <a:p>
            <a:r>
              <a:t>Slayt Alt Başlığı</a:t>
            </a:r>
          </a:p>
          <a:p>
            <a:pPr lvl="1"/>
            <a:endParaRPr/>
          </a:p>
          <a:p>
            <a:pPr lvl="2"/>
            <a:endParaRPr/>
          </a:p>
          <a:p>
            <a:pPr lvl="3"/>
            <a:endParaRPr/>
          </a:p>
          <a:p>
            <a:pPr lvl="4"/>
            <a:endParaRPr/>
          </a:p>
        </p:txBody>
      </p:sp>
      <p:sp>
        <p:nvSpPr>
          <p:cNvPr id="38" name="Slayt Numarası"/>
          <p:cNvSpPr txBox="1">
            <a:spLocks noGrp="1"/>
          </p:cNvSpPr>
          <p:nvPr>
            <p:ph type="sldNum" sz="quarter" idx="2"/>
          </p:nvPr>
        </p:nvSpPr>
        <p:spPr>
          <a:xfrm>
            <a:off x="1196860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aşlık ve Madde İşaretleri">
    <p:spTree>
      <p:nvGrpSpPr>
        <p:cNvPr id="1" name=""/>
        <p:cNvGrpSpPr/>
        <p:nvPr/>
      </p:nvGrpSpPr>
      <p:grpSpPr>
        <a:xfrm>
          <a:off x="0" y="0"/>
          <a:ext cx="0" cy="0"/>
          <a:chOff x="0" y="0"/>
          <a:chExt cx="0" cy="0"/>
        </a:xfrm>
      </p:grpSpPr>
      <p:sp>
        <p:nvSpPr>
          <p:cNvPr id="45" name="Slayt Başlığı"/>
          <p:cNvSpPr txBox="1">
            <a:spLocks noGrp="1"/>
          </p:cNvSpPr>
          <p:nvPr>
            <p:ph type="title" hasCustomPrompt="1"/>
          </p:nvPr>
        </p:nvSpPr>
        <p:spPr>
          <a:prstGeom prst="rect">
            <a:avLst/>
          </a:prstGeom>
        </p:spPr>
        <p:txBody>
          <a:bodyPr/>
          <a:lstStyle/>
          <a:p>
            <a:r>
              <a:t>Slayt Başlığı</a:t>
            </a:r>
          </a:p>
        </p:txBody>
      </p:sp>
      <p:sp>
        <p:nvSpPr>
          <p:cNvPr id="46" name="Gövde Düzeyi Bir…"/>
          <p:cNvSpPr txBox="1">
            <a:spLocks noGrp="1"/>
          </p:cNvSpPr>
          <p:nvPr>
            <p:ph type="body" idx="1" hasCustomPrompt="1"/>
          </p:nvPr>
        </p:nvSpPr>
        <p:spPr>
          <a:prstGeom prst="rect">
            <a:avLst/>
          </a:prstGeom>
        </p:spPr>
        <p:txBody>
          <a:bodyPr/>
          <a:lstStyle/>
          <a:p>
            <a:r>
              <a:t>Slayt madde işareti metni</a:t>
            </a:r>
          </a:p>
          <a:p>
            <a:pPr lvl="1"/>
            <a:endParaRPr/>
          </a:p>
          <a:p>
            <a:pPr lvl="2"/>
            <a:endParaRPr/>
          </a:p>
          <a:p>
            <a:pPr lvl="3"/>
            <a:endParaRPr/>
          </a:p>
          <a:p>
            <a:pPr lvl="4"/>
            <a:endParaRPr/>
          </a:p>
        </p:txBody>
      </p:sp>
      <p:sp>
        <p:nvSpPr>
          <p:cNvPr id="47" name="Slayt Alt Başlığı"/>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Slayt Alt Başlığı</a:t>
            </a:r>
          </a:p>
        </p:txBody>
      </p:sp>
      <p:sp>
        <p:nvSpPr>
          <p:cNvPr id="48"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Madde İşaretleri">
    <p:spTree>
      <p:nvGrpSpPr>
        <p:cNvPr id="1" name=""/>
        <p:cNvGrpSpPr/>
        <p:nvPr/>
      </p:nvGrpSpPr>
      <p:grpSpPr>
        <a:xfrm>
          <a:off x="0" y="0"/>
          <a:ext cx="0" cy="0"/>
          <a:chOff x="0" y="0"/>
          <a:chExt cx="0" cy="0"/>
        </a:xfrm>
      </p:grpSpPr>
      <p:sp>
        <p:nvSpPr>
          <p:cNvPr id="55" name="Gövde Düzeyi Bir…"/>
          <p:cNvSpPr txBox="1">
            <a:spLocks noGrp="1"/>
          </p:cNvSpPr>
          <p:nvPr>
            <p:ph type="body" idx="1" hasCustomPrompt="1"/>
          </p:nvPr>
        </p:nvSpPr>
        <p:spPr>
          <a:xfrm>
            <a:off x="1219200" y="4013200"/>
            <a:ext cx="21945600" cy="8487148"/>
          </a:xfrm>
          <a:prstGeom prst="rect">
            <a:avLst/>
          </a:prstGeom>
        </p:spPr>
        <p:txBody>
          <a:bodyPr numCol="2" spcCol="2558384"/>
          <a:lstStyle>
            <a:lvl1pPr marL="248227" indent="-248227"/>
            <a:lvl2pPr marL="794327" indent="-248227"/>
            <a:lvl3pPr marL="1340427" indent="-248227"/>
          </a:lstStyle>
          <a:p>
            <a:r>
              <a:t>Slayt madde işareti metni</a:t>
            </a:r>
          </a:p>
          <a:p>
            <a:pPr lvl="1"/>
            <a:endParaRPr/>
          </a:p>
          <a:p>
            <a:pPr lvl="2"/>
            <a:endParaRPr/>
          </a:p>
          <a:p>
            <a:pPr lvl="3"/>
            <a:endParaRPr/>
          </a:p>
          <a:p>
            <a:pPr lvl="4"/>
            <a:endParaRPr/>
          </a:p>
        </p:txBody>
      </p:sp>
      <p:sp>
        <p:nvSpPr>
          <p:cNvPr id="56"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aşlık, Maddeler ve Fotoğraf">
    <p:spTree>
      <p:nvGrpSpPr>
        <p:cNvPr id="1" name=""/>
        <p:cNvGrpSpPr/>
        <p:nvPr/>
      </p:nvGrpSpPr>
      <p:grpSpPr>
        <a:xfrm>
          <a:off x="0" y="0"/>
          <a:ext cx="0" cy="0"/>
          <a:chOff x="0" y="0"/>
          <a:chExt cx="0" cy="0"/>
        </a:xfrm>
      </p:grpSpPr>
      <p:sp>
        <p:nvSpPr>
          <p:cNvPr id="63" name="Slayt Başlığı"/>
          <p:cNvSpPr txBox="1">
            <a:spLocks noGrp="1"/>
          </p:cNvSpPr>
          <p:nvPr>
            <p:ph type="title" hasCustomPrompt="1"/>
          </p:nvPr>
        </p:nvSpPr>
        <p:spPr>
          <a:xfrm>
            <a:off x="1219200" y="774700"/>
            <a:ext cx="9753600" cy="1600200"/>
          </a:xfrm>
          <a:prstGeom prst="rect">
            <a:avLst/>
          </a:prstGeom>
        </p:spPr>
        <p:txBody>
          <a:bodyPr/>
          <a:lstStyle/>
          <a:p>
            <a:r>
              <a:t>Slayt Başlığı</a:t>
            </a:r>
          </a:p>
        </p:txBody>
      </p:sp>
      <p:sp>
        <p:nvSpPr>
          <p:cNvPr id="64" name="Gün batımında gökyüzüne karşı deniz"/>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5" name="Slayt Alt Başlığı"/>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Slayt Alt Başlığı</a:t>
            </a:r>
          </a:p>
        </p:txBody>
      </p:sp>
      <p:sp>
        <p:nvSpPr>
          <p:cNvPr id="66" name="Gövde Düzeyi Bir…"/>
          <p:cNvSpPr txBox="1">
            <a:spLocks noGrp="1"/>
          </p:cNvSpPr>
          <p:nvPr>
            <p:ph type="body" sz="half" idx="1" hasCustomPrompt="1"/>
          </p:nvPr>
        </p:nvSpPr>
        <p:spPr>
          <a:xfrm>
            <a:off x="1219200" y="4023221"/>
            <a:ext cx="9757569" cy="8384679"/>
          </a:xfrm>
          <a:prstGeom prst="rect">
            <a:avLst/>
          </a:prstGeom>
        </p:spPr>
        <p:txBody>
          <a:bodyPr/>
          <a:lstStyle>
            <a:lvl1pPr marL="248227" indent="-248227"/>
            <a:lvl2pPr marL="794327" indent="-248227"/>
            <a:lvl3pPr marL="1340427" indent="-248227"/>
          </a:lstStyle>
          <a:p>
            <a:r>
              <a:t>Slayt madde işareti metni</a:t>
            </a:r>
          </a:p>
          <a:p>
            <a:pPr lvl="1"/>
            <a:endParaRPr/>
          </a:p>
          <a:p>
            <a:pPr lvl="2"/>
            <a:endParaRPr/>
          </a:p>
          <a:p>
            <a:pPr lvl="3"/>
            <a:endParaRPr/>
          </a:p>
          <a:p>
            <a:pPr lvl="4"/>
            <a:endParaRPr/>
          </a:p>
        </p:txBody>
      </p:sp>
      <p:sp>
        <p:nvSpPr>
          <p:cNvPr id="67" name="Slayt Numarası"/>
          <p:cNvSpPr txBox="1">
            <a:spLocks noGrp="1"/>
          </p:cNvSpPr>
          <p:nvPr>
            <p:ph type="sldNum" sz="quarter" idx="2"/>
          </p:nvPr>
        </p:nvSpPr>
        <p:spPr>
          <a:xfrm>
            <a:off x="1197495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aşlık, Maddeler ve Küçük Canlı Video">
    <p:spTree>
      <p:nvGrpSpPr>
        <p:cNvPr id="1" name=""/>
        <p:cNvGrpSpPr/>
        <p:nvPr/>
      </p:nvGrpSpPr>
      <p:grpSpPr>
        <a:xfrm>
          <a:off x="0" y="0"/>
          <a:ext cx="0" cy="0"/>
          <a:chOff x="0" y="0"/>
          <a:chExt cx="0" cy="0"/>
        </a:xfrm>
      </p:grpSpPr>
      <p:sp>
        <p:nvSpPr>
          <p:cNvPr id="74" name="Slayt Başlığı"/>
          <p:cNvSpPr txBox="1">
            <a:spLocks noGrp="1"/>
          </p:cNvSpPr>
          <p:nvPr>
            <p:ph type="title" hasCustomPrompt="1"/>
          </p:nvPr>
        </p:nvSpPr>
        <p:spPr>
          <a:xfrm>
            <a:off x="1219200" y="774700"/>
            <a:ext cx="9753600" cy="1600200"/>
          </a:xfrm>
          <a:prstGeom prst="rect">
            <a:avLst/>
          </a:prstGeom>
        </p:spPr>
        <p:txBody>
          <a:bodyPr/>
          <a:lstStyle/>
          <a:p>
            <a:r>
              <a:t>Slayt Başlığı</a:t>
            </a:r>
          </a:p>
        </p:txBody>
      </p:sp>
      <p:sp>
        <p:nvSpPr>
          <p:cNvPr id="75" name="Slayt Alt Başlığı"/>
          <p:cNvSpPr txBox="1">
            <a:spLocks noGrp="1"/>
          </p:cNvSpPr>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Slayt Alt Başlığı</a:t>
            </a:r>
          </a:p>
        </p:txBody>
      </p:sp>
      <p:sp>
        <p:nvSpPr>
          <p:cNvPr id="76" name="Gövde Düzeyi Bir…"/>
          <p:cNvSpPr txBox="1">
            <a:spLocks noGrp="1"/>
          </p:cNvSpPr>
          <p:nvPr>
            <p:ph type="body" sz="half" idx="1" hasCustomPrompt="1"/>
          </p:nvPr>
        </p:nvSpPr>
        <p:spPr>
          <a:xfrm>
            <a:off x="1219200" y="4023221"/>
            <a:ext cx="9757569" cy="8384679"/>
          </a:xfrm>
          <a:prstGeom prst="rect">
            <a:avLst/>
          </a:prstGeom>
        </p:spPr>
        <p:txBody>
          <a:bodyPr/>
          <a:lstStyle>
            <a:lvl1pPr marL="248227" indent="-248227"/>
            <a:lvl2pPr marL="794327" indent="-248227"/>
            <a:lvl3pPr marL="1340427" indent="-248227"/>
          </a:lstStyle>
          <a:p>
            <a:r>
              <a:t>Slayt madde işareti metni</a:t>
            </a:r>
          </a:p>
          <a:p>
            <a:pPr lvl="1"/>
            <a:endParaRPr/>
          </a:p>
          <a:p>
            <a:pPr lvl="2"/>
            <a:endParaRPr/>
          </a:p>
          <a:p>
            <a:pPr lvl="3"/>
            <a:endParaRPr/>
          </a:p>
          <a:p>
            <a:pPr lvl="4"/>
            <a:endParaRPr/>
          </a:p>
        </p:txBody>
      </p:sp>
      <p:sp>
        <p:nvSpPr>
          <p:cNvPr id="77" name="Slayt Numarası"/>
          <p:cNvSpPr txBox="1">
            <a:spLocks noGrp="1"/>
          </p:cNvSpPr>
          <p:nvPr>
            <p:ph type="sldNum" sz="quarter" idx="2"/>
          </p:nvPr>
        </p:nvSpPr>
        <p:spPr>
          <a:xfrm>
            <a:off x="1197495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aşlık, Maddeler ve Büyük Canlı Video">
    <p:spTree>
      <p:nvGrpSpPr>
        <p:cNvPr id="1" name=""/>
        <p:cNvGrpSpPr/>
        <p:nvPr/>
      </p:nvGrpSpPr>
      <p:grpSpPr>
        <a:xfrm>
          <a:off x="0" y="0"/>
          <a:ext cx="0" cy="0"/>
          <a:chOff x="0" y="0"/>
          <a:chExt cx="0" cy="0"/>
        </a:xfrm>
      </p:grpSpPr>
      <p:sp>
        <p:nvSpPr>
          <p:cNvPr id="84" name="Slayt Başlığı"/>
          <p:cNvSpPr txBox="1">
            <a:spLocks noGrp="1"/>
          </p:cNvSpPr>
          <p:nvPr>
            <p:ph type="title" hasCustomPrompt="1"/>
          </p:nvPr>
        </p:nvSpPr>
        <p:spPr>
          <a:xfrm>
            <a:off x="1219200" y="774700"/>
            <a:ext cx="9753600" cy="1600200"/>
          </a:xfrm>
          <a:prstGeom prst="rect">
            <a:avLst/>
          </a:prstGeom>
        </p:spPr>
        <p:txBody>
          <a:bodyPr/>
          <a:lstStyle/>
          <a:p>
            <a:r>
              <a:t>Slayt Başlığı</a:t>
            </a:r>
          </a:p>
        </p:txBody>
      </p:sp>
      <p:sp>
        <p:nvSpPr>
          <p:cNvPr id="85" name="Slayt Alt Başlığı"/>
          <p:cNvSpPr txBox="1">
            <a:spLocks noGrp="1"/>
          </p:cNvSpPr>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z="4400" spc="-44">
                <a:latin typeface="Graphik-SemiboldItalic"/>
                <a:ea typeface="Graphik-SemiboldItalic"/>
                <a:cs typeface="Graphik-SemiboldItalic"/>
                <a:sym typeface="Graphik Semibold"/>
              </a:defRPr>
            </a:lvl1pPr>
          </a:lstStyle>
          <a:p>
            <a:r>
              <a:t>Slayt Alt Başlığı</a:t>
            </a:r>
          </a:p>
        </p:txBody>
      </p:sp>
      <p:sp>
        <p:nvSpPr>
          <p:cNvPr id="86" name="Gövde Düzeyi Bir…"/>
          <p:cNvSpPr txBox="1">
            <a:spLocks noGrp="1"/>
          </p:cNvSpPr>
          <p:nvPr>
            <p:ph type="body" sz="half" idx="1" hasCustomPrompt="1"/>
          </p:nvPr>
        </p:nvSpPr>
        <p:spPr>
          <a:xfrm>
            <a:off x="1219200" y="4023221"/>
            <a:ext cx="9757569" cy="8384679"/>
          </a:xfrm>
          <a:prstGeom prst="rect">
            <a:avLst/>
          </a:prstGeom>
        </p:spPr>
        <p:txBody>
          <a:bodyPr/>
          <a:lstStyle>
            <a:lvl1pPr marL="248227" indent="-248227"/>
            <a:lvl2pPr marL="794327" indent="-248227"/>
            <a:lvl3pPr marL="1340427" indent="-248227"/>
          </a:lstStyle>
          <a:p>
            <a:r>
              <a:t>Slayt madde işareti metni</a:t>
            </a:r>
          </a:p>
          <a:p>
            <a:pPr lvl="1"/>
            <a:endParaRPr/>
          </a:p>
          <a:p>
            <a:pPr lvl="2"/>
            <a:endParaRPr/>
          </a:p>
          <a:p>
            <a:pPr lvl="3"/>
            <a:endParaRPr/>
          </a:p>
          <a:p>
            <a:pPr lvl="4"/>
            <a:endParaRPr/>
          </a:p>
        </p:txBody>
      </p:sp>
      <p:sp>
        <p:nvSpPr>
          <p:cNvPr id="87" name="Slayt Numarası"/>
          <p:cNvSpPr txBox="1">
            <a:spLocks noGrp="1"/>
          </p:cNvSpPr>
          <p:nvPr>
            <p:ph type="sldNum" sz="quarter" idx="2"/>
          </p:nvPr>
        </p:nvSpPr>
        <p:spPr>
          <a:xfrm>
            <a:off x="1197495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ölüm">
    <p:spTree>
      <p:nvGrpSpPr>
        <p:cNvPr id="1" name=""/>
        <p:cNvGrpSpPr/>
        <p:nvPr/>
      </p:nvGrpSpPr>
      <p:grpSpPr>
        <a:xfrm>
          <a:off x="0" y="0"/>
          <a:ext cx="0" cy="0"/>
          <a:chOff x="0" y="0"/>
          <a:chExt cx="0" cy="0"/>
        </a:xfrm>
      </p:grpSpPr>
      <p:sp>
        <p:nvSpPr>
          <p:cNvPr id="94" name="Bölüm Başlığı"/>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Bölüm Başlığı</a:t>
            </a:r>
          </a:p>
        </p:txBody>
      </p:sp>
      <p:sp>
        <p:nvSpPr>
          <p:cNvPr id="95" name="Slayt Numarası"/>
          <p:cNvSpPr txBox="1">
            <a:spLocks noGrp="1"/>
          </p:cNvSpPr>
          <p:nvPr>
            <p:ph type="sldNum" sz="quarter" idx="2"/>
          </p:nvPr>
        </p:nvSpPr>
        <p:spPr>
          <a:xfrm>
            <a:off x="11972416" y="12692380"/>
            <a:ext cx="446787" cy="436881"/>
          </a:xfrm>
          <a:prstGeom prst="rect">
            <a:avLst/>
          </a:prstGeom>
        </p:spPr>
        <p:txBody>
          <a:bodyPr wrap="none"/>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ayt Başlığı"/>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Slayt Başlığı</a:t>
            </a:r>
          </a:p>
        </p:txBody>
      </p:sp>
      <p:sp>
        <p:nvSpPr>
          <p:cNvPr id="3" name="Gövde Düzeyi Bir…"/>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2pPr marL="1092200" indent="-546100"/>
            <a:lvl3pPr marL="1638300" indent="-546100"/>
          </a:lstStyle>
          <a:p>
            <a:r>
              <a:t>Slayt madde işareti metni</a:t>
            </a:r>
          </a:p>
          <a:p>
            <a:pPr lvl="1"/>
            <a:endParaRPr/>
          </a:p>
          <a:p>
            <a:pPr lvl="2"/>
            <a:endParaRPr/>
          </a:p>
          <a:p>
            <a:pPr lvl="3"/>
            <a:endParaRPr/>
          </a:p>
          <a:p>
            <a:pPr lvl="4"/>
            <a:endParaRPr/>
          </a:p>
        </p:txBody>
      </p:sp>
      <p:sp>
        <p:nvSpPr>
          <p:cNvPr id="4" name="Slayt Numarası"/>
          <p:cNvSpPr txBox="1">
            <a:spLocks noGrp="1"/>
          </p:cNvSpPr>
          <p:nvPr>
            <p:ph type="sldNum" sz="quarter" idx="2"/>
          </p:nvPr>
        </p:nvSpPr>
        <p:spPr>
          <a:xfrm>
            <a:off x="23299545" y="12692380"/>
            <a:ext cx="768882" cy="436881"/>
          </a:xfrm>
          <a:prstGeom prst="rect">
            <a:avLst/>
          </a:prstGeom>
          <a:ln w="12700">
            <a:miter lim="400000"/>
          </a:ln>
        </p:spPr>
        <p:txBody>
          <a:bodyPr lIns="50800" tIns="50800" rIns="50800" bIns="50800" anchor="b">
            <a:spAutoFit/>
          </a:bodyPr>
          <a:lstStyle>
            <a:lvl1pPr algn="ctr" defTabSz="584200">
              <a:lnSpc>
                <a:spcPct val="100000"/>
              </a:lnSpc>
              <a:spcBef>
                <a:spcPts val="0"/>
              </a:spcBef>
              <a:defRPr>
                <a:latin typeface="Futura Bold"/>
                <a:ea typeface="Futura Bold"/>
                <a:cs typeface="Futura Bold"/>
                <a:sym typeface="Futura Bold"/>
              </a:defRPr>
            </a:lvl1pPr>
          </a:lstStyle>
          <a:p>
            <a:fld id="{86CB4B4D-7CA3-9044-876B-883B54F8677D}" type="slidenum">
              <a:t>‹#›</a:t>
            </a:fld>
            <a:endParaRPr/>
          </a:p>
        </p:txBody>
      </p:sp>
      <p:sp>
        <p:nvSpPr>
          <p:cNvPr id="5" name="Dikdörtgen"/>
          <p:cNvSpPr/>
          <p:nvPr/>
        </p:nvSpPr>
        <p:spPr>
          <a:xfrm>
            <a:off x="-107558" y="13292739"/>
            <a:ext cx="24500194" cy="286962"/>
          </a:xfrm>
          <a:prstGeom prst="rect">
            <a:avLst/>
          </a:prstGeom>
          <a:solidFill>
            <a:schemeClr val="accent5">
              <a:hueOff val="-65973"/>
              <a:satOff val="18050"/>
              <a:lumOff val="-15912"/>
            </a:schemeClr>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endParaRPr/>
          </a:p>
        </p:txBody>
      </p:sp>
      <p:sp>
        <p:nvSpPr>
          <p:cNvPr id="6" name="Dikdörtgen"/>
          <p:cNvSpPr/>
          <p:nvPr/>
        </p:nvSpPr>
        <p:spPr>
          <a:xfrm>
            <a:off x="-28131" y="12767340"/>
            <a:ext cx="23144342" cy="286962"/>
          </a:xfrm>
          <a:prstGeom prst="rect">
            <a:avLst/>
          </a:prstGeom>
          <a:solidFill>
            <a:schemeClr val="accent5">
              <a:hueOff val="-65973"/>
              <a:satOff val="18050"/>
              <a:lumOff val="-15912"/>
            </a:schemeClr>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endParaRPr/>
          </a:p>
        </p:txBody>
      </p:sp>
      <p:pic>
        <p:nvPicPr>
          <p:cNvPr id="7" name="gu-logo.png" descr="gu-logo.png"/>
          <p:cNvPicPr>
            <a:picLocks noChangeAspect="1"/>
          </p:cNvPicPr>
          <p:nvPr/>
        </p:nvPicPr>
        <p:blipFill>
          <a:blip r:embed="rId19"/>
          <a:stretch>
            <a:fillRect/>
          </a:stretch>
        </p:blipFill>
        <p:spPr>
          <a:xfrm>
            <a:off x="23158825" y="145866"/>
            <a:ext cx="1050321" cy="1050322"/>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099" marR="0" indent="-546099"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1pPr>
      <a:lvl2pPr marL="7943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2pPr>
      <a:lvl3pPr marL="13404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3pPr>
      <a:lvl4pPr marL="18865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4pPr>
      <a:lvl5pPr marL="24326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5pPr>
      <a:lvl6pPr marL="29787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6pPr>
      <a:lvl7pPr marL="35248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7pPr>
      <a:lvl8pPr marL="40709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8pPr>
      <a:lvl9pPr marL="4617027" marR="0" indent="-248227" algn="just" defTabSz="2438338" rtl="0" latinLnBrk="0">
        <a:lnSpc>
          <a:spcPct val="120000"/>
        </a:lnSpc>
        <a:spcBef>
          <a:spcPts val="1200"/>
        </a:spcBef>
        <a:spcAft>
          <a:spcPts val="0"/>
        </a:spcAft>
        <a:buClrTx/>
        <a:buSzPct val="150000"/>
        <a:buFontTx/>
        <a:buChar char="•"/>
        <a:tabLst/>
        <a:defRPr sz="20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utura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umushane.edu.tr"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hyperlink" Target="https://bidb.gu.edu.tr/files/other/GlobalProtect/GlobalProtect_VPN_Kurulumu.pdf"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s://kutuphane.gumushane.edu.tr/tr/veritabanlari/" TargetMode="External"/><Relationship Id="rId2" Type="http://schemas.openxmlformats.org/officeDocument/2006/relationships/hyperlink" Target="https://bidb.gumushane.edu.tr/tr/sayfa/proxy-uzaktan-eri%C5%9Fim-ayarlar%C4%B1/" TargetMode="External"/><Relationship Id="rId1" Type="http://schemas.openxmlformats.org/officeDocument/2006/relationships/slideLayout" Target="../slideLayouts/slideLayout4.xml"/><Relationship Id="rId4" Type="http://schemas.openxmlformats.org/officeDocument/2006/relationships/hyperlink" Target="https://acikerisim.gumushane.edu.tr/xmlui/"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KAMPÜS-GÜNDÜZ-16X9.jpeg" descr="KAMPÜS-GÜNDÜZ-16X9.jpeg"/>
          <p:cNvPicPr>
            <a:picLocks noChangeAspect="1"/>
          </p:cNvPicPr>
          <p:nvPr/>
        </p:nvPicPr>
        <p:blipFill>
          <a:blip r:embed="rId2"/>
          <a:stretch>
            <a:fillRect/>
          </a:stretch>
        </p:blipFill>
        <p:spPr>
          <a:xfrm>
            <a:off x="4463528" y="2764734"/>
            <a:ext cx="15456944" cy="8694532"/>
          </a:xfrm>
          <a:prstGeom prst="rect">
            <a:avLst/>
          </a:prstGeom>
          <a:ln w="25400">
            <a:solidFill>
              <a:schemeClr val="accent5">
                <a:hueOff val="-65973"/>
                <a:satOff val="18050"/>
                <a:lumOff val="-15912"/>
              </a:schemeClr>
            </a:solidFill>
            <a:miter lim="400000"/>
          </a:ln>
          <a:effectLst>
            <a:outerShdw blurRad="50800" dist="25400" dir="3600000" rotWithShape="0">
              <a:srgbClr val="000000">
                <a:alpha val="70000"/>
              </a:srgbClr>
            </a:outerShdw>
          </a:effectLst>
        </p:spPr>
      </p:pic>
      <p:sp>
        <p:nvSpPr>
          <p:cNvPr id="175" name="Gümüşhane Üniversitesi"/>
          <p:cNvSpPr txBox="1">
            <a:spLocks noGrp="1"/>
          </p:cNvSpPr>
          <p:nvPr>
            <p:ph type="title"/>
          </p:nvPr>
        </p:nvSpPr>
        <p:spPr>
          <a:xfrm>
            <a:off x="1493563" y="106982"/>
            <a:ext cx="21945601" cy="1727201"/>
          </a:xfrm>
          <a:prstGeom prst="rect">
            <a:avLst/>
          </a:prstGeom>
        </p:spPr>
        <p:txBody>
          <a:bodyPr/>
          <a:lstStyle>
            <a:lvl1pPr defTabSz="1609344">
              <a:defRPr sz="8448" spc="-84"/>
            </a:lvl1pPr>
          </a:lstStyle>
          <a:p>
            <a:r>
              <a:t>Gümüşhane Üniversitesi</a:t>
            </a:r>
          </a:p>
        </p:txBody>
      </p:sp>
      <p:sp>
        <p:nvSpPr>
          <p:cNvPr id="176" name="Oryantasyon El Kitabı"/>
          <p:cNvSpPr txBox="1">
            <a:spLocks noGrp="1"/>
          </p:cNvSpPr>
          <p:nvPr>
            <p:ph type="body" idx="21"/>
          </p:nvPr>
        </p:nvSpPr>
        <p:spPr>
          <a:xfrm>
            <a:off x="1219199" y="1630692"/>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Oryantasyon El Kitabı</a:t>
            </a:r>
          </a:p>
        </p:txBody>
      </p:sp>
      <p:sp>
        <p:nvSpPr>
          <p:cNvPr id="177" name="Dikdörtgen"/>
          <p:cNvSpPr/>
          <p:nvPr/>
        </p:nvSpPr>
        <p:spPr>
          <a:xfrm>
            <a:off x="-9116" y="13292740"/>
            <a:ext cx="24402232" cy="195879"/>
          </a:xfrm>
          <a:prstGeom prst="rect">
            <a:avLst/>
          </a:prstGeom>
          <a:solidFill>
            <a:schemeClr val="accent5">
              <a:hueOff val="-65973"/>
              <a:satOff val="18050"/>
              <a:lumOff val="-15912"/>
            </a:schemeClr>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endParaRPr/>
          </a:p>
        </p:txBody>
      </p:sp>
      <p:sp>
        <p:nvSpPr>
          <p:cNvPr id="178" name="Slayt Numarası"/>
          <p:cNvSpPr txBox="1">
            <a:spLocks noGrp="1"/>
          </p:cNvSpPr>
          <p:nvPr>
            <p:ph type="sldNum" sz="quarter" idx="2"/>
          </p:nvPr>
        </p:nvSpPr>
        <p:spPr>
          <a:xfrm>
            <a:off x="23391491" y="12672519"/>
            <a:ext cx="870474" cy="4368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Üst Yöneticiler"/>
          <p:cNvSpPr txBox="1">
            <a:spLocks noGrp="1"/>
          </p:cNvSpPr>
          <p:nvPr>
            <p:ph type="title"/>
          </p:nvPr>
        </p:nvSpPr>
        <p:spPr>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Üst Yöneticiler</a:t>
            </a:r>
          </a:p>
        </p:txBody>
      </p:sp>
      <p:sp>
        <p:nvSpPr>
          <p:cNvPr id="229" name="Rektör Danışmanı Prof. Dr. Gülsüm ÇALIŞIR"/>
          <p:cNvSpPr txBox="1">
            <a:spLocks noGrp="1"/>
          </p:cNvSpPr>
          <p:nvPr>
            <p:ph type="body" idx="21"/>
          </p:nvPr>
        </p:nvSpPr>
        <p:spPr>
          <a:xfrm>
            <a:off x="1219199" y="6422801"/>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Rektör Danışmanı Prof. Dr. Gülsüm ÇALIŞIR</a:t>
            </a:r>
          </a:p>
        </p:txBody>
      </p:sp>
      <p:sp>
        <p:nvSpPr>
          <p:cNvPr id="23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31" name="2000 yılında Anadolu Üniversitesi İletişim Bilimleri Fakültesi’nden mezun olduktan sonra sırasıyla Eskişehir Tepebaşı Belediyesi, Ticaret Odası, Sanayi Odası gibi kuruluşlarda “Basın Halkla İlişkiler Uzmanı” ve “İletişim Danışmanı” gibi görevlerde bulund"/>
          <p:cNvSpPr txBox="1"/>
          <p:nvPr/>
        </p:nvSpPr>
        <p:spPr>
          <a:xfrm>
            <a:off x="4224140" y="7740727"/>
            <a:ext cx="18020355" cy="4493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901017">
            <a:normAutofit/>
          </a:bodyPr>
          <a:lstStyle/>
          <a:p>
            <a:pPr defTabSz="2145738">
              <a:spcBef>
                <a:spcPts val="1000"/>
              </a:spcBef>
              <a:defRPr sz="1760"/>
            </a:pPr>
            <a:r>
              <a:t>2000 yılında Anadolu Üniversitesi İletişim Bilimleri Fakültesi’nden mezun olduktan sonra sırasıyla Eskişehir Tepebaşı Belediyesi, Ticaret Odası, Sanayi Odası gibi kuruluşlarda “Basın Halkla İlişkiler Uzmanı” ve “İletişim Danışmanı” gibi görevlerde bulundu. Aynı anda yüksek lisans ve doktora eğitimlerini dışarıdan sürdürdü. 2009 yılında “iletişim” doktoru unvanını aldı.</a:t>
            </a:r>
          </a:p>
          <a:p>
            <a:pPr defTabSz="2145738">
              <a:spcBef>
                <a:spcPts val="1000"/>
              </a:spcBef>
              <a:defRPr sz="1760"/>
            </a:pPr>
            <a:r>
              <a:t>2012 yılında Gümüşhane Üniversitesi İletişim Fakültesi Halkla İlişkiler ve Tanıtım Bölümü Kişilerarası İletişim Anabilim Dalı’nda öğretim üyesi olarak çalışmaya başladı. Çalışır, Mart 2017’de adı geçen üniversitede “iletişim çalışmaları” alanında doçent unvanını aldı ve aynı tarihten itibaren “Halkla İlişkiler ve Tanıtım Bölüm Başkanlığı” ve “Kurumsal İletişim Koordinatörü” görevlerine atandı.</a:t>
            </a:r>
          </a:p>
          <a:p>
            <a:pPr defTabSz="2145738">
              <a:spcBef>
                <a:spcPts val="1000"/>
              </a:spcBef>
              <a:defRPr sz="1760"/>
            </a:pPr>
            <a:r>
              <a:t>Prof. Dr. Çalışır, 2022’de “kişilerarası iletişim” alanında profesör unvanını aldı. Şubat 2023’te “İletişim Fakültesi Dekanı” olarak çalışmalarını sürdürmeye devam etti. Ulusal ve uluslararası indekslerde taranan 100’ün üzerinde makale, kitap bölümü ve bildirisi bulunan Çalışır, bunlara ek olarak “Covid-19 Sürecinde İletişimin Değişen Yüzü (2021)”, “İletişim Çalışmalarında Güncel Yaklaşımlar ve Araştırmalar (2021)” ile “Halkla İlişkilere Giriş (2022)” ve “Halkla İlişkiler Uygulamaları (2023)” isimli kitapların editörlüğüne de ortak oldu. Çalışır’ın çalışma alanları arasında; kişilerarası iletişim, halkla ilişkiler, iletişim çalışmaları ve siyasal iletişim gibi başlıklar yer almakta.</a:t>
            </a:r>
          </a:p>
          <a:p>
            <a:pPr defTabSz="2145738">
              <a:spcBef>
                <a:spcPts val="1000"/>
              </a:spcBef>
              <a:defRPr sz="1760"/>
            </a:pPr>
            <a:r>
              <a:t>Prof. Dr. Çalışır, 2012 tarihinden bu yana çalışmalarını Gümüşhane Üniversitesi İletişim Fakültesi çatısı altında sürdürmekte.</a:t>
            </a:r>
          </a:p>
        </p:txBody>
      </p:sp>
      <p:grpSp>
        <p:nvGrpSpPr>
          <p:cNvPr id="234" name="Görüntü.jpeg"/>
          <p:cNvGrpSpPr/>
          <p:nvPr/>
        </p:nvGrpSpPr>
        <p:grpSpPr>
          <a:xfrm>
            <a:off x="9197821" y="2480500"/>
            <a:ext cx="5988357" cy="3456988"/>
            <a:chOff x="0" y="0"/>
            <a:chExt cx="5988356" cy="3456987"/>
          </a:xfrm>
        </p:grpSpPr>
        <p:pic>
          <p:nvPicPr>
            <p:cNvPr id="233" name="Görüntü.jpeg" descr="Görüntü.jpeg"/>
            <p:cNvPicPr>
              <a:picLocks noChangeAspect="1"/>
            </p:cNvPicPr>
            <p:nvPr/>
          </p:nvPicPr>
          <p:blipFill>
            <a:blip r:embed="rId2"/>
            <a:srcRect t="3188" b="11259"/>
            <a:stretch>
              <a:fillRect/>
            </a:stretch>
          </p:blipFill>
          <p:spPr>
            <a:xfrm>
              <a:off x="50800" y="50800"/>
              <a:ext cx="5886757" cy="3355388"/>
            </a:xfrm>
            <a:prstGeom prst="rect">
              <a:avLst/>
            </a:prstGeom>
            <a:ln>
              <a:noFill/>
            </a:ln>
            <a:effectLst/>
          </p:spPr>
        </p:pic>
        <p:pic>
          <p:nvPicPr>
            <p:cNvPr id="232" name="Görüntü.jpeg" descr="Görüntü.jpeg"/>
            <p:cNvPicPr>
              <a:picLocks/>
            </p:cNvPicPr>
            <p:nvPr/>
          </p:nvPicPr>
          <p:blipFill>
            <a:blip r:embed="rId3"/>
            <a:stretch>
              <a:fillRect/>
            </a:stretch>
          </p:blipFill>
          <p:spPr>
            <a:xfrm>
              <a:off x="-1" y="-1"/>
              <a:ext cx="5988358" cy="3456989"/>
            </a:xfrm>
            <a:prstGeom prst="rect">
              <a:avLst/>
            </a:prstGeom>
            <a:effectLst/>
          </p:spPr>
        </p:pic>
      </p:gr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Başka Kamu Kurum ve Kuruluşlarına Nakil"/>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Başka Kamu Kurum ve Kuruluşlarına Nakil</a:t>
            </a:r>
          </a:p>
        </p:txBody>
      </p:sp>
      <p:sp>
        <p:nvSpPr>
          <p:cNvPr id="635" name="Üniversitemiz, diğer kamu kurum ve kuruluşlarına naklen geçme talebinde bulunacak personelimizin taleplerini almak, değerlendirmek, personel hareketliliğini belirli kurallara bağlayarak uygulama birliğini sağlamak ve talep sonuçlarının nihai halinin veri"/>
          <p:cNvSpPr txBox="1">
            <a:spLocks noGrp="1"/>
          </p:cNvSpPr>
          <p:nvPr>
            <p:ph type="body" idx="1"/>
          </p:nvPr>
        </p:nvSpPr>
        <p:spPr>
          <a:xfrm>
            <a:off x="1217711" y="3973395"/>
            <a:ext cx="21849657" cy="8555507"/>
          </a:xfrm>
          <a:prstGeom prst="rect">
            <a:avLst/>
          </a:prstGeom>
        </p:spPr>
        <p:txBody>
          <a:bodyPr/>
          <a:lstStyle>
            <a:lvl1pPr marL="248227" indent="-248227"/>
          </a:lstStyle>
          <a:p>
            <a:r>
              <a:t>Üniversitemiz, diğer kamu kurum ve kuruluşlarına naklen geçme talebinde bulunacak personelimizin taleplerini almak, değerlendirmek, personel hareketliliğini belirli kurallara bağlayarak uygulama birliğini sağlamak ve talep sonuçlarının nihai halinin verilmesi sürecini ……….. tarih ve ……… sayılı Senato Kararı ile kabul edilen Gümüşhane Üniversitesinden Diğer Kamu Kuruluşlarına Naklen Geçmek İsteyen İdari Personele Muvafakat Verilmesine İlişkin Usul ve Esaslar ile yürütmektedir. Aday memurlar, işçiler ve sözleşmeli personel bu usul ve esaslar kapsamında başvuruda bulanamayacaktır.</a:t>
            </a:r>
          </a:p>
        </p:txBody>
      </p:sp>
      <p:sp>
        <p:nvSpPr>
          <p:cNvPr id="63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100</a:t>
            </a:fld>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Emeklilik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Emeklilik İşlemleri</a:t>
            </a:r>
          </a:p>
        </p:txBody>
      </p:sp>
      <p:sp>
        <p:nvSpPr>
          <p:cNvPr id="639" name="Her bir personelin işe giriş tarihi, hizmet süreleri ve cinsiyetlerine göre emeklilik yaş ve hizmet süresi farklılık gösterdiğinden Rektörlüğümüz Personel Daire Baskanlığına birimleri aracılığı ile müracaat edilmesi gerekmektedir.…"/>
          <p:cNvSpPr txBox="1">
            <a:spLocks noGrp="1"/>
          </p:cNvSpPr>
          <p:nvPr>
            <p:ph type="body" idx="1"/>
          </p:nvPr>
        </p:nvSpPr>
        <p:spPr>
          <a:xfrm>
            <a:off x="1217711" y="3973395"/>
            <a:ext cx="21849657" cy="8555507"/>
          </a:xfrm>
          <a:prstGeom prst="rect">
            <a:avLst/>
          </a:prstGeom>
        </p:spPr>
        <p:txBody>
          <a:bodyPr/>
          <a:lstStyle/>
          <a:p>
            <a:pPr marL="0" indent="0">
              <a:buSzTx/>
              <a:buNone/>
            </a:pPr>
            <a:r>
              <a:t>Her bir personelin işe giriş tarihi, hizmet süreleri ve cinsiyetlerine göre emeklilik yaş ve hizmet süresi farklılık gösterdiğinden Rektörlüğümüz Personel Daire Baskanlığına birimleri aracılığı ile müracaat edilmesi gerekmektedir. </a:t>
            </a:r>
            <a:endParaRPr>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Emeklilik İçin Gerekli Evraklar</a:t>
            </a:r>
            <a:r>
              <a:t>: </a:t>
            </a:r>
            <a:endParaRPr sz="1200">
              <a:latin typeface="Times Roman"/>
              <a:ea typeface="Times Roman"/>
              <a:cs typeface="Times Roman"/>
              <a:sym typeface="Times Roman"/>
            </a:endParaRPr>
          </a:p>
          <a:p>
            <a:pPr marL="248227" indent="-248227"/>
            <a:r>
              <a:t>Emeklilik talep dilekçesi (Görev Yapılan Birime Hitaben yazılacak, Açık adres ve iletişim bilgileri mutlaka bulunacak)</a:t>
            </a:r>
            <a:endParaRPr>
              <a:latin typeface="Times Roman"/>
              <a:ea typeface="Times Roman"/>
              <a:cs typeface="Times Roman"/>
              <a:sym typeface="Times Roman"/>
            </a:endParaRPr>
          </a:p>
          <a:p>
            <a:pPr marL="248227" indent="-248227"/>
            <a:r>
              <a:t>1 Adet fotograf </a:t>
            </a:r>
            <a:endParaRPr>
              <a:latin typeface="Times Roman"/>
              <a:ea typeface="Times Roman"/>
              <a:cs typeface="Times Roman"/>
              <a:sym typeface="Times Roman"/>
            </a:endParaRPr>
          </a:p>
          <a:p>
            <a:pPr marL="248227" indent="-248227"/>
            <a:r>
              <a:t>Nüfus Cüzdanı veya Kimlik Kartı Fotokopisi (Aslı Gibidir Yapılacak) </a:t>
            </a:r>
            <a:endParaRPr>
              <a:latin typeface="Times Roman"/>
              <a:ea typeface="Times Roman"/>
              <a:cs typeface="Times Roman"/>
              <a:sym typeface="Times Roman"/>
            </a:endParaRPr>
          </a:p>
          <a:p>
            <a:pPr marL="248227" indent="-248227"/>
            <a:r>
              <a:t>Banka Talep Dilekçesi </a:t>
            </a:r>
            <a:endParaRPr>
              <a:latin typeface="Times Roman"/>
              <a:ea typeface="Times Roman"/>
              <a:cs typeface="Times Roman"/>
              <a:sym typeface="Times Roman"/>
            </a:endParaRPr>
          </a:p>
          <a:p>
            <a:pPr marL="248227" indent="-248227"/>
            <a:r>
              <a:t>Mal Bildirim Formu </a:t>
            </a:r>
          </a:p>
          <a:p>
            <a:pPr marL="0" indent="0">
              <a:buSzTx/>
              <a:buNone/>
            </a:pPr>
            <a:r>
              <a:t>Yukarıdaki belgelerle birlikte çalışmakta olduğunuz birime emekli olmayı düşündüğünüz tarihten en az 15 gün önce başvurmanız gerekmektedir. </a:t>
            </a:r>
            <a:endParaRPr>
              <a:latin typeface="Times Roman"/>
              <a:ea typeface="Times Roman"/>
              <a:cs typeface="Times Roman"/>
              <a:sym typeface="Times Roman"/>
            </a:endParaRPr>
          </a:p>
        </p:txBody>
      </p:sp>
      <p:sp>
        <p:nvSpPr>
          <p:cNvPr id="64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İstifa Durum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İstifa Durumları</a:t>
            </a:r>
          </a:p>
        </p:txBody>
      </p:sp>
      <p:sp>
        <p:nvSpPr>
          <p:cNvPr id="643" name="Memurlar:…"/>
          <p:cNvSpPr txBox="1">
            <a:spLocks noGrp="1"/>
          </p:cNvSpPr>
          <p:nvPr>
            <p:ph type="body" idx="1"/>
          </p:nvPr>
        </p:nvSpPr>
        <p:spPr>
          <a:xfrm>
            <a:off x="1217711" y="3973395"/>
            <a:ext cx="21849657" cy="8555507"/>
          </a:xfrm>
          <a:prstGeom prst="rect">
            <a:avLst/>
          </a:prstGeom>
        </p:spPr>
        <p:txBody>
          <a:bodyPr/>
          <a:lstStyle/>
          <a:p>
            <a:pPr marL="0" indent="0">
              <a:buSzTx/>
              <a:buNone/>
            </a:pPr>
            <a:r>
              <a:rPr>
                <a:latin typeface="Canela Text Bold"/>
                <a:ea typeface="Canela Text Bold"/>
                <a:cs typeface="Canela Text Bold"/>
                <a:sym typeface="Canela Text Bold"/>
              </a:rPr>
              <a:t>Memurlar</a:t>
            </a:r>
            <a:r>
              <a:t>: </a:t>
            </a:r>
            <a:endParaRPr sz="1200">
              <a:latin typeface="Times Roman"/>
              <a:ea typeface="Times Roman"/>
              <a:cs typeface="Times Roman"/>
              <a:sym typeface="Times Roman"/>
            </a:endParaRPr>
          </a:p>
          <a:p>
            <a:pPr marL="248227" indent="-248227"/>
            <a:r>
              <a:t>Devlet memuru bağlı olduğu kuruma yazılı olarak müracaat etmek suretiyle memurluktan çekilme isteğinde bulunabilir. </a:t>
            </a:r>
            <a:endParaRPr sz="1200">
              <a:latin typeface="Times Roman"/>
              <a:ea typeface="Times Roman"/>
              <a:cs typeface="Times Roman"/>
              <a:sym typeface="Times Roman"/>
            </a:endParaRPr>
          </a:p>
          <a:p>
            <a:pPr marL="248227" indent="-248227"/>
            <a:r>
              <a:t>Mezuniyetsiz veya kurumlarınca kabul edilen mazereti olmaksızın görevin terk edilmesi ve bu terkin kesintisiz 10 gün devam etmesi halinde, yazılı müracaat şartı aranmaksızın, çekilme isteğinde bulunulmuş sayılır. </a:t>
            </a:r>
            <a:endParaRPr sz="1200">
              <a:latin typeface="Times Roman"/>
              <a:ea typeface="Times Roman"/>
              <a:cs typeface="Times Roman"/>
              <a:sym typeface="Times Roman"/>
            </a:endParaRPr>
          </a:p>
          <a:p>
            <a:pPr marL="248227" indent="-248227"/>
            <a:r>
              <a:t>Çekilmek isteyen memur, yerine atanan kimsenin gelmesine veya çekilme isteğinin kabulüne kadar görevine devam eder. Yerine atanan kimse bir aya kadar gelmediği veya yerine bir vekil atanmadığı takdirde, üstüne haber vererek görevini bırakabilir. </a:t>
            </a:r>
            <a:endParaRPr sz="1200">
              <a:latin typeface="Times Roman"/>
              <a:ea typeface="Times Roman"/>
              <a:cs typeface="Times Roman"/>
              <a:sym typeface="Times Roman"/>
            </a:endParaRPr>
          </a:p>
          <a:p>
            <a:pPr marL="248227" indent="-248227"/>
            <a:r>
              <a:t>Memurlardan mali ve cezai sorumlulukları saklı kalmak üzere; memuriyetten usulüne uygun olarak bir aylık süreyi bekleyerek çekilenler altı ay geçmeden, bu süreyi beklemeden  görevlerinden ayrılanlar bir yıl geçmeden, devir ve teslim yükümlülüğü olduğu halde işlemlerin sonuna kadar beklemeden görevlerini bırakanlar 3 yıl geçmeden, olağanüstü hal, seferberlik ve savaş hallerinde veya genel hayata müessir afetlere uğrayan yerlerdeki Devlet memurları,  çekilme istekleri kabul edilmemesine rağmen görevlerini bırakanlar hiçbir surette, devlet memurluğuna alınamazlar. </a:t>
            </a:r>
            <a:endParaRPr sz="1200">
              <a:latin typeface="Times Roman"/>
              <a:ea typeface="Times Roman"/>
              <a:cs typeface="Times Roman"/>
              <a:sym typeface="Times Roman"/>
            </a:endParaRPr>
          </a:p>
        </p:txBody>
      </p:sp>
      <p:sp>
        <p:nvSpPr>
          <p:cNvPr id="64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İstifa Durum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İstifa Durumları</a:t>
            </a:r>
          </a:p>
        </p:txBody>
      </p:sp>
      <p:sp>
        <p:nvSpPr>
          <p:cNvPr id="647" name="Sözleşmeli Personel:…"/>
          <p:cNvSpPr txBox="1">
            <a:spLocks noGrp="1"/>
          </p:cNvSpPr>
          <p:nvPr>
            <p:ph type="body" idx="1"/>
          </p:nvPr>
        </p:nvSpPr>
        <p:spPr>
          <a:xfrm>
            <a:off x="1217711" y="3973395"/>
            <a:ext cx="21849657" cy="8555507"/>
          </a:xfrm>
          <a:prstGeom prst="rect">
            <a:avLst/>
          </a:prstGeom>
        </p:spPr>
        <p:txBody>
          <a:bodyPr/>
          <a:lstStyle/>
          <a:p>
            <a:pPr marL="0" indent="0">
              <a:buSzTx/>
              <a:buNone/>
            </a:pPr>
            <a:r>
              <a:rPr>
                <a:latin typeface="Canela Text Bold"/>
                <a:ea typeface="Canela Text Bold"/>
                <a:cs typeface="Canela Text Bold"/>
                <a:sym typeface="Canela Text Bold"/>
              </a:rPr>
              <a:t>Sözleşmeli Personel</a:t>
            </a:r>
            <a:r>
              <a:t>: </a:t>
            </a:r>
            <a:endParaRPr sz="1200">
              <a:latin typeface="Times Roman"/>
              <a:ea typeface="Times Roman"/>
              <a:cs typeface="Times Roman"/>
              <a:sym typeface="Times Roman"/>
            </a:endParaRPr>
          </a:p>
          <a:p>
            <a:pPr marL="248227" indent="-248227"/>
            <a:r>
              <a:t>Doğum, evlat edinme, memur veya diğer personel kanunlarına tabi olan eşinin yurt dışında sürekli göreve atanması veya en az altı ay süreyle yurt dışında geçici olarak görevlendirilmesi ve  askerlik sebebiyle hizmet sözleşmesi feshedilen sözleşmeli personelin pozisyonu saklı tutulur ve istekleri halinde bu personel ayrıldığı kurumunda yeniden hizmete alınır. Ancak yeniden hizmete alınacak sözleşmeli personelin; sözleşmesinin feshi sebebiyle iş sonu tazminatı almamış olması gerekir.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İşçiler</a:t>
            </a:r>
            <a:r>
              <a:t>: </a:t>
            </a:r>
            <a:endParaRPr sz="1200">
              <a:latin typeface="Times Roman"/>
              <a:ea typeface="Times Roman"/>
              <a:cs typeface="Times Roman"/>
              <a:sym typeface="Times Roman"/>
            </a:endParaRPr>
          </a:p>
          <a:p>
            <a:pPr marL="248227" indent="-248227"/>
            <a:r>
              <a:t>İşçiler kendi istekleri ile yazılı başvuru yapmadan veya yazılı bir dilekçe ile işten ayrılabilirler. Bu şekilde istifa eden işçiler herhangi bir kıdem ya da ihbar tazminatı alamazlar. </a:t>
            </a:r>
          </a:p>
        </p:txBody>
      </p:sp>
      <p:sp>
        <p:nvSpPr>
          <p:cNvPr id="64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endika Üyeliğ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Sendika Üyeliği</a:t>
            </a:r>
          </a:p>
        </p:txBody>
      </p:sp>
      <p:sp>
        <p:nvSpPr>
          <p:cNvPr id="651" name="Devlet memurları, sözleşmeli personel ve işçi personel Anayasada ve özel kanununda belirtilen hükümler uyarınca sendikalar ve üst kuruluşlar kurabilir ve bunlara üye olabilirler. 4688 sayılı Kamu Görevlileri Sendikaları ve Toplu Sözleşme Kanunu’na göre k"/>
          <p:cNvSpPr txBox="1">
            <a:spLocks noGrp="1"/>
          </p:cNvSpPr>
          <p:nvPr>
            <p:ph type="body" idx="1"/>
          </p:nvPr>
        </p:nvSpPr>
        <p:spPr>
          <a:xfrm>
            <a:off x="1217711" y="3973395"/>
            <a:ext cx="21849657" cy="8555507"/>
          </a:xfrm>
          <a:prstGeom prst="rect">
            <a:avLst/>
          </a:prstGeom>
        </p:spPr>
        <p:txBody>
          <a:bodyPr/>
          <a:lstStyle>
            <a:lvl1pPr marL="248227" indent="-248227"/>
          </a:lstStyle>
          <a:p>
            <a:r>
              <a:t>Devlet memurları, sözleşmeli personel ve işçi personel Anayasada ve özel kanununda belirtilen hükümler uyarınca sendikalar ve üst kuruluşlar kurabilir ve bunlara üye olabilirler. 4688 sayılı Kamu Görevlileri Sendikaları ve Toplu Sözleşme Kanunu’na göre kamu görevlileri çalıştıkları işyerinin girdiği hizmet kolunda kurulu bir sendikaya üye olabilmektedir. 4/B maddesine göre sözleşmeli personel olarak görev yapanların memur sendikalarından birine üye olma hakları bulunmaktadır. Üniversitede görev yapan işçiler, işyerinin girdiği hizmet kolunda kurulu bir sendikaya üye olabilirler. </a:t>
            </a:r>
            <a:endParaRPr sz="1200">
              <a:latin typeface="Times Roman"/>
              <a:ea typeface="Times Roman"/>
              <a:cs typeface="Times Roman"/>
              <a:sym typeface="Times Roman"/>
            </a:endParaRPr>
          </a:p>
        </p:txBody>
      </p:sp>
      <p:sp>
        <p:nvSpPr>
          <p:cNvPr id="65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Görevde Yükselme ve Ünvan Değişikliği Sınav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Görevde Yükselme ve Ünvan Değişikliği Sınavları</a:t>
            </a:r>
          </a:p>
        </p:txBody>
      </p:sp>
      <p:sp>
        <p:nvSpPr>
          <p:cNvPr id="655" name="Ünvan Değişikliğine Tabi Kadrolar:…"/>
          <p:cNvSpPr txBox="1">
            <a:spLocks noGrp="1"/>
          </p:cNvSpPr>
          <p:nvPr>
            <p:ph type="body" idx="1"/>
          </p:nvPr>
        </p:nvSpPr>
        <p:spPr>
          <a:xfrm>
            <a:off x="1217711" y="3973395"/>
            <a:ext cx="21849657" cy="8555507"/>
          </a:xfrm>
          <a:prstGeom prst="rect">
            <a:avLst/>
          </a:prstGeom>
        </p:spPr>
        <p:txBody>
          <a:bodyPr/>
          <a:lstStyle/>
          <a:p>
            <a:pPr marL="0" indent="0">
              <a:buSzTx/>
              <a:buNone/>
            </a:pPr>
            <a:r>
              <a:rPr>
                <a:latin typeface="Canela Text Bold"/>
                <a:ea typeface="Canela Text Bold"/>
                <a:cs typeface="Canela Text Bold"/>
                <a:sym typeface="Canela Text Bold"/>
              </a:rPr>
              <a:t>Ünvan Değişikliğine Tabi Kadrolar</a:t>
            </a:r>
            <a:r>
              <a:t>:</a:t>
            </a:r>
            <a:endParaRPr sz="1200">
              <a:latin typeface="Times Roman"/>
              <a:ea typeface="Times Roman"/>
              <a:cs typeface="Times Roman"/>
              <a:sym typeface="Times Roman"/>
            </a:endParaRPr>
          </a:p>
          <a:p>
            <a:pPr marL="248227" indent="-248227"/>
            <a:r>
              <a:t>Mühendis, mimar, şehir plancısı, bölge plancısı, avukat, jeolog, hidrobiyolog, hidrolog, jeomorfolog, fizikçi, matematikçi, istatistikçi, yöneylemci, ekonomist, kimyager, heykeltıraş, arkeolog, astronom, kaptan, veteriner, sosyal çalışmacı, biyolog, psikolog, sosyolog, bakteriyolog, fizyoterapist, diyetisyen, odyolog, pedagog, çocuk gelişimcisi, çocuk eğitimcisi, çocuk eğiticisi, sağlık fizikçisi, kütüphaneci, programcı, mütercim, antrenör, öğretmen, kameraman, sinema TV uygulayıcısı, sağlık teknikeri, odyometri teknikeri, tıbbi teknolog, tekniker, teknik ressam, grafiker, restoratör, teknisyen, rasatçı, ressam, makinist, matbaacı, gemi adamı, fotoğrafçı, dekoratör, desinatör, imam, hemşire, sağlık memuru, ebe, laborant, hayvan sağlık memuru, sağlık teknisyeni, veteriner sağlık teknisyeni. </a:t>
            </a:r>
            <a:endParaRPr sz="1200">
              <a:latin typeface="Times Roman"/>
              <a:ea typeface="Times Roman"/>
              <a:cs typeface="Times Roman"/>
              <a:sym typeface="Times Roman"/>
            </a:endParaRPr>
          </a:p>
          <a:p>
            <a:pPr marL="248227" indent="-248227"/>
            <a:r>
              <a:t>Bu kadrolardan örneğin; avukat kadrosuna başvurabilmek için hukuk fakültesi, mühendis kadrosuna başvurabilmek için mühendislik fakültesinin ilgili bölümünden, mimar olabilmek için mimarlık fakültesinden, hemşire kadrosuna atanabilmek için fakülte, yüksekokul veya sağlık meslek liselerinin hemşirelik bölümünden, teknisyen olabilmek için lise dengi mesleki veya teknik eğitim öğretim veren okullardan mezun olmak gerekir. </a:t>
            </a:r>
            <a:endParaRPr sz="1200">
              <a:latin typeface="Times Roman"/>
              <a:ea typeface="Times Roman"/>
              <a:cs typeface="Times Roman"/>
              <a:sym typeface="Times Roman"/>
            </a:endParaRPr>
          </a:p>
          <a:p>
            <a:pPr marL="248227" indent="-248227"/>
            <a:r>
              <a:t>Unvan değişikliği sınavı yazılı ve sözlü olarak yapılır, Yazılı sınavda yüz üzerinden en az altmış puan ile yazılı ve sözlü sınavın aritmetik ortalaması 100 üzerinden 70 puan alan başarılı olmuş sayılır. </a:t>
            </a:r>
            <a:endParaRPr sz="1200">
              <a:latin typeface="Times Roman"/>
              <a:ea typeface="Times Roman"/>
              <a:cs typeface="Times Roman"/>
              <a:sym typeface="Times Roman"/>
            </a:endParaRPr>
          </a:p>
          <a:p>
            <a:pPr marL="248227" indent="-248227"/>
            <a:r>
              <a:t>Sözleşmeli Personel için görevde yükselme ve unvan değişikliği yapılamaz. </a:t>
            </a:r>
            <a:endParaRPr sz="1200">
              <a:latin typeface="Times Roman"/>
              <a:ea typeface="Times Roman"/>
              <a:cs typeface="Times Roman"/>
              <a:sym typeface="Times Roman"/>
            </a:endParaRPr>
          </a:p>
          <a:p>
            <a:pPr marL="248227" indent="-248227"/>
            <a:r>
              <a:t>İşçilerin görevde yükselme ve unvan değişikliği sınavlarına katılma hakları bulunmamaktadır.</a:t>
            </a:r>
          </a:p>
        </p:txBody>
      </p:sp>
      <p:sp>
        <p:nvSpPr>
          <p:cNvPr id="65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Görevde Yükselme ve Ünvan Değişikliği Sınav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Görevde Yükselme ve Ünvan Değişikliği Sınavları</a:t>
            </a:r>
          </a:p>
        </p:txBody>
      </p:sp>
      <p:sp>
        <p:nvSpPr>
          <p:cNvPr id="659" name="Aday olarak atanmış Devlet memurunun adaylık süresi bir yıldan az iki yıldan çok olamaz ve bu süre içinde aday memurun başka kurumlara nakli yapılamaz.…"/>
          <p:cNvSpPr txBox="1">
            <a:spLocks noGrp="1"/>
          </p:cNvSpPr>
          <p:nvPr>
            <p:ph type="body" idx="1"/>
          </p:nvPr>
        </p:nvSpPr>
        <p:spPr>
          <a:xfrm>
            <a:off x="1217711" y="3973395"/>
            <a:ext cx="21849657" cy="8555507"/>
          </a:xfrm>
          <a:prstGeom prst="rect">
            <a:avLst/>
          </a:prstGeom>
        </p:spPr>
        <p:txBody>
          <a:bodyPr/>
          <a:lstStyle/>
          <a:p>
            <a:pPr marL="248227" indent="-248227"/>
            <a:r>
              <a:t>Aday olarak atanmış Devlet memurunun adaylık süresi bir yıldan az iki yıldan çok olamaz ve bu süre içinde aday memurun başka kurumlara nakli yapılamaz. </a:t>
            </a:r>
            <a:endParaRPr sz="1200">
              <a:latin typeface="Times Roman"/>
              <a:ea typeface="Times Roman"/>
              <a:cs typeface="Times Roman"/>
              <a:sym typeface="Times Roman"/>
            </a:endParaRPr>
          </a:p>
          <a:p>
            <a:pPr marL="248227" indent="-248227"/>
            <a:r>
              <a:t>657 sayılı Devlet Memurları Kanununa tabi olarak Gümüşhane Üniversitesinde görev yapmakta olan memurlar başka kamu kurumlarına naklen tayinleri İdari Personele Muvafakat Verilmesine İlişkin Usul ve Esaslar doğrultusunda yapılabilir</a:t>
            </a:r>
            <a:endParaRPr sz="1200">
              <a:latin typeface="Times Roman"/>
              <a:ea typeface="Times Roman"/>
              <a:cs typeface="Times Roman"/>
              <a:sym typeface="Times Roman"/>
            </a:endParaRPr>
          </a:p>
          <a:p>
            <a:pPr marL="248227" indent="-248227"/>
            <a:r>
              <a:t>Sözleşmeli Personel Çalıştırılmasına İlişkin Esasların 3. maddesine göre sözleşmeli personelin isteğe bağlı olarak kurumlar arası geçiş hakkı bulunmamaktadır. </a:t>
            </a:r>
            <a:endParaRPr sz="1200">
              <a:latin typeface="Times Roman"/>
              <a:ea typeface="Times Roman"/>
              <a:cs typeface="Times Roman"/>
              <a:sym typeface="Times Roman"/>
            </a:endParaRPr>
          </a:p>
          <a:p>
            <a:pPr marL="248227" indent="-248227"/>
            <a:r>
              <a:t>Yürürlükte olan mevzuatta bir değişiklik yapılmadığı surece, sağlık durumları nedeniyle tayin isteme hakları bulunmamaktadır. </a:t>
            </a:r>
            <a:endParaRPr sz="1200">
              <a:latin typeface="Times Roman"/>
              <a:ea typeface="Times Roman"/>
              <a:cs typeface="Times Roman"/>
              <a:sym typeface="Times Roman"/>
            </a:endParaRPr>
          </a:p>
          <a:p>
            <a:pPr marL="248227" indent="-248227"/>
            <a:r>
              <a:t>Sözleşmeli Personel Çalıştırılmasına İlişkin Esasların 3. maddesine göre sözleşmeli personelin kurumlar arası geciş hakkı bulunmamaktadır. </a:t>
            </a:r>
            <a:endParaRPr sz="1200">
              <a:latin typeface="Times Roman"/>
              <a:ea typeface="Times Roman"/>
              <a:cs typeface="Times Roman"/>
              <a:sym typeface="Times Roman"/>
            </a:endParaRPr>
          </a:p>
          <a:p>
            <a:pPr marL="248227" indent="-248227"/>
            <a:r>
              <a:t>696 sayılı Kanun Hükmünde Kararname ile kadroya alınan işçilerin isteğe bağlı olarak başka kurumlara tayin isteme hakları bulunmamaktadır. İşçilerin tayin hakkı yasada değişiklik yapılmasına bağlıdır. </a:t>
            </a:r>
            <a:endParaRPr sz="1200">
              <a:latin typeface="Times Roman"/>
              <a:ea typeface="Times Roman"/>
              <a:cs typeface="Times Roman"/>
              <a:sym typeface="Times Roman"/>
            </a:endParaRPr>
          </a:p>
          <a:p>
            <a:pPr marL="248227" indent="-248227"/>
            <a:r>
              <a:t>Sözleşmeli ve işçi personelin aynı kurum içerisinde yer değiştirmesi, unvan, hizmet gerekleri, birimde çalışma suresi ve kadro durumuna göre yetkili amirin onayı ile yapılabilir. </a:t>
            </a:r>
            <a:endParaRPr sz="1200">
              <a:latin typeface="Times Roman"/>
              <a:ea typeface="Times Roman"/>
              <a:cs typeface="Times Roman"/>
              <a:sym typeface="Times Roman"/>
            </a:endParaRPr>
          </a:p>
          <a:p>
            <a:pPr marL="248227" indent="-248227"/>
            <a:r>
              <a:t>İşçilerin, yürürlükte olan mevzuatta bir değişiklik yapılmadığı sürece, sağlık durumları nedeniyle tayin isteme hakları bulunmamaktadır. </a:t>
            </a:r>
            <a:endParaRPr sz="1200">
              <a:latin typeface="Times Roman"/>
              <a:ea typeface="Times Roman"/>
              <a:cs typeface="Times Roman"/>
              <a:sym typeface="Times Roman"/>
            </a:endParaRPr>
          </a:p>
          <a:p>
            <a:pPr marL="248227" indent="-248227"/>
            <a:r>
              <a:t>Kadroya alınan işçi personelin farklı bir kuruma kadro nakli, yürürlükte olan mevzuata göre mümkün olmadığından, eş durumundan tayin isteme hakları bulunmamaktadır. </a:t>
            </a:r>
          </a:p>
        </p:txBody>
      </p:sp>
      <p:sp>
        <p:nvSpPr>
          <p:cNvPr id="66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İş Esnasında Hata ve Usülsüzlük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İş Esnasında Hata ve Usülsüzlükler</a:t>
            </a:r>
          </a:p>
        </p:txBody>
      </p:sp>
      <p:sp>
        <p:nvSpPr>
          <p:cNvPr id="663" name="Devlet memurları, görevlerini dikkat ve itina ile yerine getirmek ve kendilerine teslim edilen devlet malını korumak ve her an hizmete hazır halde bulundurmak için gerekli tedbirleri almak zorundadırlar.…"/>
          <p:cNvSpPr txBox="1">
            <a:spLocks noGrp="1"/>
          </p:cNvSpPr>
          <p:nvPr>
            <p:ph type="body" idx="1"/>
          </p:nvPr>
        </p:nvSpPr>
        <p:spPr>
          <a:xfrm>
            <a:off x="1217711" y="3973395"/>
            <a:ext cx="21849657" cy="8555507"/>
          </a:xfrm>
          <a:prstGeom prst="rect">
            <a:avLst/>
          </a:prstGeom>
        </p:spPr>
        <p:txBody>
          <a:bodyPr/>
          <a:lstStyle/>
          <a:p>
            <a:pPr marL="248227" indent="-248227"/>
            <a:r>
              <a:t>Devlet memurları, görevlerini dikkat ve itina ile yerine getirmek ve kendilerine teslim edilen devlet malını korumak ve her an hizmete hazır halde bulundurmak için gerekli tedbirleri almak zorundadırlar. </a:t>
            </a:r>
            <a:endParaRPr sz="1200">
              <a:latin typeface="Times Roman"/>
              <a:ea typeface="Times Roman"/>
              <a:cs typeface="Times Roman"/>
              <a:sym typeface="Times Roman"/>
            </a:endParaRPr>
          </a:p>
          <a:p>
            <a:pPr marL="248227" indent="-248227"/>
            <a:r>
              <a:t>Devlet memurunun kasıt, kusur, ihmal veya tedbirsizliği sonucu idare zarara uğratılmışsa,  bu zararın ilgili memur tarafından rayiç bedeli üzerinden ödenmesi esastır. </a:t>
            </a:r>
            <a:endParaRPr sz="1200">
              <a:latin typeface="Times Roman"/>
              <a:ea typeface="Times Roman"/>
              <a:cs typeface="Times Roman"/>
              <a:sym typeface="Times Roman"/>
            </a:endParaRPr>
          </a:p>
          <a:p>
            <a:pPr marL="248227" indent="-248227"/>
            <a:r>
              <a:t>Memurlar, bir suç işlendiğini ihbar, şikâyet, bilgi, belge veya bulgulara dayanarak öğrendiklerinde durumu derhal birim amirine iletir. </a:t>
            </a:r>
            <a:endParaRPr sz="1200">
              <a:latin typeface="Times Roman"/>
              <a:ea typeface="Times Roman"/>
              <a:cs typeface="Times Roman"/>
              <a:sym typeface="Times Roman"/>
            </a:endParaRPr>
          </a:p>
          <a:p>
            <a:pPr marL="248227" indent="-248227"/>
            <a:r>
              <a:t>Yapılacak ihbar ve şikâyetlerin soyut ve genel nitelikte olmaması, ihbar veya şikâyetlerde kişi veya olay belirtilmesi, iddiaların ciddi bulgu ve belgelere dayanması, ihbar veya şikâyet dilekçesinde dilekçe sahibinin doğru adı, soyadı ve imzası ile iş veya ikametgah adresinin bulunması zorunludur. Bu şartları taşımayan ihbar ve şikâyetler işleme konulmaz. </a:t>
            </a:r>
            <a:endParaRPr sz="1200">
              <a:latin typeface="Times Roman"/>
              <a:ea typeface="Times Roman"/>
              <a:cs typeface="Times Roman"/>
              <a:sym typeface="Times Roman"/>
            </a:endParaRPr>
          </a:p>
          <a:p>
            <a:pPr marL="248227" indent="-248227"/>
            <a:r>
              <a:t>İhbarcı veya şikâyetçinin kimlik bilgilerini gizli tutulur.</a:t>
            </a:r>
            <a:r>
              <a:rPr sz="1200">
                <a:latin typeface="Times Roman"/>
                <a:ea typeface="Times Roman"/>
                <a:cs typeface="Times Roman"/>
                <a:sym typeface="Times Roman"/>
              </a:rPr>
              <a:t> </a:t>
            </a:r>
          </a:p>
        </p:txBody>
      </p:sp>
      <p:sp>
        <p:nvSpPr>
          <p:cNvPr id="66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Dilekçe Verme ve Bilgi Edinme Hakk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Dilekçe Verme ve Bilgi Edinme Hakkı</a:t>
            </a:r>
          </a:p>
        </p:txBody>
      </p:sp>
      <p:sp>
        <p:nvSpPr>
          <p:cNvPr id="667" name="Personel, Elektronik Belge Yönetim Sistemi (EBYS) üzerinden, bağlı bulunduğu birim amirliğine veya üniversitemiz rektörlük yazı islerine dilekçe verebilir.…"/>
          <p:cNvSpPr txBox="1">
            <a:spLocks noGrp="1"/>
          </p:cNvSpPr>
          <p:nvPr>
            <p:ph type="body" idx="1"/>
          </p:nvPr>
        </p:nvSpPr>
        <p:spPr>
          <a:xfrm>
            <a:off x="1217711" y="3973395"/>
            <a:ext cx="21849657" cy="8555507"/>
          </a:xfrm>
          <a:prstGeom prst="rect">
            <a:avLst/>
          </a:prstGeom>
        </p:spPr>
        <p:txBody>
          <a:bodyPr/>
          <a:lstStyle/>
          <a:p>
            <a:pPr marL="248227" indent="-248227"/>
            <a:r>
              <a:t>Personel, Elektronik Belge Yönetim Sistemi (EBYS) üzerinden, bağlı bulunduğu birim amirliğine veya üniversitemiz rektörlük yazı islerine dilekçe verebilir.</a:t>
            </a:r>
            <a:endParaRPr sz="1200">
              <a:latin typeface="Times Roman"/>
              <a:ea typeface="Times Roman"/>
              <a:cs typeface="Times Roman"/>
              <a:sym typeface="Times Roman"/>
            </a:endParaRPr>
          </a:p>
          <a:p>
            <a:pPr marL="248227" indent="-248227"/>
            <a:r>
              <a:t>Demokratik ve şeffaf yönetimin gereği olan eşitlik, tarafsızlık ve açıklık ilkelerine uygun olarak kişilerin bilgi edinme hakkını kullanma özgürlüğü bulunmaktadır. </a:t>
            </a:r>
            <a:endParaRPr sz="1200">
              <a:latin typeface="Times Roman"/>
              <a:ea typeface="Times Roman"/>
              <a:cs typeface="Times Roman"/>
              <a:sym typeface="Times Roman"/>
            </a:endParaRPr>
          </a:p>
          <a:p>
            <a:pPr marL="248227" indent="-248227"/>
            <a:r>
              <a:t>Bilgi edinme başvurusu, başvuru sahibinin adı ve soyadı, imzası, oturma yeri veya iş adresini, başvuru sahibi tüzel kişi ise tüzel kişinin unvanı ve adresi ile yetkili kişinin imzasını ve yetki belgesini içeren dilekçe ile istenen bilgi veya belgenin bulunduğu kurum veya kuruluşa yapılır. Bu başvuru, kişinin kimliğinin ve imzasının veya yazının kimden neşet ettiğinin tespitine yarayacak başka bilgilerin yasal olarak belirlenebilir olması kaydıyla fiziksel olarak yapılabileceği gibi </a:t>
            </a:r>
            <a:r>
              <a:rPr>
                <a:solidFill>
                  <a:schemeClr val="accent1">
                    <a:hueOff val="-245591"/>
                    <a:satOff val="13830"/>
                    <a:lumOff val="17557"/>
                  </a:schemeClr>
                </a:solidFill>
              </a:rPr>
              <a:t>https://www.cimer.gov.tr/</a:t>
            </a:r>
            <a:r>
              <a:rPr>
                <a:solidFill>
                  <a:srgbClr val="FF0000"/>
                </a:solidFill>
              </a:rPr>
              <a:t> </a:t>
            </a:r>
            <a:r>
              <a:t>adresinden de yapılabilmektedir. </a:t>
            </a:r>
          </a:p>
        </p:txBody>
      </p:sp>
      <p:sp>
        <p:nvSpPr>
          <p:cNvPr id="66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Fazla Çalıştırılmaya İlişkin Bilgi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Fazla Çalıştırılmaya İlişkin Bilgiler</a:t>
            </a:r>
          </a:p>
        </p:txBody>
      </p:sp>
      <p:sp>
        <p:nvSpPr>
          <p:cNvPr id="671" name="Memurlar:…"/>
          <p:cNvSpPr txBox="1">
            <a:spLocks noGrp="1"/>
          </p:cNvSpPr>
          <p:nvPr>
            <p:ph type="body" idx="1"/>
          </p:nvPr>
        </p:nvSpPr>
        <p:spPr>
          <a:xfrm>
            <a:off x="1217711" y="3973395"/>
            <a:ext cx="21849657" cy="8555507"/>
          </a:xfrm>
          <a:prstGeom prst="rect">
            <a:avLst/>
          </a:prstGeom>
        </p:spPr>
        <p:txBody>
          <a:bodyPr/>
          <a:lstStyle/>
          <a:p>
            <a:pPr marL="0" indent="0" defTabSz="2292038">
              <a:spcBef>
                <a:spcPts val="1100"/>
              </a:spcBef>
              <a:buSzTx/>
              <a:buNone/>
              <a:defRPr sz="1879"/>
            </a:pPr>
            <a:r>
              <a:rPr>
                <a:latin typeface="Canela Text Bold"/>
                <a:ea typeface="Canela Text Bold"/>
                <a:cs typeface="Canela Text Bold"/>
                <a:sym typeface="Canela Text Bold"/>
              </a:rPr>
              <a:t>Memurlar</a:t>
            </a:r>
            <a:r>
              <a:t>: </a:t>
            </a:r>
            <a:endParaRPr sz="1128">
              <a:latin typeface="Times Roman"/>
              <a:ea typeface="Times Roman"/>
              <a:cs typeface="Times Roman"/>
              <a:sym typeface="Times Roman"/>
            </a:endParaRPr>
          </a:p>
          <a:p>
            <a:pPr marL="233333" indent="-233333" defTabSz="2292038">
              <a:spcBef>
                <a:spcPts val="1100"/>
              </a:spcBef>
              <a:defRPr sz="1879"/>
            </a:pPr>
            <a:r>
              <a:t>Günlük çalışma saatleri dışında yapılan fazla çalışmalar ücretle karşılanır. Yaptırılacak fazla çalışmanın süresi ve saat basına ödenecek ücret Cumhurbaşkanı kararı ile belirlenir. Kurumlar gerektiği takdirde personelini günlük çalışma saatleri dışında fazla çalışma ücreti vermeksizin çalıştırabilirler. Bu durumda personele yaptırılacak fazla çalışmanın her sekiz saati için bir gün hesabı ile izin verilir. Ancak, bu suretle verilecek iznin en çok on günlük kısmı yıllık izinle birleştirilerek yılı içinde kullandırılabilir. </a:t>
            </a:r>
            <a:endParaRPr sz="1128">
              <a:latin typeface="Times Roman"/>
              <a:ea typeface="Times Roman"/>
              <a:cs typeface="Times Roman"/>
              <a:sym typeface="Times Roman"/>
            </a:endParaRPr>
          </a:p>
          <a:p>
            <a:pPr marL="0" indent="0" defTabSz="2292038">
              <a:spcBef>
                <a:spcPts val="1100"/>
              </a:spcBef>
              <a:buSzTx/>
              <a:buNone/>
              <a:defRPr sz="1879"/>
            </a:pPr>
            <a:r>
              <a:rPr>
                <a:latin typeface="Canela Text Bold"/>
                <a:ea typeface="Canela Text Bold"/>
                <a:cs typeface="Canela Text Bold"/>
                <a:sym typeface="Canela Text Bold"/>
              </a:rPr>
              <a:t>Sözleşmeli Personel  ve İşçiler</a:t>
            </a:r>
            <a:r>
              <a:t>:</a:t>
            </a:r>
            <a:endParaRPr sz="1128">
              <a:latin typeface="Times Roman"/>
              <a:ea typeface="Times Roman"/>
              <a:cs typeface="Times Roman"/>
              <a:sym typeface="Times Roman"/>
            </a:endParaRPr>
          </a:p>
          <a:p>
            <a:pPr marL="233333" indent="-233333" defTabSz="2292038">
              <a:spcBef>
                <a:spcPts val="1100"/>
              </a:spcBef>
              <a:defRPr sz="1879"/>
            </a:pPr>
            <a:r>
              <a:t>Devlet memurları için saptanan çalışma saat ve süreleri sözleşmeli personel için de uygulanır. Sözleşmeli personel o gün bitirilmesi gereken islerin bitimine kadar çalışmak zorundadır. Normal çalışma sürelerini aşan bu süreler için ilgili kanunlarında öngörülen hükümler saklı kalmak kaydıyla her sekiz saati için bir gün hesabıyla izin verilir. </a:t>
            </a:r>
            <a:endParaRPr sz="1128">
              <a:latin typeface="Times Roman"/>
              <a:ea typeface="Times Roman"/>
              <a:cs typeface="Times Roman"/>
              <a:sym typeface="Times Roman"/>
            </a:endParaRPr>
          </a:p>
          <a:p>
            <a:pPr marL="233333" indent="-233333" defTabSz="2292038">
              <a:spcBef>
                <a:spcPts val="1100"/>
              </a:spcBef>
              <a:defRPr sz="1879"/>
            </a:pPr>
            <a:r>
              <a:t>Gerek bir arıza sırasında gerek bir arızanın mümkün görülmesi halinde yahut makineler veya araç ve gereç için hemen yapılması gerekli acele islerde yahut zorlayıcı sebeplerin ortaya çıkmasında, işyerinin normal çalışmasını sağlayacak dereceyi aşmamak koşulu ile isçilerin hepsi veya bir kısmına fazla çalışma yaptırılabilir. Bu durumda fazla çalışma yapan isçilere uygun bir dinlenme süresi verilir.</a:t>
            </a:r>
            <a:endParaRPr sz="1128">
              <a:latin typeface="Times Roman"/>
              <a:ea typeface="Times Roman"/>
              <a:cs typeface="Times Roman"/>
              <a:sym typeface="Times Roman"/>
            </a:endParaRPr>
          </a:p>
          <a:p>
            <a:pPr marL="233333" indent="-233333" defTabSz="2292038">
              <a:spcBef>
                <a:spcPts val="1100"/>
              </a:spcBef>
              <a:defRPr sz="1879"/>
            </a:pPr>
            <a:r>
              <a:t>Olağanüstü hallerde, seferberlik sırasında ve bu süreyi asmamak şartıyla yurt savunmasının gereklerini karşılayan işyerlerinde fazla çalışmaya lüzum görülürse işlerin çeşidine ve ihtiyacın derecesine göre Bakanlar Kurulu günlük çalışma süresini, isçinin en çok çalışma gücüne çıkarabilir.</a:t>
            </a:r>
            <a:endParaRPr sz="1128">
              <a:latin typeface="Times Roman"/>
              <a:ea typeface="Times Roman"/>
              <a:cs typeface="Times Roman"/>
              <a:sym typeface="Times Roman"/>
            </a:endParaRPr>
          </a:p>
          <a:p>
            <a:pPr marL="233333" indent="-233333" defTabSz="2292038">
              <a:spcBef>
                <a:spcPts val="1100"/>
              </a:spcBef>
              <a:defRPr sz="1879"/>
            </a:pPr>
            <a:r>
              <a:t>Ulusal bayram ve genel tatil günlerinde işyerlerinde çalışılıp çalışılmayacağı toplu iş sözleşmesi veya iş sözleşmeleri ile kararlaştırılır. Sözleşmelerde hüküm bulunmaması halinde söz konusu günlerde çalışılması için isçinin onayı gereklidir.</a:t>
            </a:r>
            <a:endParaRPr sz="1128">
              <a:latin typeface="Times Roman"/>
              <a:ea typeface="Times Roman"/>
              <a:cs typeface="Times Roman"/>
              <a:sym typeface="Times Roman"/>
            </a:endParaRPr>
          </a:p>
          <a:p>
            <a:pPr marL="233333" indent="-233333" defTabSz="2292038">
              <a:spcBef>
                <a:spcPts val="1100"/>
              </a:spcBef>
              <a:defRPr sz="1879"/>
            </a:pPr>
            <a:r>
              <a:t>Kanun kapsamına giren işyerlerinde, işçilere tatil gününden önce yedi günlük bir zaman dilimi içinde kesintisiz en az yirmi dört saat dinlenme (hafta tatili) verilir. Çalışılmayan hafta tatili günü için işveren tarafından bir iş karşılığı olmaksızın o günün ücreti tam olarak ödenir.</a:t>
            </a:r>
            <a:endParaRPr sz="1128">
              <a:latin typeface="Times Roman"/>
              <a:ea typeface="Times Roman"/>
              <a:cs typeface="Times Roman"/>
              <a:sym typeface="Times Roman"/>
            </a:endParaRPr>
          </a:p>
          <a:p>
            <a:pPr marL="233333" indent="-233333" defTabSz="2292038">
              <a:spcBef>
                <a:spcPts val="1100"/>
              </a:spcBef>
              <a:defRPr sz="1879"/>
            </a:pPr>
            <a:r>
              <a:t>İşçiler ulusal bayram ve genel tatil günü olarak kabul edilen günlerde çalışmazlarsa, bir iş karşılığı olmaksızın o günün ücretleri tam olarak ödenir. </a:t>
            </a:r>
          </a:p>
        </p:txBody>
      </p:sp>
      <p:sp>
        <p:nvSpPr>
          <p:cNvPr id="67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Genel Sekreter"/>
          <p:cNvSpPr txBox="1">
            <a:spLocks noGrp="1"/>
          </p:cNvSpPr>
          <p:nvPr>
            <p:ph type="body" idx="21"/>
          </p:nvPr>
        </p:nvSpPr>
        <p:spPr>
          <a:xfrm>
            <a:off x="1346199" y="1019150"/>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Genel Sekreter</a:t>
            </a:r>
          </a:p>
        </p:txBody>
      </p:sp>
      <p:sp>
        <p:nvSpPr>
          <p:cNvPr id="23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238" name="WhatsApp Image 2025-12-25 at 13.30.45.jpeg" descr="WhatsApp Image 2025-12-25 at 13.30.45.jpeg"/>
          <p:cNvPicPr>
            <a:picLocks noChangeAspect="1"/>
          </p:cNvPicPr>
          <p:nvPr/>
        </p:nvPicPr>
        <p:blipFill>
          <a:blip r:embed="rId2"/>
          <a:srcRect b="217"/>
          <a:stretch>
            <a:fillRect/>
          </a:stretch>
        </p:blipFill>
        <p:spPr>
          <a:xfrm>
            <a:off x="9550548" y="2090907"/>
            <a:ext cx="5184080" cy="3448541"/>
          </a:xfrm>
          <a:prstGeom prst="rect">
            <a:avLst/>
          </a:prstGeom>
          <a:ln w="12700">
            <a:miter lim="400000"/>
          </a:ln>
        </p:spPr>
      </p:pic>
      <p:sp>
        <p:nvSpPr>
          <p:cNvPr id="239" name="Genel Sekreter Yardımcıları"/>
          <p:cNvSpPr txBox="1"/>
          <p:nvPr/>
        </p:nvSpPr>
        <p:spPr>
          <a:xfrm>
            <a:off x="1169738" y="6882638"/>
            <a:ext cx="21945603" cy="832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Genel Sekreter Yardımcıları</a:t>
            </a:r>
          </a:p>
        </p:txBody>
      </p:sp>
      <p:pic>
        <p:nvPicPr>
          <p:cNvPr id="240" name="atakan_savas_aydin.png" descr="atakan_savas_aydin.png"/>
          <p:cNvPicPr>
            <a:picLocks noChangeAspect="1"/>
          </p:cNvPicPr>
          <p:nvPr/>
        </p:nvPicPr>
        <p:blipFill>
          <a:blip r:embed="rId3"/>
          <a:srcRect t="256"/>
          <a:stretch>
            <a:fillRect/>
          </a:stretch>
        </p:blipFill>
        <p:spPr>
          <a:xfrm>
            <a:off x="3327548" y="7833142"/>
            <a:ext cx="5184080" cy="3448541"/>
          </a:xfrm>
          <a:prstGeom prst="rect">
            <a:avLst/>
          </a:prstGeom>
          <a:ln w="12700">
            <a:miter lim="400000"/>
          </a:ln>
        </p:spPr>
      </p:pic>
      <p:sp>
        <p:nvSpPr>
          <p:cNvPr id="241" name="Mehmet ATALAY"/>
          <p:cNvSpPr txBox="1"/>
          <p:nvPr/>
        </p:nvSpPr>
        <p:spPr>
          <a:xfrm>
            <a:off x="9562851" y="5778500"/>
            <a:ext cx="5159377" cy="832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3000" spc="-29">
                <a:latin typeface="Graphik-SemiboldItalic"/>
                <a:ea typeface="Graphik-SemiboldItalic"/>
                <a:cs typeface="Graphik-SemiboldItalic"/>
                <a:sym typeface="Graphik Semibold"/>
              </a:defRPr>
            </a:lvl1pPr>
          </a:lstStyle>
          <a:p>
            <a:r>
              <a:t>Mehmet ATALAY</a:t>
            </a:r>
          </a:p>
        </p:txBody>
      </p:sp>
      <p:sp>
        <p:nvSpPr>
          <p:cNvPr id="242" name="Atakan Savaş AYDIN"/>
          <p:cNvSpPr txBox="1"/>
          <p:nvPr/>
        </p:nvSpPr>
        <p:spPr>
          <a:xfrm>
            <a:off x="3339851" y="11695582"/>
            <a:ext cx="5159377"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3000" spc="-29">
                <a:latin typeface="Graphik-SemiboldItalic"/>
                <a:ea typeface="Graphik-SemiboldItalic"/>
                <a:cs typeface="Graphik-SemiboldItalic"/>
                <a:sym typeface="Graphik Semibold"/>
              </a:defRPr>
            </a:lvl1pPr>
          </a:lstStyle>
          <a:p>
            <a:r>
              <a:t>Atakan Savaş AYDIN</a:t>
            </a:r>
          </a:p>
        </p:txBody>
      </p:sp>
      <p:pic>
        <p:nvPicPr>
          <p:cNvPr id="243" name="WhatsApp Image 2025-12-25 at 13.31.54.jpeg" descr="WhatsApp Image 2025-12-25 at 13.31.54.jpeg"/>
          <p:cNvPicPr>
            <a:picLocks noChangeAspect="1"/>
          </p:cNvPicPr>
          <p:nvPr/>
        </p:nvPicPr>
        <p:blipFill>
          <a:blip r:embed="rId4"/>
          <a:srcRect b="11650"/>
          <a:stretch>
            <a:fillRect/>
          </a:stretch>
        </p:blipFill>
        <p:spPr>
          <a:xfrm>
            <a:off x="15760849" y="7833142"/>
            <a:ext cx="5184079" cy="3448541"/>
          </a:xfrm>
          <a:prstGeom prst="rect">
            <a:avLst/>
          </a:prstGeom>
          <a:ln w="12700">
            <a:miter lim="400000"/>
          </a:ln>
        </p:spPr>
      </p:pic>
      <p:sp>
        <p:nvSpPr>
          <p:cNvPr id="244" name="Kemalettin Karabulut"/>
          <p:cNvSpPr txBox="1"/>
          <p:nvPr/>
        </p:nvSpPr>
        <p:spPr>
          <a:xfrm>
            <a:off x="15773151" y="11695582"/>
            <a:ext cx="5159378"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3000" spc="-29">
                <a:latin typeface="Graphik-SemiboldItalic"/>
                <a:ea typeface="Graphik-SemiboldItalic"/>
                <a:cs typeface="Graphik-SemiboldItalic"/>
                <a:sym typeface="Graphik Semibold"/>
              </a:defRPr>
            </a:lvl1pPr>
          </a:lstStyle>
          <a:p>
            <a:r>
              <a:t>Kemalettin Karabulut</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Fazla Çalıştırılmaya İlişkin Bilgi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Fazla Çalıştırılmaya İlişkin Bilgiler</a:t>
            </a:r>
          </a:p>
        </p:txBody>
      </p:sp>
      <p:sp>
        <p:nvSpPr>
          <p:cNvPr id="675" name="Tehlikeli veya sağlığı bozacak işlerde çalışılır mı?…"/>
          <p:cNvSpPr txBox="1">
            <a:spLocks noGrp="1"/>
          </p:cNvSpPr>
          <p:nvPr>
            <p:ph type="body" idx="1"/>
          </p:nvPr>
        </p:nvSpPr>
        <p:spPr>
          <a:xfrm>
            <a:off x="1217711" y="3973395"/>
            <a:ext cx="21849657" cy="8555507"/>
          </a:xfrm>
          <a:prstGeom prst="rect">
            <a:avLst/>
          </a:prstGeom>
        </p:spPr>
        <p:txBody>
          <a:bodyPr/>
          <a:lstStyle/>
          <a:p>
            <a:pPr marL="0" indent="0">
              <a:buSzTx/>
              <a:buNone/>
              <a:defRPr>
                <a:latin typeface="Canela Text Bold"/>
                <a:ea typeface="Canela Text Bold"/>
                <a:cs typeface="Canela Text Bold"/>
                <a:sym typeface="Canela Text Bold"/>
              </a:defRPr>
            </a:pPr>
            <a:r>
              <a:t>Tehlikeli veya sağlığı bozacak işlerde çalışılır mı? </a:t>
            </a:r>
            <a:endParaRPr sz="1200">
              <a:latin typeface="Times Roman"/>
              <a:ea typeface="Times Roman"/>
              <a:cs typeface="Times Roman"/>
              <a:sym typeface="Times Roman"/>
            </a:endParaRPr>
          </a:p>
          <a:p>
            <a:pPr marL="248227" indent="-248227"/>
            <a:r>
              <a:t>İşyerinde iş sağlığı ve güvenliği açısından işçinin sağlığını bozacak veya vücut  bütünlüğünü tehlikeye sokacak yakın, acil ve hayati bir tehlike ile karşı karşıya kalan işçi, iş sağlığı ve güvenliği kuruluna başvurarak durumun tespit edilmesini ve gerekli tedbirlerin alınmasına karar verilmesini talep edebilir. Kurul aynı gün acilen toplanarak kararını verir ve durumu tutanakla tespit eder. Karar işçiye yazılı olarak bildirilir. </a:t>
            </a:r>
            <a:endParaRPr sz="1200">
              <a:latin typeface="Times Roman"/>
              <a:ea typeface="Times Roman"/>
              <a:cs typeface="Times Roman"/>
              <a:sym typeface="Times Roman"/>
            </a:endParaRPr>
          </a:p>
          <a:p>
            <a:pPr marL="248227" indent="-248227"/>
            <a:r>
              <a:t>Kurulun işçinin talebi yönünde karar vermesi halinde işçi, gerekli iş sağlığı ve güvenliği tedbiri alınıncaya kadar çalışmaktan kaçınabilir. İşçinin çalışmaktan kaçındığı dönem içinde ücreti ve diğer hakları saklıdır.  </a:t>
            </a:r>
          </a:p>
          <a:p>
            <a:pPr marL="0" indent="0">
              <a:buSzTx/>
              <a:buNone/>
              <a:defRPr>
                <a:latin typeface="Canela Text Bold"/>
                <a:ea typeface="Canela Text Bold"/>
                <a:cs typeface="Canela Text Bold"/>
                <a:sym typeface="Canela Text Bold"/>
              </a:defRPr>
            </a:pPr>
            <a:r>
              <a:t>İşyeri sağlık ve güvenliğini kim sağlar? </a:t>
            </a:r>
            <a:endParaRPr sz="1200" b="1">
              <a:latin typeface="Times Roman"/>
              <a:ea typeface="Times Roman"/>
              <a:cs typeface="Times Roman"/>
              <a:sym typeface="Times Roman"/>
            </a:endParaRPr>
          </a:p>
          <a:p>
            <a:pPr marL="248227" indent="-248227"/>
            <a:r>
              <a:t>İşverenler işyerlerinde iş sağlığı ve güvenliğinin sağlanması için gerekli her türlü önlemi almak, araç ve gereçleri noksansız bulundurmak, işçiler de iş sağlığı ve güvenliği konusunda alınan her türlü önleme uymakla yükümlüdürler. </a:t>
            </a:r>
            <a:endParaRPr sz="1200">
              <a:latin typeface="Times Roman"/>
              <a:ea typeface="Times Roman"/>
              <a:cs typeface="Times Roman"/>
              <a:sym typeface="Times Roman"/>
            </a:endParaRPr>
          </a:p>
          <a:p>
            <a:pPr marL="248227" indent="-248227"/>
            <a:r>
              <a:t>İşverenler işyerinde alınan iş sağlığı ve güvenliği önlemlerine uyulup uyulmadığını denetlemek, işçileri karşı karşıya bulundukları mesleki riskler, alınması gerekli tedbirler, yasal hak ve sorumlulukları konusunda bilgilendirmek ve gerekli iş sağlığı ve güvenliği eğitimini vermek zorundadırlar. </a:t>
            </a:r>
            <a:endParaRPr sz="1200">
              <a:latin typeface="Times Roman"/>
              <a:ea typeface="Times Roman"/>
              <a:cs typeface="Times Roman"/>
              <a:sym typeface="Times Roman"/>
            </a:endParaRPr>
          </a:p>
          <a:p>
            <a:pPr marL="0" indent="0">
              <a:buSzTx/>
              <a:buNone/>
            </a:pPr>
            <a:endParaRPr sz="1200">
              <a:latin typeface="Times Roman"/>
              <a:ea typeface="Times Roman"/>
              <a:cs typeface="Times Roman"/>
              <a:sym typeface="Times Roman"/>
            </a:endParaRPr>
          </a:p>
        </p:txBody>
      </p:sp>
      <p:sp>
        <p:nvSpPr>
          <p:cNvPr id="67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İş Akdi Fesih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İş Akdi Fesih İşlemleri</a:t>
            </a:r>
          </a:p>
        </p:txBody>
      </p:sp>
      <p:sp>
        <p:nvSpPr>
          <p:cNvPr id="679" name="İşe alınma açısından gerekli olan niteliklerden herhangi birini taşımadığının sonradan anlaşılması, işe alınma açısından gerekli olan niteliklerden herhangi birini sonradan kaybetmesi, sözleşme dönemi içerisinde mazeretsiz ve kesintisiz üç gün veya topla"/>
          <p:cNvSpPr txBox="1">
            <a:spLocks noGrp="1"/>
          </p:cNvSpPr>
          <p:nvPr>
            <p:ph type="body" idx="1"/>
          </p:nvPr>
        </p:nvSpPr>
        <p:spPr>
          <a:xfrm>
            <a:off x="1217711" y="3973395"/>
            <a:ext cx="21849657" cy="8555507"/>
          </a:xfrm>
          <a:prstGeom prst="rect">
            <a:avLst/>
          </a:prstGeom>
        </p:spPr>
        <p:txBody>
          <a:bodyPr/>
          <a:lstStyle/>
          <a:p>
            <a:pPr marL="248227" indent="-248227"/>
            <a:r>
              <a:t>İşe alınma açısından gerekli olan niteliklerden herhangi birini taşımadığının sonradan anlaşılması, işe alınma açısından gerekli olan niteliklerden herhangi birini sonradan kaybetmesi, sözleşme dönemi içerisinde mazeretsiz ve kesintisiz üç gün veya toplam on gün süreyle görevine gelmemesi, hizmet sözleşmesinde belirtilen koşullara uymaması nedeniyle bağlı bulundukları yöneticileri tarafından yazılı olarak uyarılmasına rağmen söz konusu koşullara uymama halinin tekrarlanması, hizmetinin gerektirdiği pozisyona ihtiyaç kalmaması, bir proje kapsamında işe alınması durumunda istihdam edildiği projenin tamamının veya proje bölümlerinin sözleşmede öngörülen süreden önce tamamlanması, terör örgütleriyle eylem birliği içerisinde olması, bu örgütlere yardım etmesi, kamu imkân ve kaynaklarını bu örgütleri desteklemeye yönelik kullanması ya da kullandırması, bu örgütlerin propagandasını yapması, yanlış beyanda bulunulması hallerinden herhangi birinin gerçekleşmesi halinde, ilgili kamu kurum ve kuruluşlarınca sözleşmesi tek taraflı feshedilir. </a:t>
            </a:r>
            <a:endParaRPr sz="1200">
              <a:latin typeface="Times Roman"/>
              <a:ea typeface="Times Roman"/>
              <a:cs typeface="Times Roman"/>
              <a:sym typeface="Times Roman"/>
            </a:endParaRPr>
          </a:p>
          <a:p>
            <a:pPr marL="248227" indent="-248227"/>
            <a:r>
              <a:rPr>
                <a:latin typeface="Canela Text Bold"/>
                <a:ea typeface="Canela Text Bold"/>
                <a:cs typeface="Canela Text Bold"/>
                <a:sym typeface="Canela Text Bold"/>
              </a:rPr>
              <a:t>Personel</a:t>
            </a:r>
            <a:r>
              <a:t>; kendi isteği ile bir ay önceden haber vermek koşuluyla sözleşmeyi tek taraflı feshedebilir. </a:t>
            </a:r>
            <a:endParaRPr sz="1200">
              <a:latin typeface="Times Roman"/>
              <a:ea typeface="Times Roman"/>
              <a:cs typeface="Times Roman"/>
              <a:sym typeface="Times Roman"/>
            </a:endParaRPr>
          </a:p>
          <a:p>
            <a:pPr marL="248227" indent="-248227"/>
            <a:r>
              <a:t>İşçi ile işveren arasında karşılıklı olarak düzenlenen iş sözleşmesi, işçi ve işverenin ortak rızası ile çalışma koşulları, görev, işyeri konularında anlaşılarak imzalanmaktadır. İşçinin veya işverenin “Haklı nedenlerle Sözleşmeyi Fesih Etmesi” 4857 sayılı İş Kanunu’nun 23 ve 24. maddeleri ile açıklanmıştır. Buna göre; “sağlık sebepleri” ve “Ahlak ve iyi niyet kurallarına uymayan haller ve benzerleri”, “zorlayıcı sebepler”, “işçinin gözaltına alınması ve tutuklanması” gibi nedenlerle işçinin sözleşmesi tek taraflı olarak feshedilebilir. </a:t>
            </a:r>
            <a:endParaRPr sz="1200">
              <a:latin typeface="Times Roman"/>
              <a:ea typeface="Times Roman"/>
              <a:cs typeface="Times Roman"/>
              <a:sym typeface="Times Roman"/>
            </a:endParaRPr>
          </a:p>
          <a:p>
            <a:pPr marL="248227" indent="-248227"/>
            <a:r>
              <a:t>İşçilerde ferdi olarak sözleşme yapılmadığından, İşçi İş Kanunu ve toplu sözleşmede yer alan haklarını kullanarak istifa edebilir. </a:t>
            </a:r>
            <a:endParaRPr sz="1200">
              <a:latin typeface="Times Roman"/>
              <a:ea typeface="Times Roman"/>
              <a:cs typeface="Times Roman"/>
              <a:sym typeface="Times Roman"/>
            </a:endParaRPr>
          </a:p>
        </p:txBody>
      </p:sp>
      <p:sp>
        <p:nvSpPr>
          <p:cNvPr id="68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112</a:t>
            </a:fld>
            <a:endParaRPr/>
          </a:p>
        </p:txBody>
      </p:sp>
      <p:pic>
        <p:nvPicPr>
          <p:cNvPr id="683" name="gu-logo.png" descr="gu-logo.png"/>
          <p:cNvPicPr>
            <a:picLocks noChangeAspect="1"/>
          </p:cNvPicPr>
          <p:nvPr/>
        </p:nvPicPr>
        <p:blipFill>
          <a:blip r:embed="rId2"/>
          <a:stretch>
            <a:fillRect/>
          </a:stretch>
        </p:blipFill>
        <p:spPr>
          <a:xfrm>
            <a:off x="10657030" y="5323030"/>
            <a:ext cx="3069939" cy="306993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Misyon, Vizyon ve Temel Değer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Misyon, Vizyon ve Temel Değerler</a:t>
            </a:r>
          </a:p>
        </p:txBody>
      </p:sp>
      <p:sp>
        <p:nvSpPr>
          <p:cNvPr id="247" name="Özgörev (Misyon): Eleştirel düşünebilen, girişimci, üretken, katılımcı, rekabetçi, kişisel ve mesleki olarak kendini sürekli yenileyebilen bireyler yetiştirmeyi; bilime evrensel katkı sağlayabilen araştırmalar yapmayı; tüm değerleri ile bölgenin ve ülken"/>
          <p:cNvSpPr txBox="1">
            <a:spLocks noGrp="1"/>
          </p:cNvSpPr>
          <p:nvPr>
            <p:ph type="body" idx="1"/>
          </p:nvPr>
        </p:nvSpPr>
        <p:spPr>
          <a:prstGeom prst="rect">
            <a:avLst/>
          </a:prstGeom>
        </p:spPr>
        <p:txBody>
          <a:bodyPr/>
          <a:lstStyle/>
          <a:p>
            <a:pPr marL="0" indent="0">
              <a:buSzTx/>
              <a:buNone/>
            </a:pPr>
            <a:r>
              <a:rPr>
                <a:latin typeface="Canela Text Bold"/>
                <a:ea typeface="Canela Text Bold"/>
                <a:cs typeface="Canela Text Bold"/>
                <a:sym typeface="Canela Text Bold"/>
              </a:rPr>
              <a:t>Özgörev (Misyon):</a:t>
            </a:r>
            <a:r>
              <a:t> Eleştirel düşünebilen, girişimci, üretken, katılımcı, rekabetçi, kişisel ve mesleki olarak kendini sürekli yenileyebilen bireyler yetiştirmeyi; bilime evrensel katkı sağlayabilen araştırmalar yapmayı; tüm değerleri ile bölgenin ve ülkenin gelişmesine katkıda bulunmayı görev edinen bir üniversite olmak.</a:t>
            </a:r>
          </a:p>
          <a:p>
            <a:pPr marL="0" indent="0">
              <a:buSzTx/>
              <a:buNone/>
            </a:pPr>
            <a:r>
              <a:rPr>
                <a:latin typeface="Canela Text Bold"/>
                <a:ea typeface="Canela Text Bold"/>
                <a:cs typeface="Canela Text Bold"/>
                <a:sym typeface="Canela Text Bold"/>
              </a:rPr>
              <a:t>Özgörü (Vizyon):</a:t>
            </a:r>
            <a:r>
              <a:t> Araştırma ve eğitimdeki dönüşümün bir parçası olarak kendini sürekli yenileyen, sorun çözme becerisine sahip bireyler yetiştirerek tercih edilen bir üniversite olmak.</a:t>
            </a:r>
          </a:p>
          <a:p>
            <a:pPr marL="0" indent="0">
              <a:buSzTx/>
              <a:buNone/>
            </a:pPr>
            <a:r>
              <a:rPr>
                <a:latin typeface="Canela Text Bold"/>
                <a:ea typeface="Canela Text Bold"/>
                <a:cs typeface="Canela Text Bold"/>
                <a:sym typeface="Canela Text Bold"/>
              </a:rPr>
              <a:t>Stratejik Hedefler:</a:t>
            </a:r>
            <a:r>
              <a:t> Gelecek dönem stratejik planları ile kurumun farklılaşması, konumunun korunması ve gelişiminin sürekliliği hedeflenmektedir. Bu kapsamda ilk etapta; bölgemizdeki madenlerin çeşitliliğinin değerlendirilmesi, verimliliğinin artırılması ve ekonomiye kazandırılması amaçlanmaktadır. Ayrıca, organik tarım sahasının paydaşlarla etkin bir şekilde kullanılarak üretim tesisi haline getirilmesi ile ilin turizm potansiyelinin belirlenip sürdürülebilir bir şekilde turizme kazandırılması planlanmaktadır.</a:t>
            </a:r>
          </a:p>
        </p:txBody>
      </p:sp>
      <p:sp>
        <p:nvSpPr>
          <p:cNvPr id="24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emel Değer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Temel Değerler</a:t>
            </a:r>
          </a:p>
        </p:txBody>
      </p:sp>
      <p:sp>
        <p:nvSpPr>
          <p:cNvPr id="251" name="Üniversite-sanayi iş birliğini artırarak bölgede bulunan sanayi kuruluşlarının teknolojik gelişimine ve Ar-Ge çalışmalarına katkıda bulunmak.…"/>
          <p:cNvSpPr txBox="1">
            <a:spLocks noGrp="1"/>
          </p:cNvSpPr>
          <p:nvPr>
            <p:ph type="body" idx="1"/>
          </p:nvPr>
        </p:nvSpPr>
        <p:spPr>
          <a:prstGeom prst="rect">
            <a:avLst/>
          </a:prstGeom>
        </p:spPr>
        <p:txBody>
          <a:bodyPr/>
          <a:lstStyle/>
          <a:p>
            <a:pPr marL="884766" indent="-529166">
              <a:buClr>
                <a:srgbClr val="000000"/>
              </a:buClr>
              <a:buFont typeface="Times Roman"/>
            </a:pPr>
            <a:r>
              <a:t>Üniversite-sanayi iş birliğini artırarak bölgede bulunan sanayi kuruluşlarının teknolojik gelişimine ve Ar-Ge çalışmalarına katkıda bulunmak.</a:t>
            </a:r>
          </a:p>
          <a:p>
            <a:pPr marL="884766" indent="-529166">
              <a:buClr>
                <a:srgbClr val="000000"/>
              </a:buClr>
              <a:buFont typeface="Times Roman"/>
            </a:pPr>
            <a:r>
              <a:t>Ar-Ge’ye dayalı üretim yeteneğini güçlendirmek amacıyla Uygulama ve Araştırma Merkezleri ile Merkezi Araştırma Laboratuvarını geliştirmek.</a:t>
            </a:r>
          </a:p>
          <a:p>
            <a:pPr marL="884766" indent="-529166">
              <a:buClr>
                <a:srgbClr val="000000"/>
              </a:buClr>
              <a:buFont typeface="Times Roman"/>
            </a:pPr>
            <a:r>
              <a:t>Nitelikli bireyler yetiştirmeyi ve evrensel düzeyde bilimsel araştırma-geliştirme faaliyetlerini öncelikli hedef olarak belirleyerek bilime azami düzeyde katkı sağlamak.</a:t>
            </a:r>
          </a:p>
          <a:p>
            <a:pPr marL="884766" indent="-529166">
              <a:buClr>
                <a:srgbClr val="000000"/>
              </a:buClr>
              <a:buFont typeface="Times Roman"/>
            </a:pPr>
            <a:r>
              <a:t>Çevreye, doğaya, insana ve etik değerlere karşı sorumluluklarını yerine getiren bir kurum kültürü yerleştirmek.</a:t>
            </a:r>
          </a:p>
          <a:p>
            <a:pPr marL="884766" indent="-529166">
              <a:buClr>
                <a:srgbClr val="000000"/>
              </a:buClr>
              <a:buFont typeface="Times Roman"/>
            </a:pPr>
            <a:r>
              <a:t>Dijital dönüşüm çağının gerekliliklerini yerine getirerek kendini sürekli yenileyen ve sorun çözme becerisine sahip bir yapı olmak.</a:t>
            </a:r>
          </a:p>
          <a:p>
            <a:pPr marL="884766" indent="-529166">
              <a:buClr>
                <a:srgbClr val="000000"/>
              </a:buClr>
              <a:buFont typeface="Times Roman"/>
            </a:pPr>
            <a:r>
              <a:t>Yükseköğretimde öğrenci ve öğretim elemanı hareketliliğini artırmaya yönelik uluslararası programları yakından takip etmek; uluslararası öğrencilerin üniversitemizdeki eğitim faaliyetlerine katılımını ve karşılıklı öğrenci değişimini sağlamaya azami katkı sunmak.</a:t>
            </a:r>
          </a:p>
          <a:p>
            <a:pPr marL="884766" indent="-529166">
              <a:buClr>
                <a:srgbClr val="000000"/>
              </a:buClr>
              <a:buFont typeface="Times Roman"/>
            </a:pPr>
            <a:r>
              <a:t>Mevcut idari ve beşeri kapasiteyi nitelik ve nicelik bakımından stratejik yönetim anlayışı doğrultusunda geliştirmek ve yönetim kültürünün yeni yapıya uyarlanmasına yönelik programlar düzenlemek.</a:t>
            </a:r>
          </a:p>
          <a:p>
            <a:pPr marL="884766" indent="-529166">
              <a:buClr>
                <a:srgbClr val="000000"/>
              </a:buClr>
              <a:buFont typeface="Times Roman"/>
            </a:pPr>
            <a:r>
              <a:t>Stratejik planlama ve performans programları çerçevesinde ölçme, izleme ve değerlendirme süreçleri geliştirmek.</a:t>
            </a:r>
          </a:p>
        </p:txBody>
      </p:sp>
      <p:sp>
        <p:nvSpPr>
          <p:cNvPr id="25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Üniversite Mevzuat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Üniversite Mevzuatı</a:t>
            </a:r>
          </a:p>
        </p:txBody>
      </p:sp>
      <p:sp>
        <p:nvSpPr>
          <p:cNvPr id="255" name="Üniversitelerin görev, yetki ve sorumlulukları Anayasa’nın 130’uncu maddesi, 2547 sayılı Yükseköğretim Kanunu’nun 12’inci maddesi ve diğer ilgili Kanun ve Kanun Hükmünde Kararnamelerde belirtilmiştir. 2547 sayılı Kanun’un 12’inci maddesinde Yükseköğretim"/>
          <p:cNvSpPr txBox="1">
            <a:spLocks noGrp="1"/>
          </p:cNvSpPr>
          <p:nvPr>
            <p:ph type="body" idx="1"/>
          </p:nvPr>
        </p:nvSpPr>
        <p:spPr>
          <a:prstGeom prst="rect">
            <a:avLst/>
          </a:prstGeom>
        </p:spPr>
        <p:txBody>
          <a:bodyPr/>
          <a:lstStyle/>
          <a:p>
            <a:pPr marL="884766" indent="-529166">
              <a:buClr>
                <a:srgbClr val="000000"/>
              </a:buClr>
              <a:buFont typeface="Times Roman"/>
            </a:pPr>
            <a:r>
              <a:t>Üniversitelerin görev, yetki ve sorumlulukları Anayasa’nın 130’uncu maddesi, 2547 sayılı Yükseköğretim Kanunu’nun 12’inci maddesi ve diğer ilgili Kanun ve Kanun Hükmünde Kararnamelerde belirtilmiştir. 2547 sayılı Kanun’un 12’inci maddesinde Yükseköğretim Kurumlarının görevleri şu şekilde sıralanmıştır; </a:t>
            </a:r>
          </a:p>
          <a:p>
            <a:pPr marL="884766" indent="-529166">
              <a:buClr>
                <a:srgbClr val="000000"/>
              </a:buClr>
              <a:buFont typeface="Times Roman"/>
            </a:pPr>
            <a:r>
              <a:t>Çağdaş uygarlık ve eğitim-öğretim esaslarına dayanan bir düzen içinde, toplumun ihtiyaçları ve kalkınma planları ilke ve hedeflerine uygun ve ortaöğretime dayalı çeşitli düzeylerde eğitim-öğretim, bilimsel araştırma, yayım ve danışmanlık yapmak, kendi ihtisas gücü ve maddi kaynaklarını rasyonel, verimli ve ekonomik şekilde kullanarak, millî eğitim politikası ve kalkınma planları ilke ve hedefleri ile Yükseköğretim Kurulu tarafından yapılan plan ve programlar doğrultusunda ülkenin ihtiyacı olan dallarda ve sayıda insan gücü yetiştirmek,  </a:t>
            </a:r>
          </a:p>
          <a:p>
            <a:pPr marL="884766" indent="-529166">
              <a:buClr>
                <a:srgbClr val="000000"/>
              </a:buClr>
              <a:buFont typeface="Times Roman"/>
            </a:pPr>
            <a:r>
              <a:t>Türk toplumunun yaşam düzeyini yükseltici ve kamuoyunu aydınlatıcı bilim verilerini söz, yazı ve diğer araçlarla yaymak,  </a:t>
            </a:r>
          </a:p>
          <a:p>
            <a:pPr marL="884766" indent="-529166">
              <a:buClr>
                <a:srgbClr val="000000"/>
              </a:buClr>
              <a:buFont typeface="Times Roman"/>
            </a:pPr>
            <a:r>
              <a:t>Örgün, yaygın, sürekli ve açık eğitim yoluyla toplumun özellikle sanayileşme ve tarımda modernleşme alanlarında eğitilmesini sağlamak,  </a:t>
            </a:r>
          </a:p>
          <a:p>
            <a:pPr marL="884766" indent="-529166">
              <a:buClr>
                <a:srgbClr val="000000"/>
              </a:buClr>
              <a:buFont typeface="Times Roman"/>
            </a:pPr>
            <a:r>
              <a:t>Ülkenin bilimsel, kültürel, sosyal ve ekonomik yönlerden ilerlemesini ve gelişmesini ilgilendiren sorunlarını, diğer kuruluşlarla iş birliği yaparak, kamu kuruluşlarına önerilerde bulunmak suretiyle öğretim ve araştırma konusu yapmak, sonuçlarını toplumun yararına sunmak ve kamu kuruluşlarınca istenecek inceleme ve araştırmaları sonuçlandırarak düşüncelerini ve önerilerini bildirmek, </a:t>
            </a:r>
          </a:p>
        </p:txBody>
      </p:sp>
      <p:sp>
        <p:nvSpPr>
          <p:cNvPr id="25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57" name="Görev, Yetki ve Sorumluluklar"/>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Görev, Yetki ve Sorumluluklar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Kurum kimliğini ve kültürünü geliştirmek için katılımcı bir yönetim anlayışı benimsemek, açık ve şeffaf yönetişim modelleri uygulamak; üniversitemizde yönetim sorumluluğunun güçlendirilmesi için gerekli mali yönetim, iç kontrol ve iç denetim faaliyetleri"/>
          <p:cNvSpPr txBox="1">
            <a:spLocks noGrp="1"/>
          </p:cNvSpPr>
          <p:nvPr>
            <p:ph type="body" idx="1"/>
          </p:nvPr>
        </p:nvSpPr>
        <p:spPr>
          <a:prstGeom prst="rect">
            <a:avLst/>
          </a:prstGeom>
        </p:spPr>
        <p:txBody>
          <a:bodyPr/>
          <a:lstStyle/>
          <a:p>
            <a:pPr marL="884766" indent="-529166">
              <a:buClr>
                <a:srgbClr val="000000"/>
              </a:buClr>
              <a:buFont typeface="Times Roman"/>
            </a:pPr>
            <a:r>
              <a:t>Kurum kimliğini ve kültürünü geliştirmek için katılımcı bir yönetim anlayışı benimsemek, açık ve şeffaf yönetişim modelleri uygulamak; üniversitemizde yönetim sorumluluğunun güçlendirilmesi için gerekli mali yönetim, iç kontrol ve iç denetim faaliyetlerinin etkin bir şekilde yürütülmesine yönelik çalışmalar yapmak. </a:t>
            </a:r>
          </a:p>
          <a:p>
            <a:pPr marL="884766" indent="-529166">
              <a:buClr>
                <a:srgbClr val="000000"/>
              </a:buClr>
              <a:buFont typeface="Times Roman"/>
            </a:pPr>
            <a:r>
              <a:t>Eğitim-öğretim seferberliği içinde örgün, yaygın, sürekli ve açık eğitim hizmetini üstlenen kurumlara katkıda bulunacak önlemleri almak, </a:t>
            </a:r>
            <a:endParaRPr sz="1200">
              <a:latin typeface="Times Roman"/>
              <a:ea typeface="Times Roman"/>
              <a:cs typeface="Times Roman"/>
              <a:sym typeface="Times Roman"/>
            </a:endParaRPr>
          </a:p>
          <a:p>
            <a:pPr marL="884766" indent="-529166">
              <a:buClr>
                <a:srgbClr val="000000"/>
              </a:buClr>
              <a:buFont typeface="Times Roman"/>
            </a:pPr>
            <a:r>
              <a:t>Yörelerindeki tarım ve sanayinin gelişmesine, ihtiyaçlarına uygun meslek elemanlarının yetişmesine ve bilgilerinin gelişmesine katkıda bulunmak; sanayi, tarım ve sağlık hizmetleri ile diğer hizmetlerde modernleşmek, üretimde artışı sağlayacak çalışma ve programlar yapmak, uygulamak ve yapılanlara katılmak, bununla ilgili kurumlarla iş birliği yapmak ve çevre sorunlarına çözüm getirici önerilerde bulunmak, </a:t>
            </a:r>
            <a:endParaRPr sz="1200">
              <a:latin typeface="Times Roman"/>
              <a:ea typeface="Times Roman"/>
              <a:cs typeface="Times Roman"/>
              <a:sym typeface="Times Roman"/>
            </a:endParaRPr>
          </a:p>
          <a:p>
            <a:pPr marL="884766" indent="-529166">
              <a:buClr>
                <a:srgbClr val="000000"/>
              </a:buClr>
              <a:buFont typeface="Times Roman"/>
            </a:pPr>
            <a:r>
              <a:t>Eğitim teknolojisini üretmek, geliştirmek, kullanmak, yaygınlaştırmak, </a:t>
            </a:r>
            <a:endParaRPr sz="1200">
              <a:latin typeface="Times Roman"/>
              <a:ea typeface="Times Roman"/>
              <a:cs typeface="Times Roman"/>
              <a:sym typeface="Times Roman"/>
            </a:endParaRPr>
          </a:p>
          <a:p>
            <a:pPr marL="884766" indent="-529166">
              <a:buClr>
                <a:srgbClr val="000000"/>
              </a:buClr>
              <a:buFont typeface="Times Roman"/>
            </a:pPr>
            <a:r>
              <a:t>Yükseköğretimin uygulamalı yapılmasına ait eğitim-öğretim esaslarını geliştirmek, döner sermaye işletmelerini kurmak, verimli çalıştırmak ve bu faaliyetlerin geliştirilmesine ilişkin gerekli düzenlemeleri yapmaktır. </a:t>
            </a:r>
            <a:endParaRPr sz="1200">
              <a:latin typeface="Times Roman"/>
              <a:ea typeface="Times Roman"/>
              <a:cs typeface="Times Roman"/>
              <a:sym typeface="Times Roman"/>
            </a:endParaRPr>
          </a:p>
          <a:p>
            <a:pPr marL="0" indent="0">
              <a:buSzTx/>
              <a:buNone/>
            </a:pPr>
            <a:endParaRPr sz="1200">
              <a:latin typeface="Times Roman"/>
              <a:ea typeface="Times Roman"/>
              <a:cs typeface="Times Roman"/>
              <a:sym typeface="Times Roman"/>
            </a:endParaRPr>
          </a:p>
        </p:txBody>
      </p:sp>
      <p:sp>
        <p:nvSpPr>
          <p:cNvPr id="26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61" name="Görev, Yetki ve Sorumluluklar"/>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Görev, Yetki ve Sorumluluklar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Gümüşhane Üniversitesi, ihtisaslaşma misyonu doğrultusunda eğitim, araştırma ve topluma katkı alanlarını bütüncül bir şekilde ele almaktadır. Toplumun ihtiyaçlarına doğrudan yanıt veren nitelikli eğitim ve araştırma faaliyetlerini öncelikli hedef olarak "/>
          <p:cNvSpPr txBox="1">
            <a:spLocks noGrp="1"/>
          </p:cNvSpPr>
          <p:nvPr>
            <p:ph type="body" idx="1"/>
          </p:nvPr>
        </p:nvSpPr>
        <p:spPr>
          <a:prstGeom prst="rect">
            <a:avLst/>
          </a:prstGeom>
        </p:spPr>
        <p:txBody>
          <a:bodyPr/>
          <a:lstStyle/>
          <a:p>
            <a:pPr marL="248227" indent="-248227"/>
            <a:r>
              <a:t>Gümüşhane Üniversitesi, ihtisaslaşma misyonu doğrultusunda eğitim, araştırma ve topluma katkı alanlarını bütüncül bir şekilde ele almaktadır. Toplumun ihtiyaçlarına doğrudan yanıt veren nitelikli eğitim ve araştırma faaliyetlerini öncelikli hedef olarak benimseyen üniversitemiz, kaliteyi sadece bir standart değil, kurumsal bir yaşam biçimi olarak görmektedir. Bu kalite anlayışı; akademik ve idari personelin, öğrencilerin ve tüm paydaşların ortak emeğiyle şekillenmekte, şeffaflık, katılımcılık ve sürekli gelişim ilkeleriyle güçlenmektedir.</a:t>
            </a:r>
          </a:p>
          <a:p>
            <a:pPr marL="0" indent="0">
              <a:buSzTx/>
              <a:buNone/>
            </a:pPr>
            <a:endParaRPr/>
          </a:p>
        </p:txBody>
      </p:sp>
      <p:sp>
        <p:nvSpPr>
          <p:cNvPr id="26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65" name="Kalite Politikası"/>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Kalite Politikası</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Ülke kalkınmasına katkıda bulunacak evrensel bilim anlayışına uygun Ar-Ge çalışmaları yapmak,…"/>
          <p:cNvSpPr txBox="1">
            <a:spLocks noGrp="1"/>
          </p:cNvSpPr>
          <p:nvPr>
            <p:ph type="body" idx="1"/>
          </p:nvPr>
        </p:nvSpPr>
        <p:spPr>
          <a:prstGeom prst="rect">
            <a:avLst/>
          </a:prstGeom>
        </p:spPr>
        <p:txBody>
          <a:bodyPr/>
          <a:lstStyle/>
          <a:p>
            <a:pPr marL="248227" indent="-248227"/>
            <a:r>
              <a:t>Ülke kalkınmasına katkıda bulunacak evrensel bilim anlayışına uygun Ar-Ge çalışmaları yapmak,</a:t>
            </a:r>
            <a:endParaRPr sz="1200">
              <a:latin typeface="Times Roman"/>
              <a:ea typeface="Times Roman"/>
              <a:cs typeface="Times Roman"/>
              <a:sym typeface="Times Roman"/>
            </a:endParaRPr>
          </a:p>
          <a:p>
            <a:pPr marL="248227" indent="-248227"/>
            <a:r>
              <a:t>Öncelikli olarak bulunduğu bölge ve ülkenin toplumsal, ekonomik, teknolojik sorunlarına çözüm üretebilecek araştırmaları teşvik etmek ve desteklemek, bölgenin sosyo-ekonomik ve kültürel gelişimine katkı sağlamak,</a:t>
            </a:r>
            <a:endParaRPr sz="1200">
              <a:latin typeface="Times Roman"/>
              <a:ea typeface="Times Roman"/>
              <a:cs typeface="Times Roman"/>
              <a:sym typeface="Times Roman"/>
            </a:endParaRPr>
          </a:p>
          <a:p>
            <a:pPr marL="248227" indent="-248227"/>
            <a:r>
              <a:t>Bilim ve sanat çalışmaları ile ilgili kaynak ve alt yapı imkânlarını artırarak etkili ve verimli kullanılmalarını sağlamak,</a:t>
            </a:r>
            <a:endParaRPr>
              <a:latin typeface="Wingdings"/>
              <a:ea typeface="Wingdings"/>
              <a:cs typeface="Wingdings"/>
              <a:sym typeface="Wingdings"/>
            </a:endParaRPr>
          </a:p>
          <a:p>
            <a:pPr marL="248227" indent="-248227"/>
            <a:r>
              <a:t>Öğretim elemanlarının çağdaş gelişimleri takip edebileceği olanakları artırmak ve kullanımını yaygınlaştırmak, </a:t>
            </a:r>
            <a:endParaRPr sz="1200">
              <a:latin typeface="Times Roman"/>
              <a:ea typeface="Times Roman"/>
              <a:cs typeface="Times Roman"/>
              <a:sym typeface="Times Roman"/>
            </a:endParaRPr>
          </a:p>
          <a:p>
            <a:pPr marL="248227" indent="-248227"/>
            <a:r>
              <a:t>Ar-Ge çalışmalarında bilimsel etik değerleri uygulamak,</a:t>
            </a:r>
            <a:endParaRPr sz="1200">
              <a:latin typeface="Times Roman"/>
              <a:ea typeface="Times Roman"/>
              <a:cs typeface="Times Roman"/>
              <a:sym typeface="Times Roman"/>
            </a:endParaRPr>
          </a:p>
          <a:p>
            <a:pPr marL="248227" indent="-248227"/>
            <a:r>
              <a:t>Ar-Ge çalışmalarında ulusal ve uluslararası iş birliklerini artırmak, </a:t>
            </a:r>
            <a:endParaRPr sz="1200">
              <a:latin typeface="Times Roman"/>
              <a:ea typeface="Times Roman"/>
              <a:cs typeface="Times Roman"/>
              <a:sym typeface="Times Roman"/>
            </a:endParaRPr>
          </a:p>
          <a:p>
            <a:pPr marL="248227" indent="-248227"/>
            <a:r>
              <a:t>Ar-Ge için nitelikli insan kaynakları yetiştirmek.</a:t>
            </a:r>
          </a:p>
        </p:txBody>
      </p:sp>
      <p:sp>
        <p:nvSpPr>
          <p:cNvPr id="26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69" name="Araştırma-Geliştirme Politikası"/>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Araştırma-Geliştirme Politikası</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Gümüşhane Üniversitesi misyonu ve vizyonu doğrultusunda topluma katkıda bulunmayı temel bir görev olarak kabul etmektedir. Bu amaçla, 2023-2027 Stratejik Planı’nda “Toplumsal Katkı” temel bir stratejik hedef olarak belirlenmiştir. Bu belge, bu hedefe ula"/>
          <p:cNvSpPr txBox="1">
            <a:spLocks noGrp="1"/>
          </p:cNvSpPr>
          <p:nvPr>
            <p:ph type="body" idx="1"/>
          </p:nvPr>
        </p:nvSpPr>
        <p:spPr>
          <a:prstGeom prst="rect">
            <a:avLst/>
          </a:prstGeom>
        </p:spPr>
        <p:txBody>
          <a:bodyPr/>
          <a:lstStyle/>
          <a:p>
            <a:pPr marL="248227" indent="-248227"/>
            <a:r>
              <a:t>Gümüşhane Üniversitesi misyonu ve vizyonu doğrultusunda topluma katkıda bulunmayı temel bir görev olarak kabul etmektedir. Bu amaçla, 2023-2027 Stratejik Planı’nda “Toplumsal Katkı” temel bir stratejik hedef olarak belirlenmiştir. Bu belge, bu hedefe ulaşmak için üniversitenin toplumsal katkı faaliyetlerini planlamak, uygulamak ve değerlendirmek için bir çerçeve sunmaktadır. Gümüşhane Üniversitesi toplumsal katkıyı üniversitenin bilgi birikimini ve kaynaklarını kullanarak topluma fayda sağlama olarak tanımlamaktadır. Bu çerçevede üniversitenin toplumsal katkı faaliyetleri şunları içerir: </a:t>
            </a:r>
          </a:p>
          <a:p>
            <a:pPr marL="0" indent="0">
              <a:buSzTx/>
              <a:buNone/>
            </a:pPr>
            <a:endParaRPr sz="1200">
              <a:latin typeface="Times Roman"/>
              <a:ea typeface="Times Roman"/>
              <a:cs typeface="Times Roman"/>
              <a:sym typeface="Times Roman"/>
            </a:endParaRPr>
          </a:p>
          <a:p>
            <a:pPr marL="248227" indent="-248227"/>
            <a:r>
              <a:rPr>
                <a:latin typeface="Canela Text Bold"/>
                <a:ea typeface="Canela Text Bold"/>
                <a:cs typeface="Canela Text Bold"/>
                <a:sym typeface="Canela Text Bold"/>
              </a:rPr>
              <a:t>Eğitim ve Öğretim</a:t>
            </a:r>
            <a:r>
              <a:t>: Toplumun ihtiyaç duyduğu nitelikli insan kaynağını yetiştirmek,</a:t>
            </a:r>
          </a:p>
          <a:p>
            <a:pPr marL="248227" indent="-248227"/>
            <a:r>
              <a:rPr>
                <a:latin typeface="Canela Text Bold"/>
                <a:ea typeface="Canela Text Bold"/>
                <a:cs typeface="Canela Text Bold"/>
                <a:sym typeface="Canela Text Bold"/>
              </a:rPr>
              <a:t>Araştırma ve Geliştirme</a:t>
            </a:r>
            <a:r>
              <a:t>: Toplumsal sorunlara çözüm üretecek araştırma ve geliştirme faaliyetleri yürütmek, </a:t>
            </a:r>
          </a:p>
          <a:p>
            <a:pPr marL="248227" indent="-248227"/>
            <a:r>
              <a:rPr>
                <a:latin typeface="Canela Text Bold"/>
                <a:ea typeface="Canela Text Bold"/>
                <a:cs typeface="Canela Text Bold"/>
                <a:sym typeface="Canela Text Bold"/>
              </a:rPr>
              <a:t>Farkındalık Çalışmaları</a:t>
            </a:r>
            <a:r>
              <a:t>: Toplumda önemli konularda farkındalık yaratmak,</a:t>
            </a:r>
          </a:p>
          <a:p>
            <a:pPr marL="248227" indent="-248227"/>
            <a:r>
              <a:rPr>
                <a:latin typeface="Canela Text Bold"/>
                <a:ea typeface="Canela Text Bold"/>
                <a:cs typeface="Canela Text Bold"/>
                <a:sym typeface="Canela Text Bold"/>
              </a:rPr>
              <a:t>Gönüllülük Faaliyetleri</a:t>
            </a:r>
            <a:r>
              <a:t>: Toplumun dezavantajlı gruplarına destek olmak,</a:t>
            </a:r>
          </a:p>
          <a:p>
            <a:pPr marL="248227" indent="-248227"/>
            <a:r>
              <a:rPr>
                <a:latin typeface="Canela Text Bold"/>
                <a:ea typeface="Canela Text Bold"/>
                <a:cs typeface="Canela Text Bold"/>
                <a:sym typeface="Canela Text Bold"/>
              </a:rPr>
              <a:t>Kültürel ve Sanatsal Faaliyetler</a:t>
            </a:r>
            <a:r>
              <a:t>: Toplumun kültürel ve sanatsal gelişimine katkıda bulunmak, </a:t>
            </a:r>
          </a:p>
          <a:p>
            <a:pPr marL="248227" indent="-248227"/>
            <a:r>
              <a:rPr>
                <a:latin typeface="Canela Text Bold"/>
                <a:ea typeface="Canela Text Bold"/>
                <a:cs typeface="Canela Text Bold"/>
                <a:sym typeface="Canela Text Bold"/>
              </a:rPr>
              <a:t>Sürdürülebilir Kalkınma Hedeflerine Katkı</a:t>
            </a:r>
            <a:r>
              <a:t>: Birleşmiş Milletler tarafından belirlenen Sürdürülebilir Kalkınma Hedeflerine (SKH) katkıda bulunmak </a:t>
            </a:r>
          </a:p>
        </p:txBody>
      </p:sp>
      <p:sp>
        <p:nvSpPr>
          <p:cNvPr id="27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73" name="Toplumsal Katkı Politikası"/>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Toplumsal Katkı Politikası</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Üniversitenin toplumsal katkı faaliyetlerini planlı ve sistematik bir şekilde yürütmek,…"/>
          <p:cNvSpPr txBox="1">
            <a:spLocks noGrp="1"/>
          </p:cNvSpPr>
          <p:nvPr>
            <p:ph type="body" idx="1"/>
          </p:nvPr>
        </p:nvSpPr>
        <p:spPr>
          <a:prstGeom prst="rect">
            <a:avLst/>
          </a:prstGeom>
        </p:spPr>
        <p:txBody>
          <a:bodyPr/>
          <a:lstStyle/>
          <a:p>
            <a:pPr marL="248227" indent="-248227"/>
            <a:r>
              <a:t>Üniversitenin toplumsal katkı faaliyetlerini planlı ve sistematik bir şekilde yürütmek,</a:t>
            </a:r>
            <a:endParaRPr sz="1200">
              <a:latin typeface="Times Roman"/>
              <a:ea typeface="Times Roman"/>
              <a:cs typeface="Times Roman"/>
              <a:sym typeface="Times Roman"/>
            </a:endParaRPr>
          </a:p>
          <a:p>
            <a:pPr marL="248227" indent="-248227"/>
            <a:r>
              <a:t>Toplumsal ihtiyaçlara duyarlı ve çözüm odaklı bir üniversite olmak, </a:t>
            </a:r>
            <a:endParaRPr sz="1200">
              <a:latin typeface="Times Roman"/>
              <a:ea typeface="Times Roman"/>
              <a:cs typeface="Times Roman"/>
              <a:sym typeface="Times Roman"/>
            </a:endParaRPr>
          </a:p>
          <a:p>
            <a:pPr marL="248227" indent="-248227"/>
            <a:r>
              <a:t>Üniversite ile toplum arasındaki ilişkiyi güçlendirmek, </a:t>
            </a:r>
            <a:endParaRPr sz="1200">
              <a:latin typeface="Times Roman"/>
              <a:ea typeface="Times Roman"/>
              <a:cs typeface="Times Roman"/>
              <a:sym typeface="Times Roman"/>
            </a:endParaRPr>
          </a:p>
          <a:p>
            <a:pPr marL="248227" indent="-248227"/>
            <a:r>
              <a:t>Üniversitenin itibarını ve saygınlığını artırmak, </a:t>
            </a:r>
          </a:p>
        </p:txBody>
      </p:sp>
      <p:sp>
        <p:nvSpPr>
          <p:cNvPr id="27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77" name="Toplumsal Katkı Stratejisi Hedefleri"/>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Toplumsal Katkı Stratejisi Hedefleri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Daire Başkanlıklarının sağladığı veriler doğrultusunda…"/>
          <p:cNvSpPr txBox="1">
            <a:spLocks noGrp="1"/>
          </p:cNvSpPr>
          <p:nvPr>
            <p:ph type="body" sz="quarter" idx="1"/>
          </p:nvPr>
        </p:nvSpPr>
        <p:spPr>
          <a:xfrm>
            <a:off x="1217711" y="10571628"/>
            <a:ext cx="21948578" cy="1582093"/>
          </a:xfrm>
          <a:prstGeom prst="rect">
            <a:avLst/>
          </a:prstGeom>
        </p:spPr>
        <p:txBody>
          <a:bodyPr/>
          <a:lstStyle/>
          <a:p>
            <a:pPr marL="0" indent="0" algn="ctr">
              <a:lnSpc>
                <a:spcPct val="30000"/>
              </a:lnSpc>
              <a:buSzTx/>
              <a:buNone/>
            </a:pPr>
            <a:r>
              <a:t>Daire Başkanlıklarının sağladığı veriler doğrultusunda </a:t>
            </a:r>
          </a:p>
          <a:p>
            <a:pPr marL="0" indent="0" algn="ctr">
              <a:lnSpc>
                <a:spcPct val="30000"/>
              </a:lnSpc>
              <a:buSzTx/>
              <a:buNone/>
            </a:pPr>
            <a:r>
              <a:rPr>
                <a:latin typeface="Canela Text Bold"/>
                <a:ea typeface="Canela Text Bold"/>
                <a:cs typeface="Canela Text Bold"/>
                <a:sym typeface="Canela Text Bold"/>
              </a:rPr>
              <a:t>Kurumsal İletişim Koordinatörlüğü</a:t>
            </a:r>
            <a:r>
              <a:t> tarafından hazırlanmıştır.  </a:t>
            </a:r>
          </a:p>
          <a:p>
            <a:pPr marL="0" indent="0" algn="ctr">
              <a:lnSpc>
                <a:spcPct val="30000"/>
              </a:lnSpc>
              <a:buSzTx/>
              <a:buNone/>
            </a:pPr>
            <a:endParaRPr/>
          </a:p>
          <a:p>
            <a:pPr marL="0" indent="0" algn="ctr">
              <a:lnSpc>
                <a:spcPct val="30000"/>
              </a:lnSpc>
              <a:buSzTx/>
              <a:buNone/>
            </a:pPr>
            <a:r>
              <a:rPr>
                <a:latin typeface="Canela Text Bold"/>
                <a:ea typeface="Canela Text Bold"/>
                <a:cs typeface="Canela Text Bold"/>
                <a:sym typeface="Canela Text Bold"/>
              </a:rPr>
              <a:t>Adres:</a:t>
            </a:r>
            <a:r>
              <a:t> Bağlarbaşı Mahallesi, Ahmed Ziyaüddin Yerleşkesi, Gümüşhane</a:t>
            </a:r>
          </a:p>
          <a:p>
            <a:pPr marL="0" indent="0" algn="ctr">
              <a:lnSpc>
                <a:spcPct val="30000"/>
              </a:lnSpc>
              <a:buSzTx/>
              <a:buNone/>
            </a:pPr>
            <a:r>
              <a:rPr>
                <a:hlinkClick r:id="rId2"/>
              </a:rPr>
              <a:t>www.gumushane.edu.tr</a:t>
            </a:r>
          </a:p>
        </p:txBody>
      </p:sp>
      <p:sp>
        <p:nvSpPr>
          <p:cNvPr id="181" name="İletişim Adresi"/>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İletişim Adresi</a:t>
            </a:r>
          </a:p>
        </p:txBody>
      </p:sp>
      <p:sp>
        <p:nvSpPr>
          <p:cNvPr id="18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183" name="KAMPÜS-KARŞIDAN-GENİŞ AÇILI (2)İ.jpeg" descr="KAMPÜS-KARŞIDAN-GENİŞ AÇILI (2)İ.jpeg"/>
          <p:cNvPicPr>
            <a:picLocks noChangeAspect="1"/>
          </p:cNvPicPr>
          <p:nvPr/>
        </p:nvPicPr>
        <p:blipFill>
          <a:blip r:embed="rId3"/>
          <a:stretch>
            <a:fillRect/>
          </a:stretch>
        </p:blipFill>
        <p:spPr>
          <a:xfrm>
            <a:off x="1285044" y="3883376"/>
            <a:ext cx="10601326" cy="5949248"/>
          </a:xfrm>
          <a:prstGeom prst="rect">
            <a:avLst/>
          </a:prstGeom>
          <a:ln w="25400">
            <a:solidFill>
              <a:schemeClr val="accent5">
                <a:hueOff val="-65973"/>
                <a:satOff val="18050"/>
                <a:lumOff val="-15912"/>
              </a:schemeClr>
            </a:solidFill>
            <a:miter lim="400000"/>
          </a:ln>
          <a:effectLst>
            <a:outerShdw blurRad="50800" dist="25400" dir="3600000" rotWithShape="0">
              <a:srgbClr val="000000">
                <a:alpha val="70000"/>
              </a:srgbClr>
            </a:outerShdw>
          </a:effectLst>
        </p:spPr>
      </p:pic>
      <p:pic>
        <p:nvPicPr>
          <p:cNvPr id="184" name="Ekran Resmi 2025-12-15 15.31.49.png" descr="Ekran Resmi 2025-12-15 15.31.49.png"/>
          <p:cNvPicPr>
            <a:picLocks noChangeAspect="1"/>
          </p:cNvPicPr>
          <p:nvPr/>
        </p:nvPicPr>
        <p:blipFill>
          <a:blip r:embed="rId4"/>
          <a:srcRect l="4764" t="40783" r="579" b="14698"/>
          <a:stretch>
            <a:fillRect/>
          </a:stretch>
        </p:blipFill>
        <p:spPr>
          <a:xfrm>
            <a:off x="12500038" y="3883393"/>
            <a:ext cx="10601263" cy="5949214"/>
          </a:xfrm>
          <a:prstGeom prst="rect">
            <a:avLst/>
          </a:prstGeom>
          <a:ln w="25400">
            <a:solidFill>
              <a:schemeClr val="accent5">
                <a:hueOff val="-65973"/>
                <a:satOff val="18050"/>
                <a:lumOff val="-15912"/>
              </a:schemeClr>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Üniversite Yerleşke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Üniversite Yerleşkeleri</a:t>
            </a:r>
          </a:p>
        </p:txBody>
      </p:sp>
      <p:sp>
        <p:nvSpPr>
          <p:cNvPr id="280" name="Lisansüstü Eğitim Enstitüsü…"/>
          <p:cNvSpPr txBox="1">
            <a:spLocks noGrp="1"/>
          </p:cNvSpPr>
          <p:nvPr>
            <p:ph type="body" sz="quarter" idx="1"/>
          </p:nvPr>
        </p:nvSpPr>
        <p:spPr>
          <a:xfrm>
            <a:off x="17330787" y="4293377"/>
            <a:ext cx="6192590" cy="7397846"/>
          </a:xfrm>
          <a:prstGeom prst="rect">
            <a:avLst/>
          </a:prstGeom>
        </p:spPr>
        <p:txBody>
          <a:bodyPr/>
          <a:lstStyle/>
          <a:p>
            <a:pPr marL="248227" indent="-248227"/>
            <a:r>
              <a:t>Lisansüstü Eğitim Enstitüsü </a:t>
            </a:r>
            <a:endParaRPr sz="1200">
              <a:latin typeface="Times Roman"/>
              <a:ea typeface="Times Roman"/>
              <a:cs typeface="Times Roman"/>
              <a:sym typeface="Times Roman"/>
            </a:endParaRPr>
          </a:p>
          <a:p>
            <a:pPr marL="248227" indent="-248227"/>
            <a:r>
              <a:t>Mühendislik ve Doğa Bilimleri Fakültesi</a:t>
            </a:r>
            <a:endParaRPr sz="1200">
              <a:latin typeface="Times Roman"/>
              <a:ea typeface="Times Roman"/>
              <a:cs typeface="Times Roman"/>
              <a:sym typeface="Times Roman"/>
            </a:endParaRPr>
          </a:p>
          <a:p>
            <a:pPr marL="248227" indent="-248227"/>
            <a:r>
              <a:t>İletişim Fakültesi</a:t>
            </a:r>
            <a:endParaRPr sz="1200">
              <a:latin typeface="Times Roman"/>
              <a:ea typeface="Times Roman"/>
              <a:cs typeface="Times Roman"/>
              <a:sym typeface="Times Roman"/>
            </a:endParaRPr>
          </a:p>
          <a:p>
            <a:pPr marL="248227" indent="-248227"/>
            <a:r>
              <a:t>Edebiyat Fakültesi  </a:t>
            </a:r>
            <a:endParaRPr sz="1200">
              <a:latin typeface="Times Roman"/>
              <a:ea typeface="Times Roman"/>
              <a:cs typeface="Times Roman"/>
              <a:sym typeface="Times Roman"/>
            </a:endParaRPr>
          </a:p>
          <a:p>
            <a:pPr marL="248227" indent="-248227"/>
            <a:r>
              <a:t>İlahiyat Fakültesi </a:t>
            </a:r>
            <a:endParaRPr sz="1200">
              <a:latin typeface="Times Roman"/>
              <a:ea typeface="Times Roman"/>
              <a:cs typeface="Times Roman"/>
              <a:sym typeface="Times Roman"/>
            </a:endParaRPr>
          </a:p>
          <a:p>
            <a:pPr marL="248227" indent="-248227"/>
            <a:r>
              <a:t>Sağlık Bilimleri Fakültesi </a:t>
            </a:r>
            <a:endParaRPr sz="1200">
              <a:latin typeface="Times Roman"/>
              <a:ea typeface="Times Roman"/>
              <a:cs typeface="Times Roman"/>
              <a:sym typeface="Times Roman"/>
            </a:endParaRPr>
          </a:p>
          <a:p>
            <a:pPr marL="248227" indent="-248227"/>
            <a:r>
              <a:t>Spor Bilimleri Fakültesi</a:t>
            </a:r>
            <a:endParaRPr sz="1200">
              <a:latin typeface="Times Roman"/>
              <a:ea typeface="Times Roman"/>
              <a:cs typeface="Times Roman"/>
              <a:sym typeface="Times Roman"/>
            </a:endParaRPr>
          </a:p>
          <a:p>
            <a:pPr marL="248227" indent="-248227"/>
            <a:r>
              <a:t>Turizm Fakültesi</a:t>
            </a:r>
          </a:p>
          <a:p>
            <a:pPr marL="248227" indent="-248227"/>
            <a:r>
              <a:t>İktisadi ve İdari Bilimler Fakültesi</a:t>
            </a:r>
          </a:p>
          <a:p>
            <a:pPr marL="248227" indent="-248227"/>
            <a:r>
              <a:t>Sosyal Bilimler Meslek  Yüksekokulu </a:t>
            </a:r>
          </a:p>
          <a:p>
            <a:pPr marL="248227" indent="-248227"/>
            <a:r>
              <a:t>Gümüşhane Sağlık Hizmetleri Meslek Yüksekokulu</a:t>
            </a:r>
          </a:p>
          <a:p>
            <a:pPr marL="248227" indent="-248227"/>
            <a:r>
              <a:t>Gümüşhane Meslek Yüksekokulu</a:t>
            </a:r>
          </a:p>
        </p:txBody>
      </p:sp>
      <p:sp>
        <p:nvSpPr>
          <p:cNvPr id="28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282" name="Merkez Ahmed Ziyaüddin Yerleşkesi"/>
          <p:cNvSpPr txBox="1"/>
          <p:nvPr/>
        </p:nvSpPr>
        <p:spPr>
          <a:xfrm>
            <a:off x="1219200" y="22215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Merkez Ahmed Ziyaüddin Yerleşkesi</a:t>
            </a:r>
          </a:p>
        </p:txBody>
      </p:sp>
      <p:pic>
        <p:nvPicPr>
          <p:cNvPr id="283" name="KAMPÜS-GÜNDÜZ-16X9.jpeg" descr="KAMPÜS-GÜNDÜZ-16X9.jpeg"/>
          <p:cNvPicPr>
            <a:picLocks noChangeAspect="1"/>
          </p:cNvPicPr>
          <p:nvPr/>
        </p:nvPicPr>
        <p:blipFill>
          <a:blip r:embed="rId2"/>
          <a:stretch>
            <a:fillRect/>
          </a:stretch>
        </p:blipFill>
        <p:spPr>
          <a:xfrm>
            <a:off x="1282700" y="3597344"/>
            <a:ext cx="15626507" cy="878991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Uygulamalı Bilimler Yüksekokulu…"/>
          <p:cNvSpPr txBox="1">
            <a:spLocks noGrp="1"/>
          </p:cNvSpPr>
          <p:nvPr>
            <p:ph type="body" sz="quarter" idx="1"/>
          </p:nvPr>
        </p:nvSpPr>
        <p:spPr>
          <a:xfrm>
            <a:off x="17330787" y="4293377"/>
            <a:ext cx="6192590" cy="7397846"/>
          </a:xfrm>
          <a:prstGeom prst="rect">
            <a:avLst/>
          </a:prstGeom>
        </p:spPr>
        <p:txBody>
          <a:bodyPr/>
          <a:lstStyle/>
          <a:p>
            <a:pPr marL="248227" indent="-248227"/>
            <a:r>
              <a:t>Uygulamalı Bilimler Yüksekokulu</a:t>
            </a:r>
          </a:p>
          <a:p>
            <a:pPr marL="248227" indent="-248227"/>
            <a:r>
              <a:t>Kelkit Aydın Doğan Meslek Yüksekokulu</a:t>
            </a:r>
          </a:p>
          <a:p>
            <a:pPr marL="248227" indent="-248227"/>
            <a:r>
              <a:t>Kelkit Sema Doğan Sağlık Hizmetleri Meslek Yüksekokulu</a:t>
            </a:r>
          </a:p>
        </p:txBody>
      </p:sp>
      <p:sp>
        <p:nvSpPr>
          <p:cNvPr id="28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87" name="Kelkit Yerleşkesi"/>
          <p:cNvSpPr txBox="1"/>
          <p:nvPr/>
        </p:nvSpPr>
        <p:spPr>
          <a:xfrm>
            <a:off x="1219200" y="21326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Kelkit Yerleşkesi</a:t>
            </a:r>
          </a:p>
        </p:txBody>
      </p:sp>
      <p:pic>
        <p:nvPicPr>
          <p:cNvPr id="288" name="Görüntü.jpeg" descr="Görüntü.jpeg"/>
          <p:cNvPicPr>
            <a:picLocks noChangeAspect="1"/>
          </p:cNvPicPr>
          <p:nvPr/>
        </p:nvPicPr>
        <p:blipFill>
          <a:blip r:embed="rId2"/>
          <a:srcRect l="130" r="23665"/>
          <a:stretch>
            <a:fillRect/>
          </a:stretch>
        </p:blipFill>
        <p:spPr>
          <a:xfrm>
            <a:off x="1282700" y="3597344"/>
            <a:ext cx="15626507" cy="878991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Kürtün Meslek Yüksekokulu"/>
          <p:cNvSpPr txBox="1">
            <a:spLocks noGrp="1"/>
          </p:cNvSpPr>
          <p:nvPr>
            <p:ph type="body" sz="quarter" idx="1"/>
          </p:nvPr>
        </p:nvSpPr>
        <p:spPr>
          <a:xfrm>
            <a:off x="17330787" y="4293377"/>
            <a:ext cx="6192590" cy="7397846"/>
          </a:xfrm>
          <a:prstGeom prst="rect">
            <a:avLst/>
          </a:prstGeom>
        </p:spPr>
        <p:txBody>
          <a:bodyPr/>
          <a:lstStyle>
            <a:lvl1pPr marL="248227" indent="-248227"/>
          </a:lstStyle>
          <a:p>
            <a:r>
              <a:t>Kürtün Meslek Yüksekokulu</a:t>
            </a:r>
          </a:p>
        </p:txBody>
      </p:sp>
      <p:sp>
        <p:nvSpPr>
          <p:cNvPr id="29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92" name="Kürtün Yerleşkesi"/>
          <p:cNvSpPr txBox="1"/>
          <p:nvPr/>
        </p:nvSpPr>
        <p:spPr>
          <a:xfrm>
            <a:off x="1219200" y="21326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Kürtün Yerleşkesi</a:t>
            </a:r>
          </a:p>
        </p:txBody>
      </p:sp>
      <p:pic>
        <p:nvPicPr>
          <p:cNvPr id="293" name="Görüntü 1.jpeg" descr="Görüntü 1.jpeg"/>
          <p:cNvPicPr>
            <a:picLocks noChangeAspect="1"/>
          </p:cNvPicPr>
          <p:nvPr/>
        </p:nvPicPr>
        <p:blipFill>
          <a:blip r:embed="rId2"/>
          <a:srcRect/>
          <a:stretch>
            <a:fillRect/>
          </a:stretch>
        </p:blipFill>
        <p:spPr>
          <a:xfrm>
            <a:off x="1282700" y="3597344"/>
            <a:ext cx="15626507" cy="878991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orul Meslek Yüksekokulu"/>
          <p:cNvSpPr txBox="1">
            <a:spLocks noGrp="1"/>
          </p:cNvSpPr>
          <p:nvPr>
            <p:ph type="body" sz="quarter" idx="1"/>
          </p:nvPr>
        </p:nvSpPr>
        <p:spPr>
          <a:xfrm>
            <a:off x="17330787" y="4293377"/>
            <a:ext cx="6192590" cy="7397846"/>
          </a:xfrm>
          <a:prstGeom prst="rect">
            <a:avLst/>
          </a:prstGeom>
        </p:spPr>
        <p:txBody>
          <a:bodyPr/>
          <a:lstStyle>
            <a:lvl1pPr marL="248227" indent="-248227"/>
          </a:lstStyle>
          <a:p>
            <a:r>
              <a:t>Torul Meslek Yüksekokulu</a:t>
            </a:r>
          </a:p>
        </p:txBody>
      </p:sp>
      <p:sp>
        <p:nvSpPr>
          <p:cNvPr id="29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97" name="Torul Yerleşkesi"/>
          <p:cNvSpPr txBox="1"/>
          <p:nvPr/>
        </p:nvSpPr>
        <p:spPr>
          <a:xfrm>
            <a:off x="1219200" y="21326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Torul Yerleşkesi</a:t>
            </a:r>
          </a:p>
        </p:txBody>
      </p:sp>
      <p:pic>
        <p:nvPicPr>
          <p:cNvPr id="298" name="Görüntü 2.jpeg" descr="Görüntü 2.jpeg"/>
          <p:cNvPicPr>
            <a:picLocks noChangeAspect="1"/>
          </p:cNvPicPr>
          <p:nvPr/>
        </p:nvPicPr>
        <p:blipFill>
          <a:blip r:embed="rId2"/>
          <a:srcRect l="6084" r="17725"/>
          <a:stretch>
            <a:fillRect/>
          </a:stretch>
        </p:blipFill>
        <p:spPr>
          <a:xfrm>
            <a:off x="1282700" y="3597344"/>
            <a:ext cx="15626507" cy="878991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İrfan Can Köse Meslek Yüksekokulu"/>
          <p:cNvSpPr txBox="1">
            <a:spLocks noGrp="1"/>
          </p:cNvSpPr>
          <p:nvPr>
            <p:ph type="body" sz="quarter" idx="1"/>
          </p:nvPr>
        </p:nvSpPr>
        <p:spPr>
          <a:xfrm>
            <a:off x="17330787" y="4293377"/>
            <a:ext cx="6192590" cy="7397846"/>
          </a:xfrm>
          <a:prstGeom prst="rect">
            <a:avLst/>
          </a:prstGeom>
        </p:spPr>
        <p:txBody>
          <a:bodyPr/>
          <a:lstStyle>
            <a:lvl1pPr marL="248227" indent="-248227"/>
          </a:lstStyle>
          <a:p>
            <a:r>
              <a:t>İrfan Can Köse Meslek Yüksekokulu</a:t>
            </a:r>
          </a:p>
        </p:txBody>
      </p:sp>
      <p:sp>
        <p:nvSpPr>
          <p:cNvPr id="30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02" name="Köse Yerleşkesi"/>
          <p:cNvSpPr txBox="1"/>
          <p:nvPr/>
        </p:nvSpPr>
        <p:spPr>
          <a:xfrm>
            <a:off x="1219200" y="21326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Köse Yerleşkesi</a:t>
            </a:r>
          </a:p>
        </p:txBody>
      </p:sp>
      <p:pic>
        <p:nvPicPr>
          <p:cNvPr id="303" name="Görüntü 3.jpeg" descr="Görüntü 3.jpeg"/>
          <p:cNvPicPr>
            <a:picLocks noChangeAspect="1"/>
          </p:cNvPicPr>
          <p:nvPr/>
        </p:nvPicPr>
        <p:blipFill>
          <a:blip r:embed="rId2"/>
          <a:srcRect t="12499" b="12499"/>
          <a:stretch>
            <a:fillRect/>
          </a:stretch>
        </p:blipFill>
        <p:spPr>
          <a:xfrm>
            <a:off x="1282700" y="3597344"/>
            <a:ext cx="15626507" cy="878991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Şiran Mustafa Beyaz Meslek Yüksekokulu…"/>
          <p:cNvSpPr txBox="1">
            <a:spLocks noGrp="1"/>
          </p:cNvSpPr>
          <p:nvPr>
            <p:ph type="body" sz="quarter" idx="1"/>
          </p:nvPr>
        </p:nvSpPr>
        <p:spPr>
          <a:xfrm>
            <a:off x="17330787" y="4293377"/>
            <a:ext cx="6192590" cy="7397846"/>
          </a:xfrm>
          <a:prstGeom prst="rect">
            <a:avLst/>
          </a:prstGeom>
        </p:spPr>
        <p:txBody>
          <a:bodyPr/>
          <a:lstStyle/>
          <a:p>
            <a:pPr marL="248227" indent="-248227"/>
            <a:r>
              <a:t>Şiran Mustafa Beyaz Meslek Yüksekokulu</a:t>
            </a:r>
          </a:p>
          <a:p>
            <a:pPr marL="248227" indent="-248227"/>
            <a:r>
              <a:t>Şiran Dursun Keleş Sağlık Hizmetleri Meslek Yüksekokulu</a:t>
            </a:r>
          </a:p>
        </p:txBody>
      </p:sp>
      <p:sp>
        <p:nvSpPr>
          <p:cNvPr id="30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07" name="Şiran Yerleşkesi"/>
          <p:cNvSpPr txBox="1"/>
          <p:nvPr/>
        </p:nvSpPr>
        <p:spPr>
          <a:xfrm>
            <a:off x="1219200" y="213260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Şiran Yerleşkesi</a:t>
            </a:r>
          </a:p>
        </p:txBody>
      </p:sp>
      <p:pic>
        <p:nvPicPr>
          <p:cNvPr id="308" name="Görüntü 4.jpeg" descr="Görüntü 4.jpeg"/>
          <p:cNvPicPr>
            <a:picLocks noChangeAspect="1"/>
          </p:cNvPicPr>
          <p:nvPr/>
        </p:nvPicPr>
        <p:blipFill>
          <a:blip r:embed="rId2"/>
          <a:srcRect/>
          <a:stretch>
            <a:fillRect/>
          </a:stretch>
        </p:blipFill>
        <p:spPr>
          <a:xfrm>
            <a:off x="1282700" y="3597344"/>
            <a:ext cx="15626507" cy="878991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Akademik ve İdari Birim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Akademik ve İdari Birimler</a:t>
            </a:r>
          </a:p>
        </p:txBody>
      </p:sp>
      <p:sp>
        <p:nvSpPr>
          <p:cNvPr id="311" name="Mühendislik ve Doğa Bilimleri Fakültesi…"/>
          <p:cNvSpPr txBox="1">
            <a:spLocks noGrp="1"/>
          </p:cNvSpPr>
          <p:nvPr>
            <p:ph type="body" sz="quarter" idx="1"/>
          </p:nvPr>
        </p:nvSpPr>
        <p:spPr>
          <a:xfrm>
            <a:off x="1207768" y="5296736"/>
            <a:ext cx="5549323" cy="7863427"/>
          </a:xfrm>
          <a:prstGeom prst="rect">
            <a:avLst/>
          </a:prstGeom>
        </p:spPr>
        <p:txBody>
          <a:bodyPr/>
          <a:lstStyle/>
          <a:p>
            <a:pPr marL="884766" indent="-529166">
              <a:buClr>
                <a:srgbClr val="000000"/>
              </a:buClr>
              <a:buFont typeface="Times Roman"/>
            </a:pPr>
            <a:r>
              <a:t>Mühendislik ve Doğa Bilimleri Fakültesi</a:t>
            </a:r>
          </a:p>
          <a:p>
            <a:pPr marL="884766" indent="-529166">
              <a:buClr>
                <a:srgbClr val="000000"/>
              </a:buClr>
              <a:buFont typeface="Times Roman"/>
            </a:pPr>
            <a:r>
              <a:t>İktisadi ve İdari Bilimler Fakültesi</a:t>
            </a:r>
          </a:p>
          <a:p>
            <a:pPr marL="884766" indent="-529166">
              <a:buClr>
                <a:srgbClr val="000000"/>
              </a:buClr>
              <a:buFont typeface="Times Roman"/>
            </a:pPr>
            <a:r>
              <a:t>İletişim Fakültesi</a:t>
            </a:r>
          </a:p>
          <a:p>
            <a:pPr marL="884766" indent="-529166">
              <a:buClr>
                <a:srgbClr val="000000"/>
              </a:buClr>
              <a:buFont typeface="Times Roman"/>
            </a:pPr>
            <a:r>
              <a:t>Edebiyat Fakültesi</a:t>
            </a:r>
          </a:p>
          <a:p>
            <a:pPr marL="884766" indent="-529166">
              <a:buClr>
                <a:srgbClr val="000000"/>
              </a:buClr>
              <a:buFont typeface="Times Roman"/>
            </a:pPr>
            <a:r>
              <a:t>Turizm Fakültesi</a:t>
            </a:r>
          </a:p>
          <a:p>
            <a:pPr marL="884766" indent="-529166">
              <a:buClr>
                <a:srgbClr val="000000"/>
              </a:buClr>
              <a:buFont typeface="Times Roman"/>
            </a:pPr>
            <a:r>
              <a:t>Sağlık Bilimleri Fakültesi</a:t>
            </a:r>
          </a:p>
          <a:p>
            <a:pPr marL="884766" indent="-529166">
              <a:buClr>
                <a:srgbClr val="000000"/>
              </a:buClr>
              <a:buFont typeface="Times Roman"/>
            </a:pPr>
            <a:r>
              <a:t>Spor Bilimleri Fakültesi</a:t>
            </a:r>
          </a:p>
        </p:txBody>
      </p:sp>
      <p:sp>
        <p:nvSpPr>
          <p:cNvPr id="31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313" name="Fakülteler"/>
          <p:cNvSpPr txBox="1"/>
          <p:nvPr/>
        </p:nvSpPr>
        <p:spPr>
          <a:xfrm>
            <a:off x="1207768" y="3821555"/>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Fakülteler</a:t>
            </a:r>
          </a:p>
        </p:txBody>
      </p:sp>
      <p:sp>
        <p:nvSpPr>
          <p:cNvPr id="314" name="Meslek Yüksekokulları"/>
          <p:cNvSpPr txBox="1"/>
          <p:nvPr/>
        </p:nvSpPr>
        <p:spPr>
          <a:xfrm>
            <a:off x="9417339" y="3821555"/>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767715">
              <a:lnSpc>
                <a:spcPct val="100000"/>
              </a:lnSpc>
              <a:spcBef>
                <a:spcPts val="0"/>
              </a:spcBef>
              <a:defRPr sz="4092" spc="-40">
                <a:latin typeface="Graphik-SemiboldItalic"/>
                <a:ea typeface="Graphik-SemiboldItalic"/>
                <a:cs typeface="Graphik-SemiboldItalic"/>
                <a:sym typeface="Graphik Semibold"/>
              </a:defRPr>
            </a:lvl1pPr>
          </a:lstStyle>
          <a:p>
            <a:r>
              <a:t>Meslek Yüksekokulları</a:t>
            </a:r>
          </a:p>
        </p:txBody>
      </p:sp>
      <p:sp>
        <p:nvSpPr>
          <p:cNvPr id="315" name="Gümüşhane Meslek Yüksekokulu…"/>
          <p:cNvSpPr txBox="1"/>
          <p:nvPr/>
        </p:nvSpPr>
        <p:spPr>
          <a:xfrm>
            <a:off x="9417339" y="5290563"/>
            <a:ext cx="5549323" cy="7003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822833" indent="-492124" defTabSz="2267655">
              <a:spcBef>
                <a:spcPts val="1100"/>
              </a:spcBef>
              <a:buClr>
                <a:srgbClr val="000000"/>
              </a:buClr>
              <a:buSzPct val="150000"/>
              <a:buFont typeface="Times Roman"/>
              <a:buChar char="•"/>
              <a:defRPr sz="1860"/>
            </a:pPr>
            <a:r>
              <a:t>Gümüşhane Meslek Yüksekokulu</a:t>
            </a:r>
          </a:p>
          <a:p>
            <a:pPr marL="822833" indent="-492124" defTabSz="2267655">
              <a:spcBef>
                <a:spcPts val="1100"/>
              </a:spcBef>
              <a:buClr>
                <a:srgbClr val="000000"/>
              </a:buClr>
              <a:buSzPct val="150000"/>
              <a:buFont typeface="Times Roman"/>
              <a:buChar char="•"/>
              <a:defRPr sz="1860"/>
            </a:pPr>
            <a:r>
              <a:t>Gümüşhane Sağlık Hizmetleri Meslek Yüksekokulu</a:t>
            </a:r>
          </a:p>
          <a:p>
            <a:pPr marL="822833" indent="-492124" defTabSz="2267655">
              <a:spcBef>
                <a:spcPts val="1100"/>
              </a:spcBef>
              <a:buClr>
                <a:srgbClr val="000000"/>
              </a:buClr>
              <a:buSzPct val="150000"/>
              <a:buFont typeface="Times Roman"/>
              <a:buChar char="•"/>
              <a:defRPr sz="1860"/>
            </a:pPr>
            <a:r>
              <a:t>Kelkit Aydın Doğan Meslek Yüksekokulu</a:t>
            </a:r>
          </a:p>
          <a:p>
            <a:pPr marL="822833" indent="-492124" defTabSz="2267655">
              <a:spcBef>
                <a:spcPts val="1100"/>
              </a:spcBef>
              <a:buClr>
                <a:srgbClr val="000000"/>
              </a:buClr>
              <a:buSzPct val="150000"/>
              <a:buFont typeface="Times Roman"/>
              <a:buChar char="•"/>
              <a:defRPr sz="1860"/>
            </a:pPr>
            <a:r>
              <a:t>Kelkit Sema Doğan Sağlık Hizmetleri Meslek Yüksekokulu</a:t>
            </a:r>
          </a:p>
          <a:p>
            <a:pPr marL="822833" indent="-492124" defTabSz="2267655">
              <a:spcBef>
                <a:spcPts val="1100"/>
              </a:spcBef>
              <a:buClr>
                <a:srgbClr val="000000"/>
              </a:buClr>
              <a:buSzPct val="150000"/>
              <a:buFont typeface="Times Roman"/>
              <a:buChar char="•"/>
              <a:defRPr sz="1860"/>
            </a:pPr>
            <a:r>
              <a:t>Şiran Mustafa Beyaz Meslek Yüksekokulu</a:t>
            </a:r>
          </a:p>
          <a:p>
            <a:pPr marL="822833" indent="-492124" defTabSz="2267655">
              <a:spcBef>
                <a:spcPts val="1100"/>
              </a:spcBef>
              <a:buClr>
                <a:srgbClr val="000000"/>
              </a:buClr>
              <a:buSzPct val="150000"/>
              <a:buFont typeface="Times Roman"/>
              <a:buChar char="•"/>
              <a:defRPr sz="1860"/>
            </a:pPr>
            <a:r>
              <a:t>Şiran Dursun Keleş Sağlık Hizmetleri Meslek Yüksekokulu</a:t>
            </a:r>
          </a:p>
          <a:p>
            <a:pPr marL="822833" indent="-492124" defTabSz="2267655">
              <a:spcBef>
                <a:spcPts val="1100"/>
              </a:spcBef>
              <a:buClr>
                <a:srgbClr val="000000"/>
              </a:buClr>
              <a:buSzPct val="150000"/>
              <a:buFont typeface="Times Roman"/>
              <a:buChar char="•"/>
              <a:defRPr sz="1860"/>
            </a:pPr>
            <a:r>
              <a:t>Kürtün Meslek Yüksekokulu</a:t>
            </a:r>
          </a:p>
          <a:p>
            <a:pPr marL="822833" indent="-492124" defTabSz="2267655">
              <a:spcBef>
                <a:spcPts val="1100"/>
              </a:spcBef>
              <a:buClr>
                <a:srgbClr val="000000"/>
              </a:buClr>
              <a:buSzPct val="150000"/>
              <a:buFont typeface="Times Roman"/>
              <a:buChar char="•"/>
              <a:defRPr sz="1860"/>
            </a:pPr>
            <a:r>
              <a:t>Torul Meslek Yüksekokulu</a:t>
            </a:r>
          </a:p>
          <a:p>
            <a:pPr marL="822833" indent="-492124" defTabSz="2267655">
              <a:spcBef>
                <a:spcPts val="1100"/>
              </a:spcBef>
              <a:buClr>
                <a:srgbClr val="000000"/>
              </a:buClr>
              <a:buSzPct val="150000"/>
              <a:buFont typeface="Times Roman"/>
              <a:buChar char="•"/>
              <a:defRPr sz="1860"/>
            </a:pPr>
            <a:r>
              <a:t>İrfan Can Köse Meslek Yüksekokulu</a:t>
            </a:r>
          </a:p>
          <a:p>
            <a:pPr marL="822833" indent="-492124" defTabSz="2267655">
              <a:spcBef>
                <a:spcPts val="1100"/>
              </a:spcBef>
              <a:buClr>
                <a:srgbClr val="000000"/>
              </a:buClr>
              <a:buSzPct val="150000"/>
              <a:buFont typeface="Times Roman"/>
              <a:buChar char="•"/>
              <a:defRPr sz="1860"/>
            </a:pPr>
            <a:r>
              <a:t>Sosyal Bilimler Meslek Yüksekokulu</a:t>
            </a:r>
          </a:p>
        </p:txBody>
      </p:sp>
      <p:sp>
        <p:nvSpPr>
          <p:cNvPr id="316" name="Yüksekokul"/>
          <p:cNvSpPr txBox="1"/>
          <p:nvPr/>
        </p:nvSpPr>
        <p:spPr>
          <a:xfrm>
            <a:off x="17342484" y="3821555"/>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Yüksekokul</a:t>
            </a:r>
          </a:p>
        </p:txBody>
      </p:sp>
      <p:sp>
        <p:nvSpPr>
          <p:cNvPr id="317" name="Uygulamalı Bilimler Yüksekokulu"/>
          <p:cNvSpPr txBox="1"/>
          <p:nvPr/>
        </p:nvSpPr>
        <p:spPr>
          <a:xfrm>
            <a:off x="17342484" y="5250886"/>
            <a:ext cx="5549323"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884766" indent="-529166">
              <a:buClr>
                <a:srgbClr val="000000"/>
              </a:buClr>
              <a:buSzPct val="150000"/>
              <a:buFont typeface="Times Roman"/>
              <a:buChar char="•"/>
            </a:lvl1pPr>
          </a:lstStyle>
          <a:p>
            <a:r>
              <a:t>Uygulamalı Bilimler Yüksekokulu</a:t>
            </a:r>
          </a:p>
        </p:txBody>
      </p:sp>
      <p:sp>
        <p:nvSpPr>
          <p:cNvPr id="318" name="Enstitüler"/>
          <p:cNvSpPr txBox="1"/>
          <p:nvPr/>
        </p:nvSpPr>
        <p:spPr>
          <a:xfrm>
            <a:off x="17342484" y="6908851"/>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Enstitüler</a:t>
            </a:r>
          </a:p>
        </p:txBody>
      </p:sp>
      <p:sp>
        <p:nvSpPr>
          <p:cNvPr id="319" name="Lisansüstü Eğitim Enstitüsü"/>
          <p:cNvSpPr txBox="1"/>
          <p:nvPr/>
        </p:nvSpPr>
        <p:spPr>
          <a:xfrm>
            <a:off x="17342484" y="8294447"/>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884766" indent="-529166">
              <a:buClr>
                <a:srgbClr val="000000"/>
              </a:buClr>
              <a:buSzPct val="150000"/>
              <a:buFont typeface="Times Roman"/>
              <a:buChar char="•"/>
            </a:lvl1pPr>
          </a:lstStyle>
          <a:p>
            <a:r>
              <a:t>Lisansüstü Eğitim Enstitüsü</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Akademik ve İdari Birim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Akademik ve İdari Birimler</a:t>
            </a:r>
          </a:p>
        </p:txBody>
      </p:sp>
      <p:sp>
        <p:nvSpPr>
          <p:cNvPr id="322" name="Merkezi Araştırma Laboratuvarı Uygulama ve Araştırma Merkezi…"/>
          <p:cNvSpPr txBox="1">
            <a:spLocks noGrp="1"/>
          </p:cNvSpPr>
          <p:nvPr>
            <p:ph type="body" sz="quarter" idx="1"/>
          </p:nvPr>
        </p:nvSpPr>
        <p:spPr>
          <a:xfrm>
            <a:off x="1207768" y="5245936"/>
            <a:ext cx="7693676" cy="7282966"/>
          </a:xfrm>
          <a:prstGeom prst="rect">
            <a:avLst/>
          </a:prstGeom>
        </p:spPr>
        <p:txBody>
          <a:bodyPr/>
          <a:lstStyle/>
          <a:p>
            <a:pPr marL="210993" indent="-210993" defTabSz="2072588">
              <a:spcBef>
                <a:spcPts val="1000"/>
              </a:spcBef>
              <a:defRPr sz="1700"/>
            </a:pPr>
            <a:r>
              <a:t>Merkezi Araştırma Laboratuvarı Uygulama ve Araştırma Merkezi</a:t>
            </a:r>
            <a:endParaRPr sz="1020">
              <a:latin typeface="Times Roman"/>
              <a:ea typeface="Times Roman"/>
              <a:cs typeface="Times Roman"/>
              <a:sym typeface="Times Roman"/>
            </a:endParaRPr>
          </a:p>
          <a:p>
            <a:pPr marL="210993" indent="-210993" defTabSz="2072588">
              <a:spcBef>
                <a:spcPts val="1000"/>
              </a:spcBef>
              <a:defRPr sz="1700"/>
            </a:pPr>
            <a:r>
              <a:t>Sürekli Eğitim Uygulama ve Araştırma Merkezi</a:t>
            </a:r>
            <a:endParaRPr sz="1020">
              <a:latin typeface="Times Roman"/>
              <a:ea typeface="Times Roman"/>
              <a:cs typeface="Times Roman"/>
              <a:sym typeface="Times Roman"/>
            </a:endParaRPr>
          </a:p>
          <a:p>
            <a:pPr marL="210993" indent="-210993" defTabSz="2072588">
              <a:spcBef>
                <a:spcPts val="1000"/>
              </a:spcBef>
              <a:defRPr sz="1700"/>
            </a:pPr>
            <a:r>
              <a:t>Kelkit Organik Tarım Uygulama ve Araştırma Merkezi</a:t>
            </a:r>
            <a:endParaRPr sz="1020">
              <a:latin typeface="Times Roman"/>
              <a:ea typeface="Times Roman"/>
              <a:cs typeface="Times Roman"/>
              <a:sym typeface="Times Roman"/>
            </a:endParaRPr>
          </a:p>
          <a:p>
            <a:pPr marL="210993" indent="-210993" defTabSz="2072588">
              <a:spcBef>
                <a:spcPts val="1000"/>
              </a:spcBef>
              <a:defRPr sz="1700"/>
            </a:pPr>
            <a:r>
              <a:t>Eğitim Teknolojileri Uygulama ve Araştırma Merkezi</a:t>
            </a:r>
            <a:endParaRPr sz="1020">
              <a:latin typeface="Times Roman"/>
              <a:ea typeface="Times Roman"/>
              <a:cs typeface="Times Roman"/>
              <a:sym typeface="Times Roman"/>
            </a:endParaRPr>
          </a:p>
          <a:p>
            <a:pPr marL="210993" indent="-210993" defTabSz="2072588">
              <a:spcBef>
                <a:spcPts val="1000"/>
              </a:spcBef>
              <a:defRPr sz="1700"/>
            </a:pPr>
            <a:r>
              <a:t>Tıbbi Bitkiler, Geleneksel İlaçlar Uygulama ve Araştırma Merkezi</a:t>
            </a:r>
            <a:endParaRPr sz="1020">
              <a:latin typeface="Times Roman"/>
              <a:ea typeface="Times Roman"/>
              <a:cs typeface="Times Roman"/>
              <a:sym typeface="Times Roman"/>
            </a:endParaRPr>
          </a:p>
          <a:p>
            <a:pPr marL="210993" indent="-210993" defTabSz="2072588">
              <a:spcBef>
                <a:spcPts val="1000"/>
              </a:spcBef>
              <a:defRPr sz="1700"/>
            </a:pPr>
            <a:r>
              <a:t>Dil Eğitimi Uygulama ve Araştırma Merkezi</a:t>
            </a:r>
            <a:endParaRPr sz="1020">
              <a:latin typeface="Times Roman"/>
              <a:ea typeface="Times Roman"/>
              <a:cs typeface="Times Roman"/>
              <a:sym typeface="Times Roman"/>
            </a:endParaRPr>
          </a:p>
          <a:p>
            <a:pPr marL="210993" indent="-210993" defTabSz="2072588">
              <a:spcBef>
                <a:spcPts val="1000"/>
              </a:spcBef>
              <a:defRPr sz="1700"/>
            </a:pPr>
            <a:r>
              <a:t>Ahmed Ziyaüddin Gümüşhanevi Uygulama ve Araştırma Merkezi</a:t>
            </a:r>
            <a:endParaRPr sz="1020">
              <a:latin typeface="Times Roman"/>
              <a:ea typeface="Times Roman"/>
              <a:cs typeface="Times Roman"/>
              <a:sym typeface="Times Roman"/>
            </a:endParaRPr>
          </a:p>
          <a:p>
            <a:pPr marL="210993" indent="-210993" defTabSz="2072588">
              <a:spcBef>
                <a:spcPts val="1000"/>
              </a:spcBef>
              <a:defRPr sz="1700"/>
            </a:pPr>
            <a:r>
              <a:t>Teknoloji Transfer Ofisi Uygulama ve Araştırma Merkezi</a:t>
            </a:r>
            <a:endParaRPr sz="1020">
              <a:latin typeface="Times Roman"/>
              <a:ea typeface="Times Roman"/>
              <a:cs typeface="Times Roman"/>
              <a:sym typeface="Times Roman"/>
            </a:endParaRPr>
          </a:p>
          <a:p>
            <a:pPr marL="210993" indent="-210993" defTabSz="2072588">
              <a:spcBef>
                <a:spcPts val="1000"/>
              </a:spcBef>
              <a:defRPr sz="1700"/>
            </a:pPr>
            <a:r>
              <a:t>Kariyer Geliştirme Uygulama ve Araştırma Merkezi</a:t>
            </a:r>
            <a:endParaRPr sz="1020">
              <a:latin typeface="Times Roman"/>
              <a:ea typeface="Times Roman"/>
              <a:cs typeface="Times Roman"/>
              <a:sym typeface="Times Roman"/>
            </a:endParaRPr>
          </a:p>
          <a:p>
            <a:pPr marL="210993" indent="-210993" defTabSz="2072588">
              <a:spcBef>
                <a:spcPts val="1000"/>
              </a:spcBef>
              <a:defRPr sz="1700"/>
            </a:pPr>
            <a:r>
              <a:t>Uzaktan Eğitim Uygulama ve Araştırma Merkezi</a:t>
            </a:r>
            <a:endParaRPr sz="1020">
              <a:latin typeface="Times Roman"/>
              <a:ea typeface="Times Roman"/>
              <a:cs typeface="Times Roman"/>
              <a:sym typeface="Times Roman"/>
            </a:endParaRPr>
          </a:p>
          <a:p>
            <a:pPr marL="210993" indent="-210993" defTabSz="2072588">
              <a:spcBef>
                <a:spcPts val="1000"/>
              </a:spcBef>
              <a:defRPr sz="1700"/>
            </a:pPr>
            <a:r>
              <a:t>İş Sağlığı ve Güvenliği Eğitimi Uygulama ve Araştırma Merkezi</a:t>
            </a:r>
            <a:endParaRPr sz="1020">
              <a:latin typeface="Times Roman"/>
              <a:ea typeface="Times Roman"/>
              <a:cs typeface="Times Roman"/>
              <a:sym typeface="Times Roman"/>
            </a:endParaRPr>
          </a:p>
          <a:p>
            <a:pPr marL="210993" indent="-210993" defTabSz="2072588">
              <a:spcBef>
                <a:spcPts val="1000"/>
              </a:spcBef>
              <a:defRPr sz="1700"/>
            </a:pPr>
            <a:r>
              <a:t>Türkçe Öğretimi Uygulama ve Araştırma Merkezi</a:t>
            </a:r>
            <a:endParaRPr sz="1020">
              <a:latin typeface="Times Roman"/>
              <a:ea typeface="Times Roman"/>
              <a:cs typeface="Times Roman"/>
              <a:sym typeface="Times Roman"/>
            </a:endParaRPr>
          </a:p>
          <a:p>
            <a:pPr marL="210993" indent="-210993" defTabSz="2072588">
              <a:spcBef>
                <a:spcPts val="1000"/>
              </a:spcBef>
              <a:defRPr sz="1700"/>
            </a:pPr>
            <a:r>
              <a:t>Madencilik Uygulama ve Araştırma Merkezi</a:t>
            </a:r>
            <a:endParaRPr sz="1020">
              <a:latin typeface="Times Roman"/>
              <a:ea typeface="Times Roman"/>
              <a:cs typeface="Times Roman"/>
              <a:sym typeface="Times Roman"/>
            </a:endParaRPr>
          </a:p>
          <a:p>
            <a:pPr marL="210993" indent="-210993" defTabSz="2072588">
              <a:spcBef>
                <a:spcPts val="1000"/>
              </a:spcBef>
              <a:defRPr sz="1700"/>
            </a:pPr>
            <a:r>
              <a:t>Psikolojik Danışma ve Rehberlik Uygulama ve Araştırma Merkezi</a:t>
            </a:r>
          </a:p>
        </p:txBody>
      </p:sp>
      <p:sp>
        <p:nvSpPr>
          <p:cNvPr id="32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324" name="Araştırma ve Uygulama Merkezleri"/>
          <p:cNvSpPr txBox="1"/>
          <p:nvPr/>
        </p:nvSpPr>
        <p:spPr>
          <a:xfrm>
            <a:off x="1207768" y="3821555"/>
            <a:ext cx="6513165" cy="118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602615">
              <a:lnSpc>
                <a:spcPct val="100000"/>
              </a:lnSpc>
              <a:spcBef>
                <a:spcPts val="0"/>
              </a:spcBef>
              <a:defRPr sz="3212" spc="-32">
                <a:latin typeface="Graphik-SemiboldItalic"/>
                <a:ea typeface="Graphik-SemiboldItalic"/>
                <a:cs typeface="Graphik-SemiboldItalic"/>
                <a:sym typeface="Graphik Semibold"/>
              </a:defRPr>
            </a:lvl1pPr>
          </a:lstStyle>
          <a:p>
            <a:r>
              <a:t>Araştırma ve Uygulama Merkezleri</a:t>
            </a:r>
          </a:p>
        </p:txBody>
      </p:sp>
      <p:sp>
        <p:nvSpPr>
          <p:cNvPr id="325" name="Koordinatörlükler"/>
          <p:cNvSpPr txBox="1"/>
          <p:nvPr/>
        </p:nvSpPr>
        <p:spPr>
          <a:xfrm>
            <a:off x="9417339" y="3821555"/>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Koordinatörlükler</a:t>
            </a:r>
          </a:p>
        </p:txBody>
      </p:sp>
      <p:sp>
        <p:nvSpPr>
          <p:cNvPr id="326" name="Bilimsel Araştırma Projeleri Koordinatörlüğü…"/>
          <p:cNvSpPr txBox="1"/>
          <p:nvPr/>
        </p:nvSpPr>
        <p:spPr>
          <a:xfrm>
            <a:off x="9417339" y="5252463"/>
            <a:ext cx="6513165" cy="7003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91135" indent="-191135" defTabSz="1877520">
              <a:spcBef>
                <a:spcPts val="900"/>
              </a:spcBef>
              <a:buSzPct val="150000"/>
              <a:buChar char="•"/>
              <a:defRPr sz="1540"/>
            </a:pPr>
            <a:r>
              <a:t>Bilimsel Araştırma Projeleri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Uluslararası İş Birliği ve Değişim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Kalite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Dijital Dönüşüm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İş Sağlığı ve Güvenliği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YLSY Burs Programı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Uluslararası Öğrenci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Madencilik İhtisaslaşma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Bağımlılıkla Mücadele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Mezunlarla İletişim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Pedagojik Formasyon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Kurumsal İletişim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Sıfır Atık Yönetimi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Bilimsel Dergiler Yayın Koordinatörlüğü</a:t>
            </a:r>
            <a:endParaRPr sz="924">
              <a:latin typeface="Times Roman"/>
              <a:ea typeface="Times Roman"/>
              <a:cs typeface="Times Roman"/>
              <a:sym typeface="Times Roman"/>
            </a:endParaRPr>
          </a:p>
          <a:p>
            <a:pPr marL="191135" indent="-191135" defTabSz="1877520">
              <a:spcBef>
                <a:spcPts val="900"/>
              </a:spcBef>
              <a:buSzPct val="150000"/>
              <a:buChar char="•"/>
              <a:defRPr sz="1540"/>
            </a:pPr>
            <a:r>
              <a:t>Çocuk Üniversitesi Projesi Koordinatörlüğü</a:t>
            </a:r>
          </a:p>
        </p:txBody>
      </p:sp>
      <p:sp>
        <p:nvSpPr>
          <p:cNvPr id="327" name="Daire Başkanlıkları"/>
          <p:cNvSpPr txBox="1"/>
          <p:nvPr/>
        </p:nvSpPr>
        <p:spPr>
          <a:xfrm>
            <a:off x="17342484" y="3821555"/>
            <a:ext cx="5549323"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Daire Başkanlıkları</a:t>
            </a:r>
          </a:p>
        </p:txBody>
      </p:sp>
      <p:sp>
        <p:nvSpPr>
          <p:cNvPr id="328" name="Bilgi İşlem Daire Başkanlığı…"/>
          <p:cNvSpPr txBox="1"/>
          <p:nvPr/>
        </p:nvSpPr>
        <p:spPr>
          <a:xfrm>
            <a:off x="17157341" y="5250886"/>
            <a:ext cx="5919606" cy="7273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248227" indent="-248227">
              <a:buSzPct val="150000"/>
              <a:buChar char="•"/>
            </a:pPr>
            <a:r>
              <a:t>Bilgi İşlem Daire Başkanlığı</a:t>
            </a:r>
            <a:endParaRPr sz="1200">
              <a:latin typeface="Times Roman"/>
              <a:ea typeface="Times Roman"/>
              <a:cs typeface="Times Roman"/>
              <a:sym typeface="Times Roman"/>
            </a:endParaRPr>
          </a:p>
          <a:p>
            <a:pPr marL="248227" indent="-248227">
              <a:buSzPct val="150000"/>
              <a:buChar char="•"/>
            </a:pPr>
            <a:r>
              <a:t>İdari ve Mali İşler Daire Başkanlığı</a:t>
            </a:r>
            <a:endParaRPr sz="1200">
              <a:latin typeface="Times Roman"/>
              <a:ea typeface="Times Roman"/>
              <a:cs typeface="Times Roman"/>
              <a:sym typeface="Times Roman"/>
            </a:endParaRPr>
          </a:p>
          <a:p>
            <a:pPr marL="248227" indent="-248227">
              <a:buSzPct val="150000"/>
              <a:buChar char="•"/>
            </a:pPr>
            <a:r>
              <a:t>Kütüphane ve Dokümantasyon Daire Başkanlığı</a:t>
            </a:r>
            <a:endParaRPr sz="1200">
              <a:latin typeface="Times Roman"/>
              <a:ea typeface="Times Roman"/>
              <a:cs typeface="Times Roman"/>
              <a:sym typeface="Times Roman"/>
            </a:endParaRPr>
          </a:p>
          <a:p>
            <a:pPr marL="248227" indent="-248227">
              <a:buSzPct val="150000"/>
              <a:buChar char="•"/>
            </a:pPr>
            <a:r>
              <a:t>Öğrenci İşleri Daire Başkanlığı</a:t>
            </a:r>
            <a:endParaRPr sz="1200">
              <a:latin typeface="Times Roman"/>
              <a:ea typeface="Times Roman"/>
              <a:cs typeface="Times Roman"/>
              <a:sym typeface="Times Roman"/>
            </a:endParaRPr>
          </a:p>
          <a:p>
            <a:pPr marL="248227" indent="-248227">
              <a:buSzPct val="150000"/>
              <a:buChar char="•"/>
            </a:pPr>
            <a:r>
              <a:t>Sağlık Kültür ve Spor Daire Başkanlığı</a:t>
            </a:r>
            <a:endParaRPr sz="1200">
              <a:latin typeface="Times Roman"/>
              <a:ea typeface="Times Roman"/>
              <a:cs typeface="Times Roman"/>
              <a:sym typeface="Times Roman"/>
            </a:endParaRPr>
          </a:p>
          <a:p>
            <a:pPr marL="248227" indent="-248227">
              <a:buSzPct val="150000"/>
              <a:buChar char="•"/>
            </a:pPr>
            <a:r>
              <a:t>Personel Daire Başkanlığı</a:t>
            </a:r>
            <a:endParaRPr sz="1200">
              <a:latin typeface="Times Roman"/>
              <a:ea typeface="Times Roman"/>
              <a:cs typeface="Times Roman"/>
              <a:sym typeface="Times Roman"/>
            </a:endParaRPr>
          </a:p>
          <a:p>
            <a:pPr marL="248227" indent="-248227">
              <a:buSzPct val="150000"/>
              <a:buChar char="•"/>
            </a:pPr>
            <a:r>
              <a:t>Strateji Geliştirme Daire Başkanlığı</a:t>
            </a:r>
            <a:endParaRPr sz="1200">
              <a:latin typeface="Times Roman"/>
              <a:ea typeface="Times Roman"/>
              <a:cs typeface="Times Roman"/>
              <a:sym typeface="Times Roman"/>
            </a:endParaRPr>
          </a:p>
          <a:p>
            <a:pPr marL="248227" indent="-248227">
              <a:buSzPct val="150000"/>
              <a:buChar char="•"/>
            </a:pPr>
            <a:r>
              <a:t>Yapı İşleri ve Teknik Daire Başkanlığı</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Bilgi İşlem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Bilgi İşlem Daire Başkanlığı</a:t>
            </a:r>
          </a:p>
        </p:txBody>
      </p:sp>
      <p:sp>
        <p:nvSpPr>
          <p:cNvPr id="331" name="Bilgi işlem daire başkanlığı, 2547 sayılı yükseköğretim kanununun 51. Maddesine göre, idari  teşkilatların kuruluş ve görevlerine ilişkin esasları düzenleyen 124 sayılı “yükseköğretim üst  kuruluşları ile yükseköğretim kurumlarının idari teşkilatı hakkın"/>
          <p:cNvSpPr txBox="1">
            <a:spLocks noGrp="1"/>
          </p:cNvSpPr>
          <p:nvPr>
            <p:ph type="body" idx="1"/>
          </p:nvPr>
        </p:nvSpPr>
        <p:spPr>
          <a:xfrm>
            <a:off x="1217711" y="2616200"/>
            <a:ext cx="21948578" cy="9757039"/>
          </a:xfrm>
          <a:prstGeom prst="rect">
            <a:avLst/>
          </a:prstGeom>
        </p:spPr>
        <p:txBody>
          <a:bodyPr/>
          <a:lstStyle/>
          <a:p>
            <a:pPr marL="0" indent="0" defTabSz="2218888">
              <a:spcBef>
                <a:spcPts val="1000"/>
              </a:spcBef>
              <a:buSzTx/>
              <a:buNone/>
              <a:defRPr sz="1820"/>
            </a:pPr>
            <a:r>
              <a:t>Bilgi işlem daire başkanlığı, 2547 sayılı yükseköğretim kanununun 51. Maddesine göre, idari  teşkilatların kuruluş ve görevlerine ilişkin esasları düzenleyen 124 sayılı “yükseköğretim üst  kuruluşları ile yükseköğretim kurumlarının idari teşkilatı hakkında kanun hükmünde kararname” uyarınca kurulmuştur. </a:t>
            </a:r>
            <a:endParaRPr sz="1092">
              <a:latin typeface="Times Roman"/>
              <a:ea typeface="Times Roman"/>
              <a:cs typeface="Times Roman"/>
              <a:sym typeface="Times Roman"/>
            </a:endParaRPr>
          </a:p>
          <a:p>
            <a:pPr marL="0" indent="0" defTabSz="2218888">
              <a:spcBef>
                <a:spcPts val="1000"/>
              </a:spcBef>
              <a:buSzTx/>
              <a:buNone/>
              <a:defRPr sz="1820">
                <a:latin typeface="Canela Text Bold"/>
                <a:ea typeface="Canela Text Bold"/>
                <a:cs typeface="Canela Text Bold"/>
                <a:sym typeface="Canela Text Bold"/>
              </a:defRPr>
            </a:pPr>
            <a:r>
              <a:t>Başlıca Görevleri</a:t>
            </a:r>
            <a:r>
              <a:rPr>
                <a:latin typeface="Canela Text Regular"/>
                <a:ea typeface="Canela Text Regular"/>
                <a:cs typeface="Canela Text Regular"/>
                <a:sym typeface="Canela Text Regular"/>
              </a:rPr>
              <a:t>: </a:t>
            </a:r>
            <a:endParaRPr sz="1092" b="1">
              <a:latin typeface="Times Roman"/>
              <a:ea typeface="Times Roman"/>
              <a:cs typeface="Times Roman"/>
              <a:sym typeface="Times Roman"/>
            </a:endParaRPr>
          </a:p>
          <a:p>
            <a:pPr marL="225886" indent="-225886" defTabSz="2218888">
              <a:spcBef>
                <a:spcPts val="1000"/>
              </a:spcBef>
              <a:defRPr sz="1820"/>
            </a:pPr>
            <a:r>
              <a:t>Üniversitemizin ihtiyaçları doğrultusundaki bilgi işlem hizmetlerini, teknolojik gelişmeleri yakından takip ederek eksiksiz olarak yerine getirmek ve ülkemizdeki üniversiteler arasında bilişim altyapısı, kullanıcı memnuniyeti, düzenlenen etkinlikler, verilen servis kalitesi ve çeşitliliği bakımından teknolojik gelişmeleri takip etmek ve  imkânlar doğrultusunda uygulamaktır. </a:t>
            </a:r>
            <a:endParaRPr sz="1092">
              <a:latin typeface="Times Roman"/>
              <a:ea typeface="Times Roman"/>
              <a:cs typeface="Times Roman"/>
              <a:sym typeface="Times Roman"/>
            </a:endParaRPr>
          </a:p>
          <a:p>
            <a:pPr marL="225886" indent="-225886" defTabSz="2218888">
              <a:spcBef>
                <a:spcPts val="1000"/>
              </a:spcBef>
              <a:defRPr sz="1820"/>
            </a:pPr>
            <a:r>
              <a:t>Yapısal kablolama mantığına uygun olarak veri aktaran ağları planlayarak uygulamaya geçirmek, LAN, WLAN ve WAN bağlantılarının sürekliliğinin sağlanması,</a:t>
            </a:r>
            <a:endParaRPr>
              <a:latin typeface="Times Roman"/>
              <a:ea typeface="Times Roman"/>
              <a:cs typeface="Times Roman"/>
              <a:sym typeface="Times Roman"/>
            </a:endParaRPr>
          </a:p>
          <a:p>
            <a:pPr marL="225886" indent="-225886" defTabSz="2218888">
              <a:spcBef>
                <a:spcPts val="1000"/>
              </a:spcBef>
              <a:defRPr sz="1820"/>
            </a:pPr>
            <a:r>
              <a:t>Kullanılan programlar yardımıyla ağ performans ve durumunu sürekli takip ederek işlerliğini sağlamak, yönetmek ve denetlemek,</a:t>
            </a:r>
            <a:endParaRPr sz="1092">
              <a:latin typeface="Times Roman"/>
              <a:ea typeface="Times Roman"/>
              <a:cs typeface="Times Roman"/>
              <a:sym typeface="Times Roman"/>
            </a:endParaRPr>
          </a:p>
          <a:p>
            <a:pPr marL="225886" indent="-225886" defTabSz="2218888">
              <a:spcBef>
                <a:spcPts val="1000"/>
              </a:spcBef>
              <a:defRPr sz="1820"/>
            </a:pPr>
            <a:r>
              <a:t>Kesintisiz, kaliteli bir bilgisayar ağı hizmeti sağlamak, ağ cihazlarının bakımı, kurulumu ve konfigürasyonun yapılması,</a:t>
            </a:r>
            <a:endParaRPr sz="1092">
              <a:latin typeface="Times Roman"/>
              <a:ea typeface="Times Roman"/>
              <a:cs typeface="Times Roman"/>
              <a:sym typeface="Times Roman"/>
            </a:endParaRPr>
          </a:p>
          <a:p>
            <a:pPr marL="225886" indent="-225886" defTabSz="2218888">
              <a:spcBef>
                <a:spcPts val="1000"/>
              </a:spcBef>
              <a:defRPr sz="1820"/>
            </a:pPr>
            <a:r>
              <a:t>Genel IP adres bloklarının dağıtılması. Fakülte içlerinde IP adres dağıtımlarının yönetilmesi,</a:t>
            </a:r>
          </a:p>
          <a:p>
            <a:pPr marL="225886" indent="-225886" defTabSz="2218888">
              <a:spcBef>
                <a:spcPts val="1000"/>
              </a:spcBef>
              <a:defRPr sz="1820"/>
            </a:pPr>
            <a:r>
              <a:t>Sistemin ağ yapısıyla ilgili konularda diğer sistem çözümleyici ve tasarımcılarına yardımcı olmak,</a:t>
            </a:r>
            <a:endParaRPr sz="1092">
              <a:latin typeface="Times Roman"/>
              <a:ea typeface="Times Roman"/>
              <a:cs typeface="Times Roman"/>
              <a:sym typeface="Times Roman"/>
            </a:endParaRPr>
          </a:p>
          <a:p>
            <a:pPr marL="225886" indent="-225886" defTabSz="2218888">
              <a:spcBef>
                <a:spcPts val="1000"/>
              </a:spcBef>
              <a:defRPr sz="1820"/>
            </a:pPr>
            <a:r>
              <a:t>Üniversite demirbaşlarına kayıtlı PC ve çevre birimlerinin bakım ve onarımını yapmak,</a:t>
            </a:r>
            <a:endParaRPr sz="1092">
              <a:latin typeface="Times Roman"/>
              <a:ea typeface="Times Roman"/>
              <a:cs typeface="Times Roman"/>
              <a:sym typeface="Times Roman"/>
            </a:endParaRPr>
          </a:p>
          <a:p>
            <a:pPr marL="225886" indent="-225886" defTabSz="2218888">
              <a:spcBef>
                <a:spcPts val="1000"/>
              </a:spcBef>
              <a:defRPr sz="1820"/>
            </a:pPr>
            <a:r>
              <a:t>İhale veya bağış yoluyla alınan bilgisayarların ilk kurulumlarını standartlara uygun olarak yapmak, </a:t>
            </a:r>
            <a:endParaRPr sz="1092">
              <a:latin typeface="Times Roman"/>
              <a:ea typeface="Times Roman"/>
              <a:cs typeface="Times Roman"/>
              <a:sym typeface="Times Roman"/>
            </a:endParaRPr>
          </a:p>
          <a:p>
            <a:pPr marL="225886" indent="-225886" defTabSz="2218888">
              <a:spcBef>
                <a:spcPts val="1000"/>
              </a:spcBef>
              <a:defRPr sz="1820"/>
            </a:pPr>
            <a:r>
              <a:t>Üniversite bünyesindeki bilgisayarlarda lisanslı programların kullanımını sağlamak, </a:t>
            </a:r>
            <a:endParaRPr sz="1092">
              <a:latin typeface="Times Roman"/>
              <a:ea typeface="Times Roman"/>
              <a:cs typeface="Times Roman"/>
              <a:sym typeface="Times Roman"/>
            </a:endParaRPr>
          </a:p>
          <a:p>
            <a:pPr marL="225886" indent="-225886" defTabSz="2218888">
              <a:spcBef>
                <a:spcPts val="1000"/>
              </a:spcBef>
              <a:defRPr sz="1820"/>
            </a:pPr>
            <a:r>
              <a:t>Güncellenebilen anti virüs programı kullanımını sağlamaktır,</a:t>
            </a:r>
            <a:endParaRPr sz="1092">
              <a:latin typeface="Times Roman"/>
              <a:ea typeface="Times Roman"/>
              <a:cs typeface="Times Roman"/>
              <a:sym typeface="Times Roman"/>
            </a:endParaRPr>
          </a:p>
          <a:p>
            <a:pPr marL="225886" indent="-225886" defTabSz="2218888">
              <a:spcBef>
                <a:spcPts val="1000"/>
              </a:spcBef>
              <a:defRPr sz="1820"/>
            </a:pPr>
            <a:r>
              <a:t>Üniversitemizin www.gumushane.edu.tr adresinden yayınlanmakta olan internet sitesinin yapımını ve güncelliğini sağlamak,</a:t>
            </a:r>
            <a:endParaRPr sz="1092">
              <a:latin typeface="Times Roman"/>
              <a:ea typeface="Times Roman"/>
              <a:cs typeface="Times Roman"/>
              <a:sym typeface="Times Roman"/>
            </a:endParaRPr>
          </a:p>
          <a:p>
            <a:pPr marL="225886" indent="-225886" defTabSz="2218888">
              <a:spcBef>
                <a:spcPts val="1000"/>
              </a:spcBef>
              <a:defRPr sz="1820"/>
            </a:pPr>
            <a:r>
              <a:t>Üniversitemizde yürütülen faaliyet ve etkinliklerin internet sitesi üzerinden duyurulmasını sağlamak, </a:t>
            </a:r>
            <a:endParaRPr sz="1092">
              <a:latin typeface="Times Roman"/>
              <a:ea typeface="Times Roman"/>
              <a:cs typeface="Times Roman"/>
              <a:sym typeface="Times Roman"/>
            </a:endParaRPr>
          </a:p>
          <a:p>
            <a:pPr marL="225886" indent="-225886" defTabSz="2218888">
              <a:spcBef>
                <a:spcPts val="1000"/>
              </a:spcBef>
              <a:defRPr sz="1820"/>
            </a:pPr>
            <a:r>
              <a:t>İnternet sayfası için gerekli grafik ve dinamik altyapı yazılımlarını yapmak, </a:t>
            </a:r>
            <a:endParaRPr sz="1092">
              <a:latin typeface="Times Roman"/>
              <a:ea typeface="Times Roman"/>
              <a:cs typeface="Times Roman"/>
              <a:sym typeface="Times Roman"/>
            </a:endParaRPr>
          </a:p>
          <a:p>
            <a:pPr marL="225886" indent="-225886" defTabSz="2218888">
              <a:spcBef>
                <a:spcPts val="1000"/>
              </a:spcBef>
              <a:defRPr sz="1820"/>
            </a:pPr>
            <a:r>
              <a:t>Üniversitemiz bünyesindeki fakülte, yüksekokul, enstitü ve idari birimlerin internet sayfalarının hazırlanmasında teknik destek sağlamak.</a:t>
            </a:r>
          </a:p>
        </p:txBody>
      </p:sp>
      <p:sp>
        <p:nvSpPr>
          <p:cNvPr id="33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Bilgi İşlem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Bilgi İşlem Daire Başkanlığı</a:t>
            </a:r>
          </a:p>
        </p:txBody>
      </p:sp>
      <p:sp>
        <p:nvSpPr>
          <p:cNvPr id="335" name="İhale veya bağış yoluyla alınan bilgisayarların ilk kurulumlarını standartlara uygun olarak yapmak,…"/>
          <p:cNvSpPr txBox="1">
            <a:spLocks noGrp="1"/>
          </p:cNvSpPr>
          <p:nvPr>
            <p:ph type="body" idx="1"/>
          </p:nvPr>
        </p:nvSpPr>
        <p:spPr>
          <a:xfrm>
            <a:off x="1217711" y="2616200"/>
            <a:ext cx="21948578" cy="9757039"/>
          </a:xfrm>
          <a:prstGeom prst="rect">
            <a:avLst/>
          </a:prstGeom>
        </p:spPr>
        <p:txBody>
          <a:bodyPr/>
          <a:lstStyle/>
          <a:p>
            <a:pPr marL="248227" indent="-248227"/>
            <a:r>
              <a:t>İhale veya bağış yoluyla alınan bilgisayarların ilk kurulumlarını standartlara uygun olarak yapmak, </a:t>
            </a:r>
            <a:endParaRPr sz="1200">
              <a:latin typeface="Times Roman"/>
              <a:ea typeface="Times Roman"/>
              <a:cs typeface="Times Roman"/>
              <a:sym typeface="Times Roman"/>
            </a:endParaRPr>
          </a:p>
          <a:p>
            <a:pPr marL="248227" indent="-248227"/>
            <a:r>
              <a:t>Üniversite bünyesindeki bilgisayarlarda lisanslı programların kullanımını sağlamak, </a:t>
            </a:r>
            <a:endParaRPr sz="1200">
              <a:latin typeface="Times Roman"/>
              <a:ea typeface="Times Roman"/>
              <a:cs typeface="Times Roman"/>
              <a:sym typeface="Times Roman"/>
            </a:endParaRPr>
          </a:p>
          <a:p>
            <a:pPr marL="248227" indent="-248227"/>
            <a:r>
              <a:t>Güncellenebilen anti virüs programı kullanımını sağlamaktır,</a:t>
            </a:r>
            <a:endParaRPr sz="1200">
              <a:latin typeface="Times Roman"/>
              <a:ea typeface="Times Roman"/>
              <a:cs typeface="Times Roman"/>
              <a:sym typeface="Times Roman"/>
            </a:endParaRPr>
          </a:p>
          <a:p>
            <a:pPr marL="248227" indent="-248227"/>
            <a:r>
              <a:t>Üniversitemizin www.gumushane.edu.tr adresinden yayınlanmakta olan internet sitesinin yapımını ve güncelliğini sağlamak,</a:t>
            </a:r>
            <a:endParaRPr sz="1200">
              <a:latin typeface="Times Roman"/>
              <a:ea typeface="Times Roman"/>
              <a:cs typeface="Times Roman"/>
              <a:sym typeface="Times Roman"/>
            </a:endParaRPr>
          </a:p>
          <a:p>
            <a:pPr marL="248227" indent="-248227"/>
            <a:r>
              <a:t>Üniversitemizde yürütülen faaliyet ve etkinliklerin internet sitesi üzerinden duyurulmasını sağlamak, </a:t>
            </a:r>
            <a:endParaRPr sz="1200">
              <a:latin typeface="Times Roman"/>
              <a:ea typeface="Times Roman"/>
              <a:cs typeface="Times Roman"/>
              <a:sym typeface="Times Roman"/>
            </a:endParaRPr>
          </a:p>
          <a:p>
            <a:pPr marL="248227" indent="-248227"/>
            <a:r>
              <a:t>İnternet sayfası için gerekli grafik ve dinamik altyapı yazılımlarını yapmak, </a:t>
            </a:r>
            <a:endParaRPr sz="1200">
              <a:latin typeface="Times Roman"/>
              <a:ea typeface="Times Roman"/>
              <a:cs typeface="Times Roman"/>
              <a:sym typeface="Times Roman"/>
            </a:endParaRPr>
          </a:p>
          <a:p>
            <a:pPr marL="248227" indent="-248227"/>
            <a:r>
              <a:t>Üniversitemiz bünyesindeki fakülte, yüksekokul, enstitü ve idari birimlerin internet sayfalarının hazırlanmasında teknik destek sağlamak.</a:t>
            </a:r>
          </a:p>
          <a:p>
            <a:pPr marL="248227" indent="-248227"/>
            <a:r>
              <a:t>Kuruma doğrudan ya da dolaylı olarak yapılan veya yapılması muhtemel siber saldırılara karşı gerekli önlemleri alma veya aldırma, bu tür olaylara karşı müdahale edebilecek mekanizmayı veya olay, kayıt sistemlerini kurma veya kurdurma ve kurumların bilgi güvenliğini sağlamaya yönelik çalışmaları yapmak, </a:t>
            </a:r>
          </a:p>
          <a:p>
            <a:pPr marL="248227" indent="-248227"/>
            <a:endParaRPr/>
          </a:p>
          <a:p>
            <a:pPr marL="248227" indent="-248227"/>
            <a:endParaRPr/>
          </a:p>
          <a:p>
            <a:pPr marL="0" indent="0">
              <a:buSzTx/>
              <a:buNone/>
              <a:defRPr>
                <a:latin typeface="Canela Text Bold"/>
                <a:ea typeface="Canela Text Bold"/>
                <a:cs typeface="Canela Text Bold"/>
                <a:sym typeface="Canela Text Bold"/>
              </a:defRPr>
            </a:pPr>
            <a:r>
              <a:t>Bağlı Birimler</a:t>
            </a:r>
            <a:r>
              <a:rPr>
                <a:latin typeface="Canela Text Regular"/>
                <a:ea typeface="Canela Text Regular"/>
                <a:cs typeface="Canela Text Regular"/>
                <a:sym typeface="Canela Text Regular"/>
              </a:rPr>
              <a:t>:</a:t>
            </a:r>
            <a:r>
              <a:t> </a:t>
            </a:r>
            <a:endParaRPr sz="1200" b="1">
              <a:latin typeface="Times Roman"/>
              <a:ea typeface="Times Roman"/>
              <a:cs typeface="Times Roman"/>
              <a:sym typeface="Times Roman"/>
            </a:endParaRPr>
          </a:p>
          <a:p>
            <a:pPr marL="794327" lvl="1" indent="-248227"/>
            <a:r>
              <a:t>Teknik Hizmetler</a:t>
            </a:r>
            <a:endParaRPr sz="1200">
              <a:latin typeface="Times Roman"/>
              <a:ea typeface="Times Roman"/>
              <a:cs typeface="Times Roman"/>
              <a:sym typeface="Times Roman"/>
            </a:endParaRPr>
          </a:p>
          <a:p>
            <a:pPr marL="794327" lvl="1" indent="-248227"/>
            <a:r>
              <a:t>İdari İşler</a:t>
            </a:r>
          </a:p>
        </p:txBody>
      </p:sp>
      <p:sp>
        <p:nvSpPr>
          <p:cNvPr id="33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Üniversitemize hoş geldiniz. Göreviniz süresince, ülkemiz ve milletimiz adına üniversitemize sağlayacağınız değerli katkılar için şimdiden teşekkür ederim."/>
          <p:cNvSpPr txBox="1">
            <a:spLocks noGrp="1"/>
          </p:cNvSpPr>
          <p:nvPr>
            <p:ph type="body" sz="quarter" idx="1"/>
          </p:nvPr>
        </p:nvSpPr>
        <p:spPr>
          <a:xfrm>
            <a:off x="1192981" y="9834663"/>
            <a:ext cx="21948578" cy="711141"/>
          </a:xfrm>
          <a:prstGeom prst="rect">
            <a:avLst/>
          </a:prstGeom>
        </p:spPr>
        <p:txBody>
          <a:bodyPr/>
          <a:lstStyle>
            <a:lvl1pPr marL="0" indent="0" algn="ctr">
              <a:buSzTx/>
              <a:buNone/>
            </a:lvl1pPr>
          </a:lstStyle>
          <a:p>
            <a:r>
              <a:t>Üniversitemize hoş geldiniz. Göreviniz süresince, ülkemiz ve milletimiz adına üniversitemize sağlayacağınız değerli katkılar için şimdiden teşekkür ederim.</a:t>
            </a:r>
          </a:p>
        </p:txBody>
      </p:sp>
      <p:sp>
        <p:nvSpPr>
          <p:cNvPr id="187" name="Sayın Gümüşhane Üniversitesi Ailesinin Yeni Üyesi;"/>
          <p:cNvSpPr txBox="1">
            <a:spLocks noGrp="1"/>
          </p:cNvSpPr>
          <p:nvPr>
            <p:ph type="body" idx="21"/>
          </p:nvPr>
        </p:nvSpPr>
        <p:spPr>
          <a:xfrm>
            <a:off x="1143520" y="9127243"/>
            <a:ext cx="21945603" cy="4368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59459">
              <a:defRPr sz="2024" spc="-20"/>
            </a:lvl1pPr>
          </a:lstStyle>
          <a:p>
            <a:r>
              <a:t>Sayın Gümüşhane Üniversitesi Ailesinin Yeni Üyesi;</a:t>
            </a:r>
          </a:p>
        </p:txBody>
      </p:sp>
      <p:sp>
        <p:nvSpPr>
          <p:cNvPr id="18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189" name="Prof. Dr. Oktay YILDIZ"/>
          <p:cNvSpPr txBox="1"/>
          <p:nvPr/>
        </p:nvSpPr>
        <p:spPr>
          <a:xfrm>
            <a:off x="1143520" y="10816342"/>
            <a:ext cx="21945603" cy="436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759459">
              <a:lnSpc>
                <a:spcPct val="100000"/>
              </a:lnSpc>
              <a:spcBef>
                <a:spcPts val="0"/>
              </a:spcBef>
              <a:defRPr sz="2024" spc="-20">
                <a:latin typeface="Graphik-SemiboldItalic"/>
                <a:ea typeface="Graphik-SemiboldItalic"/>
                <a:cs typeface="Graphik-SemiboldItalic"/>
                <a:sym typeface="Graphik Semibold"/>
              </a:defRPr>
            </a:lvl1pPr>
          </a:lstStyle>
          <a:p>
            <a:r>
              <a:t>Prof. Dr. Oktay YILDIZ</a:t>
            </a:r>
          </a:p>
        </p:txBody>
      </p:sp>
      <p:sp>
        <p:nvSpPr>
          <p:cNvPr id="190" name="Gümüşhane Üniversitesi Rektörü"/>
          <p:cNvSpPr txBox="1"/>
          <p:nvPr/>
        </p:nvSpPr>
        <p:spPr>
          <a:xfrm>
            <a:off x="1143520" y="11168741"/>
            <a:ext cx="21945603" cy="43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759459">
              <a:lnSpc>
                <a:spcPct val="100000"/>
              </a:lnSpc>
              <a:spcBef>
                <a:spcPts val="0"/>
              </a:spcBef>
              <a:defRPr sz="2024" spc="-20">
                <a:latin typeface="Graphik"/>
                <a:ea typeface="Graphik"/>
                <a:cs typeface="Graphik"/>
                <a:sym typeface="Graphik"/>
              </a:defRPr>
            </a:lvl1pPr>
          </a:lstStyle>
          <a:p>
            <a:r>
              <a:t>Gümüşhane Üniversitesi Rektörü</a:t>
            </a:r>
          </a:p>
        </p:txBody>
      </p:sp>
      <p:pic>
        <p:nvPicPr>
          <p:cNvPr id="191" name="1rektör.jpeg" descr="1rektör.jpeg"/>
          <p:cNvPicPr>
            <a:picLocks noChangeAspect="1"/>
          </p:cNvPicPr>
          <p:nvPr/>
        </p:nvPicPr>
        <p:blipFill>
          <a:blip r:embed="rId2"/>
          <a:stretch>
            <a:fillRect/>
          </a:stretch>
        </p:blipFill>
        <p:spPr>
          <a:xfrm>
            <a:off x="7062198" y="1281282"/>
            <a:ext cx="10160684" cy="6671544"/>
          </a:xfrm>
          <a:prstGeom prst="rect">
            <a:avLst/>
          </a:prstGeom>
          <a:ln w="25400">
            <a:solidFill>
              <a:schemeClr val="accent5">
                <a:hueOff val="-65973"/>
                <a:satOff val="18050"/>
                <a:lumOff val="-15912"/>
              </a:schemeClr>
            </a:solidFill>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İdari ve Mali İşler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İdari ve Mali İşler Daire Başkanlığı</a:t>
            </a:r>
          </a:p>
        </p:txBody>
      </p:sp>
      <p:sp>
        <p:nvSpPr>
          <p:cNvPr id="339" name="İdari ve Mali İşler Daire Başkanlığı, üniversitelerin idari teşkilat yapısı içinde, Yükseköğretim Üst Kuruluşları ile Yükseköğretim Kurumlarının İdari Teşkilatı Hakkında 124 sayılı Kanun Hükmünde Kararnamede yer alan Komprotorlük Daire Başkanlığı ile 190"/>
          <p:cNvSpPr txBox="1">
            <a:spLocks noGrp="1"/>
          </p:cNvSpPr>
          <p:nvPr>
            <p:ph type="body" idx="1"/>
          </p:nvPr>
        </p:nvSpPr>
        <p:spPr>
          <a:xfrm>
            <a:off x="1217711" y="2616200"/>
            <a:ext cx="21948578" cy="9912702"/>
          </a:xfrm>
          <a:prstGeom prst="rect">
            <a:avLst/>
          </a:prstGeom>
        </p:spPr>
        <p:txBody>
          <a:bodyPr/>
          <a:lstStyle/>
          <a:p>
            <a:pPr marL="0" indent="0">
              <a:buSzTx/>
              <a:buNone/>
            </a:pPr>
            <a:r>
              <a:t>İdari ve Mali İşler Daire Başkanlığı, üniversitelerin idari teşkilat yapısı içinde, Yükseköğretim Üst Kuruluşları ile Yükseköğretim Kurumlarının İdari Teşkilatı Hakkında 124 sayılı Kanun Hükmünde Kararnamede yer alan Komprotorlük Daire Başkanlığı ile 190 sayılı Kanun Hükmünde Kararnamede yer alan Destek Hizmetleri Daire Başkanlıklarının birleştirilmesiyle oluşturulmuş ve idari-mali hizmetlerin bütüncül bir şekilde yürütülmesini sağlamak amacıyla kurulmuştur.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Başlıca Görevleri</a:t>
            </a:r>
            <a:r>
              <a:t>: </a:t>
            </a:r>
            <a:endParaRPr sz="1200">
              <a:latin typeface="Times Roman"/>
              <a:ea typeface="Times Roman"/>
              <a:cs typeface="Times Roman"/>
              <a:sym typeface="Times Roman"/>
            </a:endParaRPr>
          </a:p>
          <a:p>
            <a:pPr marL="248227" indent="-248227"/>
            <a:r>
              <a:t>Üniversitemize bağlı birimlerin ihtiyaç duyduğu ve birimlerce talep edilen taşınır ve taşınmaz mallar ile araç, gereç ve hizmetlerin; 4734 sayılı Kamu İhale Kanunu'na uygun olarak satın alma, kiralama ve bakım-onarım işlemlerini gerçekleştirmek,</a:t>
            </a:r>
            <a:endParaRPr sz="1200">
              <a:latin typeface="Times Roman"/>
              <a:ea typeface="Times Roman"/>
              <a:cs typeface="Times Roman"/>
              <a:sym typeface="Times Roman"/>
            </a:endParaRPr>
          </a:p>
          <a:p>
            <a:pPr marL="248227" indent="-248227"/>
            <a:r>
              <a:t>Üniversitemize ait taşınmazların, 2886 sayılı Devlet İhale Kanunu'na göre kiralama ihalelerini gerçekleştirmek; bu taşınmazlara ilişkin kira, elektrik, su gibi tahsilatları takip etmek ve diğer ilgili iş ve işlemleri yürütmek,</a:t>
            </a:r>
            <a:endParaRPr sz="1200">
              <a:latin typeface="Times Roman"/>
              <a:ea typeface="Times Roman"/>
              <a:cs typeface="Times Roman"/>
              <a:sym typeface="Times Roman"/>
            </a:endParaRPr>
          </a:p>
          <a:p>
            <a:pPr marL="248227" indent="-248227"/>
            <a:r>
              <a:t>Rektörlük ve bağlı birimlerin elektrik, telefon, su, internet, doğalgaz gibi fatura ödemelerini aylık olarak gerçekleştirmek,</a:t>
            </a:r>
          </a:p>
          <a:p>
            <a:pPr marL="248227" indent="-248227"/>
            <a:r>
              <a:t>Başkanlığımız personeli ile Üniversitemizde görev yapan sürekli işçilerin maaşlarının, özlük haklarının, yolluk ödemelerinin, vergi ve sosyal güvenlik işlemlerinin ilgili mevzuata uygun, sağlıklı ve zamanında gerçekleştirilmesini sağlamak.</a:t>
            </a:r>
          </a:p>
          <a:p>
            <a:pPr marL="248227" indent="-248227"/>
            <a:r>
              <a:t>Başkanlığımızın yazı işleri ve arşiv hizmetlerini düzenli ve etkin şekilde yürütmek,</a:t>
            </a:r>
            <a:endParaRPr sz="1200">
              <a:latin typeface="Times Roman"/>
              <a:ea typeface="Times Roman"/>
              <a:cs typeface="Times Roman"/>
              <a:sym typeface="Times Roman"/>
            </a:endParaRPr>
          </a:p>
          <a:p>
            <a:pPr marL="248227" indent="-248227"/>
            <a:r>
              <a:t>Başkanlığımızın sorumluluğunda bulunan birimlerin taşınır kayıt ve kontrol işlemlerini yürütmek,</a:t>
            </a:r>
            <a:endParaRPr sz="1200">
              <a:latin typeface="Times Roman"/>
              <a:ea typeface="Times Roman"/>
              <a:cs typeface="Times Roman"/>
              <a:sym typeface="Times Roman"/>
            </a:endParaRPr>
          </a:p>
          <a:p>
            <a:pPr marL="248227" indent="-248227"/>
            <a:r>
              <a:t>Üniversitemiz envanterinde yer alan hizmet araçlarının sevk ve idaresini sağlamak, bakım ve onarım işlemlerini gerçekleştirmek, </a:t>
            </a:r>
            <a:endParaRPr sz="1200">
              <a:latin typeface="Times Roman"/>
              <a:ea typeface="Times Roman"/>
              <a:cs typeface="Times Roman"/>
              <a:sym typeface="Times Roman"/>
            </a:endParaRPr>
          </a:p>
          <a:p>
            <a:pPr marL="248227" indent="-248227"/>
            <a:r>
              <a:t>Üniversitemiz yerleşkelerinde bulunan hizmet binaları ile ortak alanlarda güvenlik ve temizlik hizmetlerini sağlamak, </a:t>
            </a:r>
            <a:endParaRPr sz="1200">
              <a:latin typeface="Times Roman"/>
              <a:ea typeface="Times Roman"/>
              <a:cs typeface="Times Roman"/>
              <a:sym typeface="Times Roman"/>
            </a:endParaRPr>
          </a:p>
          <a:p>
            <a:pPr marL="248227" indent="-248227"/>
            <a:r>
              <a:t>Üniversitemiz merkez santral hizmetini yürütmek, </a:t>
            </a:r>
            <a:endParaRPr sz="1200">
              <a:latin typeface="Times Roman"/>
              <a:ea typeface="Times Roman"/>
              <a:cs typeface="Times Roman"/>
              <a:sym typeface="Times Roman"/>
            </a:endParaRPr>
          </a:p>
          <a:p>
            <a:pPr marL="248227" indent="-248227"/>
            <a:r>
              <a:t>Üniversitemiz yönetimi tarafından verilen diğer benzeri görevleri yapmak.</a:t>
            </a:r>
          </a:p>
        </p:txBody>
      </p:sp>
      <p:sp>
        <p:nvSpPr>
          <p:cNvPr id="34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İdari ve Mali İşler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İdari ve Mali İşler Daire Başkanlığı</a:t>
            </a:r>
          </a:p>
        </p:txBody>
      </p:sp>
      <p:sp>
        <p:nvSpPr>
          <p:cNvPr id="343" name="Satın Alma ve İhale Şube Müdürlüğü  • Satın Alma Birimi  • İhale Birimi  • Taşınmaz Yönetimi Birimi  • Taşınır Kayıt Birimi  • Rutin Ödeme Birimi…"/>
          <p:cNvSpPr txBox="1">
            <a:spLocks noGrp="1"/>
          </p:cNvSpPr>
          <p:nvPr>
            <p:ph type="body" idx="1"/>
          </p:nvPr>
        </p:nvSpPr>
        <p:spPr>
          <a:xfrm>
            <a:off x="1217711" y="3973395"/>
            <a:ext cx="21948578" cy="8555507"/>
          </a:xfrm>
          <a:prstGeom prst="rect">
            <a:avLst/>
          </a:prstGeom>
        </p:spPr>
        <p:txBody>
          <a:bodyPr/>
          <a:lstStyle/>
          <a:p>
            <a:pPr marL="248227" indent="-248227" algn="l"/>
            <a:r>
              <a:rPr dirty="0" err="1">
                <a:latin typeface="Canela Text Bold"/>
                <a:ea typeface="Canela Text Bold"/>
                <a:cs typeface="Canela Text Bold"/>
                <a:sym typeface="Canela Text Bold"/>
              </a:rPr>
              <a:t>Satın</a:t>
            </a:r>
            <a:r>
              <a:rPr dirty="0">
                <a:latin typeface="Canela Text Bold"/>
                <a:ea typeface="Canela Text Bold"/>
                <a:cs typeface="Canela Text Bold"/>
                <a:sym typeface="Canela Text Bold"/>
              </a:rPr>
              <a:t> Alma </a:t>
            </a:r>
            <a:r>
              <a:rPr dirty="0" err="1">
                <a:latin typeface="Canela Text Bold"/>
                <a:ea typeface="Canela Text Bold"/>
                <a:cs typeface="Canela Text Bold"/>
                <a:sym typeface="Canela Text Bold"/>
              </a:rPr>
              <a:t>ve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İhale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Şube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Müdürlüğü</a:t>
            </a:r>
            <a:r>
              <a:rPr dirty="0">
                <a:latin typeface="Canela Text Bold"/>
                <a:ea typeface="Canela Text Bold"/>
                <a:cs typeface="Canela Text Bold"/>
                <a:sym typeface="Canela Text Bold"/>
              </a:rPr>
              <a:t> </a:t>
            </a:r>
            <a:br>
              <a:rPr dirty="0"/>
            </a:br>
            <a:r>
              <a:rPr dirty="0"/>
              <a:t>• </a:t>
            </a:r>
            <a:r>
              <a:rPr dirty="0" err="1"/>
              <a:t>Satın</a:t>
            </a:r>
            <a:r>
              <a:rPr dirty="0"/>
              <a:t> Alma Birimi </a:t>
            </a:r>
            <a:br>
              <a:rPr dirty="0"/>
            </a:br>
            <a:r>
              <a:rPr dirty="0"/>
              <a:t>• </a:t>
            </a:r>
            <a:r>
              <a:rPr dirty="0" err="1"/>
              <a:t>İhale</a:t>
            </a:r>
            <a:r>
              <a:rPr dirty="0"/>
              <a:t> Birimi </a:t>
            </a:r>
            <a:br>
              <a:rPr dirty="0"/>
            </a:br>
            <a:r>
              <a:rPr dirty="0"/>
              <a:t>• </a:t>
            </a:r>
            <a:r>
              <a:rPr dirty="0" err="1"/>
              <a:t>Taşınmaz</a:t>
            </a:r>
            <a:r>
              <a:rPr dirty="0"/>
              <a:t> </a:t>
            </a:r>
            <a:r>
              <a:rPr dirty="0" err="1"/>
              <a:t>Yönetimi</a:t>
            </a:r>
            <a:r>
              <a:rPr dirty="0"/>
              <a:t> Birimi </a:t>
            </a:r>
            <a:br>
              <a:rPr dirty="0"/>
            </a:br>
            <a:r>
              <a:rPr dirty="0"/>
              <a:t>• </a:t>
            </a:r>
            <a:r>
              <a:rPr dirty="0" err="1"/>
              <a:t>Taşınır</a:t>
            </a:r>
            <a:r>
              <a:rPr dirty="0"/>
              <a:t> </a:t>
            </a:r>
            <a:r>
              <a:rPr dirty="0" err="1"/>
              <a:t>Kayıt</a:t>
            </a:r>
            <a:r>
              <a:rPr dirty="0"/>
              <a:t> Birimi </a:t>
            </a:r>
            <a:br>
              <a:rPr dirty="0"/>
            </a:br>
            <a:r>
              <a:rPr dirty="0"/>
              <a:t>• Rutin </a:t>
            </a:r>
            <a:r>
              <a:rPr dirty="0" err="1"/>
              <a:t>Ödeme</a:t>
            </a:r>
            <a:r>
              <a:rPr dirty="0"/>
              <a:t> Birimi </a:t>
            </a:r>
          </a:p>
          <a:p>
            <a:pPr marL="248227" indent="-248227" algn="l"/>
            <a:r>
              <a:rPr dirty="0" err="1">
                <a:latin typeface="Canela Text Bold"/>
                <a:ea typeface="Canela Text Bold"/>
                <a:cs typeface="Canela Text Bold"/>
                <a:sym typeface="Canela Text Bold"/>
              </a:rPr>
              <a:t>İdari</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İşler</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Şube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Müdürlüğü</a:t>
            </a:r>
            <a:r>
              <a:rPr dirty="0"/>
              <a:t> </a:t>
            </a:r>
            <a:br>
              <a:rPr dirty="0"/>
            </a:br>
            <a:r>
              <a:rPr dirty="0"/>
              <a:t>• </a:t>
            </a:r>
            <a:r>
              <a:rPr dirty="0" err="1"/>
              <a:t>Tahakkuk</a:t>
            </a:r>
            <a:r>
              <a:rPr dirty="0"/>
              <a:t> Birimi </a:t>
            </a:r>
            <a:br>
              <a:rPr dirty="0"/>
            </a:br>
            <a:r>
              <a:rPr dirty="0"/>
              <a:t>• </a:t>
            </a:r>
            <a:r>
              <a:rPr dirty="0" err="1"/>
              <a:t>Yazı</a:t>
            </a:r>
            <a:r>
              <a:rPr dirty="0"/>
              <a:t> </a:t>
            </a:r>
            <a:r>
              <a:rPr dirty="0" err="1"/>
              <a:t>İşleri</a:t>
            </a:r>
            <a:r>
              <a:rPr dirty="0"/>
              <a:t> Birimi </a:t>
            </a:r>
            <a:br>
              <a:rPr dirty="0"/>
            </a:br>
            <a:r>
              <a:rPr dirty="0"/>
              <a:t>• </a:t>
            </a:r>
            <a:r>
              <a:rPr dirty="0" err="1"/>
              <a:t>Araç</a:t>
            </a:r>
            <a:r>
              <a:rPr dirty="0"/>
              <a:t> </a:t>
            </a:r>
            <a:r>
              <a:rPr dirty="0" err="1"/>
              <a:t>İşletme</a:t>
            </a:r>
            <a:r>
              <a:rPr dirty="0"/>
              <a:t> Birimi </a:t>
            </a:r>
            <a:br>
              <a:rPr dirty="0"/>
            </a:br>
            <a:r>
              <a:rPr dirty="0"/>
              <a:t>• </a:t>
            </a:r>
            <a:r>
              <a:rPr dirty="0" err="1"/>
              <a:t>Güvenlik</a:t>
            </a:r>
            <a:r>
              <a:rPr dirty="0"/>
              <a:t> Birimi </a:t>
            </a:r>
            <a:br>
              <a:rPr dirty="0"/>
            </a:br>
            <a:r>
              <a:rPr dirty="0"/>
              <a:t>• Park, </a:t>
            </a:r>
            <a:r>
              <a:rPr dirty="0" err="1"/>
              <a:t>Bahçe</a:t>
            </a:r>
            <a:r>
              <a:rPr dirty="0"/>
              <a:t> </a:t>
            </a:r>
            <a:r>
              <a:rPr dirty="0" err="1"/>
              <a:t>ve</a:t>
            </a:r>
            <a:r>
              <a:rPr dirty="0"/>
              <a:t> </a:t>
            </a:r>
            <a:r>
              <a:rPr dirty="0" err="1"/>
              <a:t>Temizlik</a:t>
            </a:r>
            <a:r>
              <a:rPr dirty="0"/>
              <a:t> Birimi </a:t>
            </a:r>
            <a:br>
              <a:rPr dirty="0"/>
            </a:br>
            <a:r>
              <a:rPr dirty="0"/>
              <a:t>• </a:t>
            </a:r>
            <a:r>
              <a:rPr dirty="0" err="1"/>
              <a:t>Santral</a:t>
            </a:r>
            <a:r>
              <a:rPr dirty="0"/>
              <a:t> Birimi </a:t>
            </a:r>
            <a:br>
              <a:rPr dirty="0"/>
            </a:br>
            <a:r>
              <a:rPr dirty="0"/>
              <a:t>• Sivil </a:t>
            </a:r>
            <a:r>
              <a:rPr dirty="0" err="1"/>
              <a:t>Savunma</a:t>
            </a:r>
            <a:r>
              <a:rPr dirty="0"/>
              <a:t> </a:t>
            </a:r>
            <a:r>
              <a:rPr dirty="0" err="1"/>
              <a:t>Uzmanlığı</a:t>
            </a:r>
            <a:endParaRPr dirty="0"/>
          </a:p>
        </p:txBody>
      </p:sp>
      <p:sp>
        <p:nvSpPr>
          <p:cNvPr id="34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345" name="Bağlı Birimler"/>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Bağlı Birimler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Kütüphane ve Dokümantasyon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Kütüphane ve Dokümantasyon Daire Başkanlığı</a:t>
            </a:r>
          </a:p>
        </p:txBody>
      </p:sp>
      <p:sp>
        <p:nvSpPr>
          <p:cNvPr id="348" name="Kütüphane ve Dokümantasyon Daire Başkanlığı, 2547 sayılı Yükseköğretim Kanunu'nun 51. maddesine göre, idari teşkilatların kuruluş ve görevlerine ilişkin esasları düzenleyen 124 sayılı &quot;Yükseköğretim Üst Kuruluşları ile Yükseköğretim Kurumlarının İdari Te"/>
          <p:cNvSpPr txBox="1">
            <a:spLocks noGrp="1"/>
          </p:cNvSpPr>
          <p:nvPr>
            <p:ph type="body" idx="1"/>
          </p:nvPr>
        </p:nvSpPr>
        <p:spPr>
          <a:xfrm>
            <a:off x="1217711" y="2616200"/>
            <a:ext cx="21948578" cy="9912702"/>
          </a:xfrm>
          <a:prstGeom prst="rect">
            <a:avLst/>
          </a:prstGeom>
        </p:spPr>
        <p:txBody>
          <a:bodyPr/>
          <a:lstStyle/>
          <a:p>
            <a:pPr marL="248227" indent="-248227"/>
            <a:r>
              <a:t>Kütüphane ve Dokümantasyon Daire Başkanlığı, 2547 sayılı Yükseköğretim Kanunu'nun 51. maddesine göre, idari teşkilatların kuruluş ve görevlerine ilişkin esasları düzenleyen 124 sayılı "Yükseköğretim Üst Kuruluşları ile Yükseköğretim Kurumlarının İdari Teşkilatı Hakkında Kanun Hükmünde Kararname" uyarınca kurulmuştur. </a:t>
            </a:r>
            <a:endParaRPr sz="1200">
              <a:latin typeface="Times Roman"/>
              <a:ea typeface="Times Roman"/>
              <a:cs typeface="Times Roman"/>
              <a:sym typeface="Times Roman"/>
            </a:endParaRPr>
          </a:p>
          <a:p>
            <a:pPr marL="248227" indent="-248227"/>
            <a:r>
              <a:t>Gümüşhane Üniversitesi kütüphaneleri, Aysın Rafet Ataç Merkez Kütüphanesi ile Merkez Kütüphaneye bağlı ilçe birim kütüphanelerinden oluşmaktadır. Aysın Rafet Ataç Merkez Kütüphanemiz toplam 4800 m2 kapalı alana sahiptir. Kütüphanemizden aynı anda 650 kişi hizmet alabilmektedir. </a:t>
            </a:r>
          </a:p>
          <a:p>
            <a:pPr marL="248227" indent="-248227"/>
            <a:r>
              <a:t>Kütüphanemizin çalışma saatleri akademik takvime göre belirlenmekte olup Daire Başkanlığımızın internet sayfasında duyurulmaktadır. </a:t>
            </a:r>
            <a:endParaRPr sz="1200">
              <a:latin typeface="Times Roman"/>
              <a:ea typeface="Times Roman"/>
              <a:cs typeface="Times Roman"/>
              <a:sym typeface="Times Roman"/>
            </a:endParaRPr>
          </a:p>
          <a:p>
            <a:pPr marL="248227" indent="-248227"/>
            <a:r>
              <a:t>Kütüphanemizde 231.849 basılı/elektronik kitap, süreli yayın, video ve sunumun yanı sıra 5.896.910 adet tez ve diğer materyaller bulunmaktadır. </a:t>
            </a:r>
            <a:endParaRPr sz="1200">
              <a:latin typeface="Times Roman"/>
              <a:ea typeface="Times Roman"/>
              <a:cs typeface="Times Roman"/>
              <a:sym typeface="Times Roman"/>
            </a:endParaRPr>
          </a:p>
          <a:p>
            <a:pPr marL="248227" indent="-248227"/>
            <a:r>
              <a:t>Fiziki mekanlarımız; Giriş katta banko, lobi, öğrenci bilgisayarları, idari personel çalışma odaları; ikinci katta Aysın Rafet Ataç koleksiyonunun bulunduğu salon, ilahiyat yayınlarının bulunduğu Lütfi Doğan salonu ve Gümüşhane ile ilgili yazılmış eserlerin ve belgelerin derlendiği Gümüşhaneni Şehir Arşivi; 3 katta genel koleksiyonumuzun bulunduğu M. Oltan Sungurlu ve Dilaver Cebeci salonları; 4. katta  Zeki Kadirbeyoğlu ve H.Nihal Atsız çalışma salonları ile 12 adedt bireysel 6 adet 10 kişilik grup çalışma odaları(sesli çalışma) mevcuttur. </a:t>
            </a:r>
            <a:endParaRPr sz="1200">
              <a:latin typeface="Times Roman"/>
              <a:ea typeface="Times Roman"/>
              <a:cs typeface="Times Roman"/>
              <a:sym typeface="Times Roman"/>
            </a:endParaRPr>
          </a:p>
          <a:p>
            <a:pPr marL="248227" indent="-248227"/>
            <a:r>
              <a:t>Kütüphanemizde her katta dijityal katalog bilgisayarları ile giriş katta ödünç/ iade terminali mevcuttur. Eserler açık raf sistemiyle okuyucuya sunulmuş olup isteye bu cihazdan üniversite kimlik kartıyla ödünç alabilmektedir. </a:t>
            </a:r>
            <a:endParaRPr sz="1200">
              <a:latin typeface="Times Roman"/>
              <a:ea typeface="Times Roman"/>
              <a:cs typeface="Times Roman"/>
              <a:sym typeface="Times Roman"/>
            </a:endParaRPr>
          </a:p>
          <a:p>
            <a:pPr marL="248227" indent="-248227"/>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Başlıca Görevleri</a:t>
            </a:r>
            <a:r>
              <a:t>: </a:t>
            </a:r>
            <a:endParaRPr sz="1200">
              <a:latin typeface="Times Roman"/>
              <a:ea typeface="Times Roman"/>
              <a:cs typeface="Times Roman"/>
              <a:sym typeface="Times Roman"/>
            </a:endParaRPr>
          </a:p>
          <a:p>
            <a:pPr marL="248227" indent="-248227"/>
            <a:r>
              <a:t>Üniversitenin eğitim-öğretim ve araştırma faaliyetlerini desteklemek üzere basılı ve elektronik bilgi kaynaklarını sağlamak.</a:t>
            </a:r>
            <a:endParaRPr sz="1200">
              <a:latin typeface="Times Roman"/>
              <a:ea typeface="Times Roman"/>
              <a:cs typeface="Times Roman"/>
              <a:sym typeface="Times Roman"/>
            </a:endParaRPr>
          </a:p>
          <a:p>
            <a:pPr marL="248227" indent="-248227"/>
            <a:r>
              <a:t>Koleksiyona dâhil edilecek bilgi kaynaklarını kütüphanecilik standartları çerçevesinde kataloglama işlemlerine tabi tutarak okuyucunun erişimine sunmak.</a:t>
            </a:r>
            <a:endParaRPr sz="1200">
              <a:latin typeface="Times Roman"/>
              <a:ea typeface="Times Roman"/>
              <a:cs typeface="Times Roman"/>
              <a:sym typeface="Times Roman"/>
            </a:endParaRPr>
          </a:p>
          <a:p>
            <a:pPr marL="248227" indent="-248227"/>
            <a:r>
              <a:t>Üniversitemiz Kütüphane Komisyonu tarafından belirlenen veri tabanlarına abonelik sağlamak, Ulakbim Ekual üzerinden erişime açılan veri tabanlarını okuyucularımızın hizmetine sunmak.</a:t>
            </a:r>
          </a:p>
        </p:txBody>
      </p:sp>
      <p:sp>
        <p:nvSpPr>
          <p:cNvPr id="34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Kütüphane ve Dokümantasyon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Kütüphane ve Dokümantasyon Daire Başkanlığı</a:t>
            </a:r>
          </a:p>
        </p:txBody>
      </p:sp>
      <p:sp>
        <p:nvSpPr>
          <p:cNvPr id="352" name="Üniversitemiz Kütüphane Komisyonu tarafından belirlenen veri tabanlarına abonelik sağlamak, Ulakbim Ekual üzerinden erişime açılan veri tabanlarını okuyucularımızın hizmetine sunmak.…"/>
          <p:cNvSpPr txBox="1">
            <a:spLocks noGrp="1"/>
          </p:cNvSpPr>
          <p:nvPr>
            <p:ph type="body" idx="1"/>
          </p:nvPr>
        </p:nvSpPr>
        <p:spPr>
          <a:xfrm>
            <a:off x="1217711" y="2616200"/>
            <a:ext cx="21948578" cy="9912702"/>
          </a:xfrm>
          <a:prstGeom prst="rect">
            <a:avLst/>
          </a:prstGeom>
        </p:spPr>
        <p:txBody>
          <a:bodyPr/>
          <a:lstStyle/>
          <a:p>
            <a:pPr marL="248227" indent="-248227"/>
            <a:r>
              <a:t>Üniversitemiz Kütüphane Komisyonu tarafından belirlenen veri tabanlarına abonelik sağlamak, Ulakbim Ekual üzerinden erişime açılan veri tabanlarını okuyucularımızın hizmetine sunmak.</a:t>
            </a:r>
            <a:endParaRPr sz="1200">
              <a:latin typeface="Times Roman"/>
              <a:ea typeface="Times Roman"/>
              <a:cs typeface="Times Roman"/>
              <a:sym typeface="Times Roman"/>
            </a:endParaRPr>
          </a:p>
          <a:p>
            <a:pPr marL="248227" indent="-248227"/>
            <a:r>
              <a:t>Üniversitemiz akademisyenleri tarafından yayınlanan uluslararası ve ulusal yayınların takibini yaparak istatistiğini çıkarmak ve üst yönetime sunmak. Üniversitemiz Veri Birimi ve Analiz Komisyonun sekreteryasını yürütmek.</a:t>
            </a:r>
            <a:endParaRPr sz="1200">
              <a:latin typeface="Times Roman"/>
              <a:ea typeface="Times Roman"/>
              <a:cs typeface="Times Roman"/>
              <a:sym typeface="Times Roman"/>
            </a:endParaRPr>
          </a:p>
          <a:p>
            <a:pPr marL="248227" indent="-248227"/>
            <a:r>
              <a:t>Gümüşhane Üniversitesi Yayın Komisyonunun sekreteryasını yürütmek. Üniversite adına yayımlanacak eserlerin tüm aşamalarını takip etmek.</a:t>
            </a:r>
            <a:endParaRPr sz="1200">
              <a:latin typeface="Times Roman"/>
              <a:ea typeface="Times Roman"/>
              <a:cs typeface="Times Roman"/>
              <a:sym typeface="Times Roman"/>
            </a:endParaRPr>
          </a:p>
          <a:p>
            <a:pPr marL="248227" indent="-248227"/>
            <a:r>
              <a:t>Bilgiye erişim konusunda araştırmacılara yardımcı olmak.</a:t>
            </a:r>
            <a:endParaRPr sz="1200">
              <a:latin typeface="Times Roman"/>
              <a:ea typeface="Times Roman"/>
              <a:cs typeface="Times Roman"/>
              <a:sym typeface="Times Roman"/>
            </a:endParaRPr>
          </a:p>
          <a:p>
            <a:pPr marL="248227" indent="-248227"/>
            <a:r>
              <a:t>Üniversitemiz kurum arşiv hizmetlerini yürütmek. Birimlerden yasal süresi dolan arşivlik malzemenin kurum arşivinde ayıklama ve imha işlemlerini yürütmek. </a:t>
            </a:r>
          </a:p>
        </p:txBody>
      </p:sp>
      <p:sp>
        <p:nvSpPr>
          <p:cNvPr id="35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Öğrenci İşleri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Öğrenci İşleri Daire Başkanlığı</a:t>
            </a:r>
          </a:p>
        </p:txBody>
      </p:sp>
      <p:sp>
        <p:nvSpPr>
          <p:cNvPr id="356" name="Başkanlığımızın yetki, görev ve sorumlulukları 124 Yükseköğretim Üst Kuruluşları ile Yükseköğretim Kurumlarının İdari Teşkilatı Hakkında Kanun Hükmünde Kararnameye bağlı olarak belirlenmiştir.…"/>
          <p:cNvSpPr txBox="1">
            <a:spLocks noGrp="1"/>
          </p:cNvSpPr>
          <p:nvPr>
            <p:ph type="body" idx="1"/>
          </p:nvPr>
        </p:nvSpPr>
        <p:spPr>
          <a:xfrm>
            <a:off x="1217711" y="2616200"/>
            <a:ext cx="21948578" cy="9912702"/>
          </a:xfrm>
          <a:prstGeom prst="rect">
            <a:avLst/>
          </a:prstGeom>
        </p:spPr>
        <p:txBody>
          <a:bodyPr/>
          <a:lstStyle/>
          <a:p>
            <a:pPr marL="0" indent="0" algn="l">
              <a:buSzTx/>
              <a:buNone/>
            </a:pPr>
            <a:r>
              <a:rPr lang="tr-TR" dirty="0"/>
              <a:t>Başkanlığımızın yetki, görev ve sorumlulukları 124 Yükseköğretim Üst Kuruluşları ile Yükseköğretim Kurumlarının İdari Teşkilatı Hakkında Kanun Hükmünde Kararnameye bağlı olarak belirlenmiştir.</a:t>
            </a:r>
            <a:br>
              <a:rPr lang="tr-TR" dirty="0"/>
            </a:br>
            <a:endParaRPr dirty="0"/>
          </a:p>
          <a:p>
            <a:pPr marL="0" indent="0">
              <a:buSzTx/>
              <a:buNone/>
              <a:defRPr>
                <a:latin typeface="Canela Text Bold"/>
                <a:ea typeface="Canela Text Bold"/>
                <a:cs typeface="Canela Text Bold"/>
                <a:sym typeface="Canela Text Bold"/>
              </a:defRPr>
            </a:pPr>
            <a:r>
              <a:rPr dirty="0" err="1"/>
              <a:t>Başlıca</a:t>
            </a:r>
            <a:r>
              <a:rPr dirty="0"/>
              <a:t> </a:t>
            </a:r>
            <a:r>
              <a:rPr dirty="0" err="1"/>
              <a:t>Görevleri</a:t>
            </a:r>
            <a:r>
              <a:rPr dirty="0">
                <a:latin typeface="Canela Text Regular"/>
                <a:ea typeface="Canela Text Regular"/>
                <a:cs typeface="Canela Text Regular"/>
                <a:sym typeface="Canela Text Regular"/>
              </a:rPr>
              <a:t>: </a:t>
            </a:r>
            <a:endParaRPr sz="1200" dirty="0">
              <a:latin typeface="Times Roman"/>
              <a:ea typeface="Times Roman"/>
              <a:cs typeface="Times Roman"/>
              <a:sym typeface="Times Roman"/>
            </a:endParaRPr>
          </a:p>
          <a:p>
            <a:pPr marL="248227" indent="-248227"/>
            <a:r>
              <a:rPr dirty="0" err="1"/>
              <a:t>Öğrencilerin</a:t>
            </a:r>
            <a:r>
              <a:rPr dirty="0"/>
              <a:t> yeni </a:t>
            </a:r>
            <a:r>
              <a:rPr dirty="0" err="1"/>
              <a:t>kayıt</a:t>
            </a:r>
            <a:r>
              <a:rPr dirty="0"/>
              <a:t>, </a:t>
            </a:r>
            <a:r>
              <a:rPr dirty="0" err="1"/>
              <a:t>kabul</a:t>
            </a:r>
            <a:r>
              <a:rPr dirty="0"/>
              <a:t> </a:t>
            </a:r>
            <a:r>
              <a:rPr dirty="0" err="1"/>
              <a:t>ve</a:t>
            </a:r>
            <a:r>
              <a:rPr dirty="0"/>
              <a:t> </a:t>
            </a:r>
            <a:r>
              <a:rPr dirty="0" err="1"/>
              <a:t>ders</a:t>
            </a:r>
            <a:r>
              <a:rPr dirty="0"/>
              <a:t> </a:t>
            </a:r>
            <a:r>
              <a:rPr dirty="0" err="1"/>
              <a:t>durumları</a:t>
            </a:r>
            <a:r>
              <a:rPr dirty="0"/>
              <a:t> </a:t>
            </a:r>
            <a:r>
              <a:rPr dirty="0" err="1"/>
              <a:t>ile</a:t>
            </a:r>
            <a:r>
              <a:rPr dirty="0"/>
              <a:t> </a:t>
            </a:r>
            <a:r>
              <a:rPr dirty="0" err="1"/>
              <a:t>ilgili</a:t>
            </a:r>
            <a:r>
              <a:rPr dirty="0"/>
              <a:t> </a:t>
            </a:r>
            <a:r>
              <a:rPr dirty="0" err="1"/>
              <a:t>gerekli</a:t>
            </a:r>
            <a:r>
              <a:rPr dirty="0"/>
              <a:t> </a:t>
            </a:r>
            <a:r>
              <a:rPr dirty="0" err="1"/>
              <a:t>işleri</a:t>
            </a:r>
            <a:r>
              <a:rPr dirty="0"/>
              <a:t> </a:t>
            </a:r>
            <a:r>
              <a:rPr dirty="0" err="1"/>
              <a:t>yapmak</a:t>
            </a:r>
            <a:r>
              <a:rPr dirty="0"/>
              <a:t>.</a:t>
            </a:r>
            <a:endParaRPr sz="1200" dirty="0">
              <a:latin typeface="Times Roman"/>
              <a:ea typeface="Times Roman"/>
              <a:cs typeface="Times Roman"/>
              <a:sym typeface="Times Roman"/>
            </a:endParaRPr>
          </a:p>
          <a:p>
            <a:pPr marL="248227" indent="-248227"/>
            <a:r>
              <a:rPr dirty="0" err="1"/>
              <a:t>Yurtdışı</a:t>
            </a:r>
            <a:r>
              <a:rPr dirty="0"/>
              <a:t> </a:t>
            </a:r>
            <a:r>
              <a:rPr dirty="0" err="1"/>
              <a:t>öğrencilerin</a:t>
            </a:r>
            <a:r>
              <a:rPr dirty="0"/>
              <a:t> </a:t>
            </a:r>
            <a:r>
              <a:rPr dirty="0" err="1"/>
              <a:t>iş</a:t>
            </a:r>
            <a:r>
              <a:rPr dirty="0"/>
              <a:t> </a:t>
            </a:r>
            <a:r>
              <a:rPr dirty="0" err="1"/>
              <a:t>ve</a:t>
            </a:r>
            <a:r>
              <a:rPr dirty="0"/>
              <a:t> </a:t>
            </a:r>
            <a:r>
              <a:rPr dirty="0" err="1"/>
              <a:t>işlemlerini</a:t>
            </a:r>
            <a:r>
              <a:rPr dirty="0"/>
              <a:t> </a:t>
            </a:r>
            <a:r>
              <a:rPr dirty="0" err="1"/>
              <a:t>yürütmek</a:t>
            </a:r>
            <a:r>
              <a:rPr dirty="0"/>
              <a:t>.</a:t>
            </a:r>
            <a:endParaRPr sz="1200" dirty="0">
              <a:latin typeface="Times Roman"/>
              <a:ea typeface="Times Roman"/>
              <a:cs typeface="Times Roman"/>
              <a:sym typeface="Times Roman"/>
            </a:endParaRPr>
          </a:p>
          <a:p>
            <a:pPr marL="248227" indent="-248227"/>
            <a:r>
              <a:rPr dirty="0" err="1"/>
              <a:t>Mezuniyet</a:t>
            </a:r>
            <a:r>
              <a:rPr dirty="0"/>
              <a:t> </a:t>
            </a:r>
            <a:r>
              <a:rPr dirty="0" err="1"/>
              <a:t>işlemleri</a:t>
            </a:r>
            <a:r>
              <a:rPr dirty="0"/>
              <a:t>, </a:t>
            </a:r>
            <a:r>
              <a:rPr dirty="0" err="1"/>
              <a:t>mezunların</a:t>
            </a:r>
            <a:r>
              <a:rPr dirty="0"/>
              <a:t> </a:t>
            </a:r>
            <a:r>
              <a:rPr dirty="0" err="1"/>
              <a:t>izlenmesi</a:t>
            </a:r>
            <a:r>
              <a:rPr dirty="0"/>
              <a:t> </a:t>
            </a:r>
            <a:r>
              <a:rPr dirty="0" err="1"/>
              <a:t>işlemlerini</a:t>
            </a:r>
            <a:r>
              <a:rPr dirty="0"/>
              <a:t> </a:t>
            </a:r>
            <a:r>
              <a:rPr dirty="0" err="1"/>
              <a:t>yürütmek</a:t>
            </a:r>
            <a:r>
              <a:rPr dirty="0"/>
              <a:t>. </a:t>
            </a:r>
            <a:endParaRPr sz="1200" dirty="0">
              <a:latin typeface="Times Roman"/>
              <a:ea typeface="Times Roman"/>
              <a:cs typeface="Times Roman"/>
              <a:sym typeface="Times Roman"/>
            </a:endParaRPr>
          </a:p>
          <a:p>
            <a:pPr marL="248227" indent="-248227"/>
            <a:r>
              <a:rPr dirty="0" err="1"/>
              <a:t>Öğrencilerin</a:t>
            </a:r>
            <a:r>
              <a:rPr dirty="0"/>
              <a:t> Burs, </a:t>
            </a:r>
            <a:r>
              <a:rPr dirty="0" err="1"/>
              <a:t>Staj</a:t>
            </a:r>
            <a:r>
              <a:rPr dirty="0"/>
              <a:t>, </a:t>
            </a:r>
            <a:r>
              <a:rPr dirty="0" err="1"/>
              <a:t>Öğrenim</a:t>
            </a:r>
            <a:r>
              <a:rPr dirty="0"/>
              <a:t> </a:t>
            </a:r>
            <a:r>
              <a:rPr dirty="0" err="1"/>
              <a:t>Ücreti</a:t>
            </a:r>
            <a:r>
              <a:rPr dirty="0"/>
              <a:t> </a:t>
            </a:r>
            <a:r>
              <a:rPr dirty="0" err="1"/>
              <a:t>işlemlerini</a:t>
            </a:r>
            <a:r>
              <a:rPr dirty="0"/>
              <a:t> </a:t>
            </a:r>
            <a:r>
              <a:rPr dirty="0" err="1"/>
              <a:t>yürütmek</a:t>
            </a:r>
            <a:r>
              <a:rPr dirty="0"/>
              <a:t>. </a:t>
            </a:r>
            <a:endParaRPr sz="1200" dirty="0">
              <a:latin typeface="Times Roman"/>
              <a:ea typeface="Times Roman"/>
              <a:cs typeface="Times Roman"/>
              <a:sym typeface="Times Roman"/>
            </a:endParaRPr>
          </a:p>
          <a:p>
            <a:pPr marL="248227" indent="-248227"/>
            <a:r>
              <a:rPr dirty="0" err="1"/>
              <a:t>Öğrenci</a:t>
            </a:r>
            <a:r>
              <a:rPr dirty="0"/>
              <a:t> </a:t>
            </a:r>
            <a:r>
              <a:rPr dirty="0" err="1"/>
              <a:t>Bilgilerinin</a:t>
            </a:r>
            <a:r>
              <a:rPr dirty="0"/>
              <a:t> </a:t>
            </a:r>
            <a:r>
              <a:rPr dirty="0" err="1"/>
              <a:t>Öğrenci</a:t>
            </a:r>
            <a:r>
              <a:rPr dirty="0"/>
              <a:t> Bilgi </a:t>
            </a:r>
            <a:r>
              <a:rPr dirty="0" err="1"/>
              <a:t>Sisteminde</a:t>
            </a:r>
            <a:r>
              <a:rPr dirty="0"/>
              <a:t> </a:t>
            </a:r>
            <a:r>
              <a:rPr dirty="0" err="1"/>
              <a:t>sorunsuz</a:t>
            </a:r>
            <a:r>
              <a:rPr dirty="0"/>
              <a:t> </a:t>
            </a:r>
            <a:r>
              <a:rPr dirty="0" err="1"/>
              <a:t>kaydı</a:t>
            </a:r>
            <a:r>
              <a:rPr dirty="0"/>
              <a:t> </a:t>
            </a:r>
            <a:r>
              <a:rPr dirty="0" err="1"/>
              <a:t>ve</a:t>
            </a:r>
            <a:r>
              <a:rPr dirty="0"/>
              <a:t> </a:t>
            </a:r>
            <a:r>
              <a:rPr dirty="0" err="1"/>
              <a:t>arşiv</a:t>
            </a:r>
            <a:r>
              <a:rPr dirty="0"/>
              <a:t> </a:t>
            </a:r>
            <a:r>
              <a:rPr dirty="0" err="1"/>
              <a:t>işlemlerinin</a:t>
            </a:r>
            <a:r>
              <a:rPr dirty="0"/>
              <a:t> </a:t>
            </a:r>
            <a:r>
              <a:rPr dirty="0" err="1"/>
              <a:t>yürütülmesi</a:t>
            </a:r>
            <a:r>
              <a:rPr dirty="0"/>
              <a:t>.</a:t>
            </a:r>
            <a:endParaRPr sz="1200" dirty="0">
              <a:latin typeface="Times Roman"/>
              <a:ea typeface="Times Roman"/>
              <a:cs typeface="Times Roman"/>
              <a:sym typeface="Times Roman"/>
            </a:endParaRPr>
          </a:p>
          <a:p>
            <a:pPr marL="248227" indent="-248227"/>
            <a:r>
              <a:rPr dirty="0" err="1"/>
              <a:t>Başkanlığımız</a:t>
            </a:r>
            <a:r>
              <a:rPr dirty="0"/>
              <a:t> </a:t>
            </a:r>
            <a:r>
              <a:rPr dirty="0" err="1"/>
              <a:t>personelinin</a:t>
            </a:r>
            <a:r>
              <a:rPr dirty="0"/>
              <a:t> </a:t>
            </a:r>
            <a:r>
              <a:rPr dirty="0" err="1"/>
              <a:t>maaş</a:t>
            </a:r>
            <a:r>
              <a:rPr dirty="0"/>
              <a:t> </a:t>
            </a:r>
            <a:r>
              <a:rPr dirty="0" err="1"/>
              <a:t>ve</a:t>
            </a:r>
            <a:r>
              <a:rPr dirty="0"/>
              <a:t> </a:t>
            </a:r>
            <a:r>
              <a:rPr dirty="0" err="1"/>
              <a:t>özlük</a:t>
            </a:r>
            <a:r>
              <a:rPr dirty="0"/>
              <a:t> </a:t>
            </a:r>
            <a:r>
              <a:rPr dirty="0" err="1"/>
              <a:t>işlemleri</a:t>
            </a:r>
            <a:r>
              <a:rPr dirty="0"/>
              <a:t>. </a:t>
            </a:r>
            <a:endParaRPr sz="1200" dirty="0">
              <a:latin typeface="Times Roman"/>
              <a:ea typeface="Times Roman"/>
              <a:cs typeface="Times Roman"/>
              <a:sym typeface="Times Roman"/>
            </a:endParaRPr>
          </a:p>
          <a:p>
            <a:pPr marL="248227" indent="-248227"/>
            <a:r>
              <a:rPr dirty="0" err="1"/>
              <a:t>Verilecek</a:t>
            </a:r>
            <a:r>
              <a:rPr dirty="0"/>
              <a:t> </a:t>
            </a:r>
            <a:r>
              <a:rPr dirty="0" err="1"/>
              <a:t>diğer</a:t>
            </a:r>
            <a:r>
              <a:rPr dirty="0"/>
              <a:t> </a:t>
            </a:r>
            <a:r>
              <a:rPr dirty="0" err="1"/>
              <a:t>benzeri</a:t>
            </a:r>
            <a:r>
              <a:rPr dirty="0"/>
              <a:t> </a:t>
            </a:r>
            <a:r>
              <a:rPr dirty="0" err="1"/>
              <a:t>görevleri</a:t>
            </a:r>
            <a:r>
              <a:rPr dirty="0"/>
              <a:t> </a:t>
            </a:r>
            <a:r>
              <a:rPr dirty="0" err="1"/>
              <a:t>yerine</a:t>
            </a:r>
            <a:r>
              <a:rPr dirty="0"/>
              <a:t> </a:t>
            </a:r>
            <a:r>
              <a:rPr dirty="0" err="1"/>
              <a:t>getirmek</a:t>
            </a:r>
            <a:r>
              <a:rPr dirty="0"/>
              <a:t>. </a:t>
            </a:r>
            <a:endParaRPr sz="1200" dirty="0">
              <a:latin typeface="Times Roman"/>
              <a:ea typeface="Times Roman"/>
              <a:cs typeface="Times Roman"/>
              <a:sym typeface="Times Roman"/>
            </a:endParaRPr>
          </a:p>
          <a:p>
            <a:pPr marL="248227" indent="-248227"/>
            <a:endParaRPr sz="1200" dirty="0">
              <a:latin typeface="Times Roman"/>
              <a:ea typeface="Times Roman"/>
              <a:cs typeface="Times Roman"/>
              <a:sym typeface="Times Roman"/>
            </a:endParaRPr>
          </a:p>
          <a:p>
            <a:pPr marL="0" indent="0">
              <a:buSzTx/>
              <a:buNone/>
            </a:pPr>
            <a:r>
              <a:rPr dirty="0" err="1">
                <a:latin typeface="Canela Text Bold"/>
                <a:ea typeface="Canela Text Bold"/>
                <a:cs typeface="Canela Text Bold"/>
                <a:sym typeface="Canela Text Bold"/>
              </a:rPr>
              <a:t>Bağlı</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Birimler</a:t>
            </a:r>
            <a:r>
              <a:rPr dirty="0"/>
              <a:t>: </a:t>
            </a:r>
            <a:endParaRPr sz="1200" dirty="0">
              <a:latin typeface="Times Roman"/>
              <a:ea typeface="Times Roman"/>
              <a:cs typeface="Times Roman"/>
              <a:sym typeface="Times Roman"/>
            </a:endParaRPr>
          </a:p>
          <a:p>
            <a:pPr marL="248227" indent="-248227"/>
            <a:r>
              <a:rPr dirty="0" err="1"/>
              <a:t>Şube</a:t>
            </a:r>
            <a:r>
              <a:rPr dirty="0"/>
              <a:t> </a:t>
            </a:r>
            <a:r>
              <a:rPr dirty="0" err="1"/>
              <a:t>Müdürlüğü</a:t>
            </a:r>
            <a:r>
              <a:rPr dirty="0"/>
              <a:t> </a:t>
            </a:r>
            <a:r>
              <a:rPr dirty="0" err="1"/>
              <a:t>Lisansüstü</a:t>
            </a:r>
            <a:r>
              <a:rPr dirty="0"/>
              <a:t> </a:t>
            </a:r>
            <a:r>
              <a:rPr dirty="0" err="1"/>
              <a:t>ve</a:t>
            </a:r>
            <a:r>
              <a:rPr dirty="0"/>
              <a:t> </a:t>
            </a:r>
            <a:r>
              <a:rPr dirty="0" err="1"/>
              <a:t>Lisans</a:t>
            </a:r>
            <a:endParaRPr sz="1200" dirty="0">
              <a:latin typeface="Times Roman"/>
              <a:ea typeface="Times Roman"/>
              <a:cs typeface="Times Roman"/>
              <a:sym typeface="Times Roman"/>
            </a:endParaRPr>
          </a:p>
          <a:p>
            <a:pPr marL="248227" indent="-248227"/>
            <a:r>
              <a:rPr dirty="0" err="1"/>
              <a:t>Şube</a:t>
            </a:r>
            <a:r>
              <a:rPr dirty="0"/>
              <a:t> </a:t>
            </a:r>
            <a:r>
              <a:rPr dirty="0" err="1"/>
              <a:t>Müdürlüğü</a:t>
            </a:r>
            <a:r>
              <a:rPr dirty="0"/>
              <a:t> </a:t>
            </a:r>
            <a:r>
              <a:rPr dirty="0" err="1"/>
              <a:t>Önlisans</a:t>
            </a:r>
            <a:r>
              <a:rPr dirty="0"/>
              <a:t> </a:t>
            </a:r>
          </a:p>
        </p:txBody>
      </p:sp>
      <p:sp>
        <p:nvSpPr>
          <p:cNvPr id="35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Personel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Personel Daire Başkanlığı</a:t>
            </a:r>
          </a:p>
        </p:txBody>
      </p:sp>
      <p:sp>
        <p:nvSpPr>
          <p:cNvPr id="360" name="Personel Daire Başkanlığı, 124 sayılı Yükseköğretim Üst Kuruluşları ile Yükseköğretim Kurumlarının İdari Teşkilatı Hakkında Kanun Hükmünde Kararnamenin 29. maddesinde belirtilen; “Üniversitenin insan gücü planlaması ve personel politikasıyla ilgili çalış"/>
          <p:cNvSpPr txBox="1">
            <a:spLocks noGrp="1"/>
          </p:cNvSpPr>
          <p:nvPr>
            <p:ph type="body" idx="1"/>
          </p:nvPr>
        </p:nvSpPr>
        <p:spPr>
          <a:xfrm>
            <a:off x="1217711" y="2616200"/>
            <a:ext cx="21948578" cy="9912702"/>
          </a:xfrm>
          <a:prstGeom prst="rect">
            <a:avLst/>
          </a:prstGeom>
        </p:spPr>
        <p:txBody>
          <a:bodyPr/>
          <a:lstStyle/>
          <a:p>
            <a:pPr marL="0" indent="0">
              <a:buSzTx/>
              <a:buNone/>
            </a:pPr>
            <a:r>
              <a:t>Personel Daire Başkanlığı, 124 sayılı Yükseköğretim Üst Kuruluşları ile Yükseköğretim Kurumlarının İdari Teşkilatı Hakkında Kanun Hükmünde Kararnamenin 29. maddesinde belirtilen; “Üniversitenin insan gücü planlaması ve personel politikasıyla ilgili çalışmalar yapmak, personel sisteminin geliştirilmesiyle ilgili önerilerde bulunmak, Üniversite personelinin atama, özlük ve emeklilik işleriyle ilgili işlemleri yapmak, İdari personelin hizmet öncesi ve hizmet içi eğitim programlarını düzenlemek ve uygulamak ve verilecek benzeri görevleri yapmak ile görevlidir. “hükmü ile faaliyetlerine başlamıştır.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Başlıca Görevleri</a:t>
            </a:r>
            <a:r>
              <a:t>: </a:t>
            </a:r>
            <a:endParaRPr sz="1200">
              <a:latin typeface="Times Roman"/>
              <a:ea typeface="Times Roman"/>
              <a:cs typeface="Times Roman"/>
              <a:sym typeface="Times Roman"/>
            </a:endParaRPr>
          </a:p>
          <a:p>
            <a:pPr marL="248227" indent="-248227"/>
            <a:r>
              <a:t>Üniversitenin insan gücü planlaması ve personel politikasıyla ilgili çalışmalar yapmak, personel sisteminin geliştirilmesiyle ilgili önerilerde bulunmak,</a:t>
            </a:r>
            <a:endParaRPr sz="1200">
              <a:latin typeface="Times Roman"/>
              <a:ea typeface="Times Roman"/>
              <a:cs typeface="Times Roman"/>
              <a:sym typeface="Times Roman"/>
            </a:endParaRPr>
          </a:p>
          <a:p>
            <a:pPr marL="248227" indent="-248227"/>
            <a:r>
              <a:t>Üniversite personelinin atama, özlük ve emeklilik işleriyle ilgili işlemleri yapmak, </a:t>
            </a:r>
            <a:endParaRPr sz="1200">
              <a:latin typeface="Times Roman"/>
              <a:ea typeface="Times Roman"/>
              <a:cs typeface="Times Roman"/>
              <a:sym typeface="Times Roman"/>
            </a:endParaRPr>
          </a:p>
          <a:p>
            <a:pPr marL="248227" indent="-248227"/>
            <a:r>
              <a:t>İdari personelin hizmet öncesi ve hizmet içi eğitimi programlarını düzenlemek ve uygulamak,</a:t>
            </a:r>
            <a:endParaRPr sz="1200">
              <a:latin typeface="Times Roman"/>
              <a:ea typeface="Times Roman"/>
              <a:cs typeface="Times Roman"/>
              <a:sym typeface="Times Roman"/>
            </a:endParaRPr>
          </a:p>
          <a:p>
            <a:pPr marL="248227" indent="-248227"/>
            <a:r>
              <a:t>Verilecek benzeri görevleri yapmak. </a:t>
            </a:r>
            <a:endParaRPr sz="1200">
              <a:latin typeface="Times Roman"/>
              <a:ea typeface="Times Roman"/>
              <a:cs typeface="Times Roman"/>
              <a:sym typeface="Times Roman"/>
            </a:endParaRPr>
          </a:p>
          <a:p>
            <a:pPr marL="248227" indent="-248227"/>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Bağlı Birimler</a:t>
            </a:r>
            <a:r>
              <a:t>: </a:t>
            </a:r>
            <a:endParaRPr sz="1200">
              <a:latin typeface="Times Roman"/>
              <a:ea typeface="Times Roman"/>
              <a:cs typeface="Times Roman"/>
              <a:sym typeface="Times Roman"/>
            </a:endParaRPr>
          </a:p>
          <a:p>
            <a:pPr marL="248227" indent="-248227"/>
            <a:r>
              <a:t>Akademik Personel Şube Müdürlüğü</a:t>
            </a:r>
            <a:endParaRPr sz="1200">
              <a:latin typeface="Times Roman"/>
              <a:ea typeface="Times Roman"/>
              <a:cs typeface="Times Roman"/>
              <a:sym typeface="Times Roman"/>
            </a:endParaRPr>
          </a:p>
          <a:p>
            <a:pPr marL="248227" indent="-248227"/>
            <a:r>
              <a:t>İdari Personel Şube Müdürlüğü</a:t>
            </a:r>
            <a:endParaRPr sz="1200">
              <a:latin typeface="Times Roman"/>
              <a:ea typeface="Times Roman"/>
              <a:cs typeface="Times Roman"/>
              <a:sym typeface="Times Roman"/>
            </a:endParaRPr>
          </a:p>
          <a:p>
            <a:pPr marL="248227" indent="-248227"/>
            <a:r>
              <a:t>Hizmet İçi Eğitim, Sözleşmeli, İşçi ve İstatistik Şube Müdürlüğü</a:t>
            </a:r>
          </a:p>
        </p:txBody>
      </p:sp>
      <p:sp>
        <p:nvSpPr>
          <p:cNvPr id="36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ağlık, Kültür ve Spor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Sağlık, Kültür ve Spor Daire Başkanlığı</a:t>
            </a:r>
          </a:p>
        </p:txBody>
      </p:sp>
      <p:sp>
        <p:nvSpPr>
          <p:cNvPr id="364" name="Sağlık, Kültür ve Spor Daire Başkanlığı, 5018 sayılı Kamu Mali Yönetimi ve Kontrol Kanunu ile kendisine verilen Harcama Yetkililiği görev ve sorumluluklarını yerine getirmenin yanı sıra, 2547 sayılı Yükseköğretim Kanunun 46 ve 47’nci maddeleri, 124 sayıl"/>
          <p:cNvSpPr txBox="1">
            <a:spLocks noGrp="1"/>
          </p:cNvSpPr>
          <p:nvPr>
            <p:ph type="body" idx="1"/>
          </p:nvPr>
        </p:nvSpPr>
        <p:spPr>
          <a:xfrm>
            <a:off x="1217711" y="2616200"/>
            <a:ext cx="21948578" cy="9912702"/>
          </a:xfrm>
          <a:prstGeom prst="rect">
            <a:avLst/>
          </a:prstGeom>
        </p:spPr>
        <p:txBody>
          <a:bodyPr/>
          <a:lstStyle/>
          <a:p>
            <a:pPr marL="0" indent="0">
              <a:buSzTx/>
              <a:buNone/>
            </a:pPr>
            <a:r>
              <a:t>Sağlık, Kültür ve Spor Daire Başkanlığı, 5018 sayılı Kamu Mali Yönetimi ve Kontrol Kanunu ile kendisine verilen Harcama Yetkililiği görev ve sorumluluklarını yerine getirmenin yanı sıra, 2547 sayılı Yükseköğretim Kanunun 46 ve 47’nci maddeleri, 124 sayılı Yükseköğretim Üst Kuruluşları ile Yükseköğretim Kurumlarının İdari Teşkilatı Hakkında Kanun Hükmünde Kararnamenin 32’nci maddesi ile Yükseköğretim Kurumları Mediko-Sosyal Sağlık, Kültür ve Spor İşleri Dairesi Uygulama Yönetmeliği hükümleri çerçevesinde üzerine düşen görev ve sorumluluklarını yerine getirir.</a:t>
            </a:r>
          </a:p>
          <a:p>
            <a:pPr marL="0" indent="0">
              <a:buSzTx/>
              <a:buNone/>
            </a:pPr>
            <a:endParaRPr/>
          </a:p>
          <a:p>
            <a:pPr marL="0" indent="0">
              <a:buSzTx/>
              <a:buNone/>
            </a:pPr>
            <a:r>
              <a:rPr>
                <a:latin typeface="Canela Text Bold"/>
                <a:ea typeface="Canela Text Bold"/>
                <a:cs typeface="Canela Text Bold"/>
                <a:sym typeface="Canela Text Bold"/>
              </a:rPr>
              <a:t>Başlıca Görevleri</a:t>
            </a:r>
            <a:r>
              <a:t>: </a:t>
            </a:r>
            <a:endParaRPr sz="1200">
              <a:latin typeface="Times Roman"/>
              <a:ea typeface="Times Roman"/>
              <a:cs typeface="Times Roman"/>
              <a:sym typeface="Times Roman"/>
            </a:endParaRPr>
          </a:p>
          <a:p>
            <a:pPr marL="0" indent="0">
              <a:buSzTx/>
              <a:buNone/>
            </a:pPr>
            <a:r>
              <a:t>  Öğrencilerin; </a:t>
            </a:r>
            <a:endParaRPr sz="1200">
              <a:latin typeface="Times Roman"/>
              <a:ea typeface="Times Roman"/>
              <a:cs typeface="Times Roman"/>
              <a:sym typeface="Times Roman"/>
            </a:endParaRPr>
          </a:p>
          <a:p>
            <a:pPr marL="248227" indent="-248227"/>
            <a:r>
              <a:t>Beden ve ruh sağlığını korumak, hasta olanları tedavi etmek veya ettirmek,</a:t>
            </a:r>
            <a:endParaRPr sz="1200">
              <a:latin typeface="Times Roman"/>
              <a:ea typeface="Times Roman"/>
              <a:cs typeface="Times Roman"/>
              <a:sym typeface="Times Roman"/>
            </a:endParaRPr>
          </a:p>
          <a:p>
            <a:pPr marL="248227" indent="-248227"/>
            <a:r>
              <a:t>Barınma, beslenme, çalışma, dinlenme ve ilgi alanlarına göre boş zamanlarını değerlendirmek, </a:t>
            </a:r>
            <a:endParaRPr sz="1200">
              <a:latin typeface="Times Roman"/>
              <a:ea typeface="Times Roman"/>
              <a:cs typeface="Times Roman"/>
              <a:sym typeface="Times Roman"/>
            </a:endParaRPr>
          </a:p>
          <a:p>
            <a:pPr marL="248227" indent="-248227"/>
            <a:r>
              <a:t>Ders dışında sosyo-kültürel gelişimlerini desteklemek için topluluklar kurulmasını desteklemek ve etkinliklerine katkı sağlamak.</a:t>
            </a:r>
            <a:endParaRPr sz="1200">
              <a:latin typeface="Times Roman"/>
              <a:ea typeface="Times Roman"/>
              <a:cs typeface="Times Roman"/>
              <a:sym typeface="Times Roman"/>
            </a:endParaRPr>
          </a:p>
          <a:p>
            <a:pPr marL="248227" indent="-248227"/>
            <a:r>
              <a:t>Yeni ilgi alanları kazanmalarına imkân sağlayarak gerek sağlık ve gerekse sosyal durumlarının iyileşmesine, yeteneklerinin ve kişiliklerinin sağlıklı bir şekilde gelişmesine imkân verecek hizmetler sunmak ve bu amaçla bütçe imkânları ölçüsünde okuma salonları, öğrenci kantin ve yemekhaneleri açmak, </a:t>
            </a:r>
            <a:endParaRPr sz="1200">
              <a:latin typeface="Times Roman"/>
              <a:ea typeface="Times Roman"/>
              <a:cs typeface="Times Roman"/>
              <a:sym typeface="Times Roman"/>
            </a:endParaRPr>
          </a:p>
          <a:p>
            <a:pPr marL="248227" indent="-248227"/>
            <a:r>
              <a:t>Ruhsal ve bedensel sağlıklarına özen gösteren bireyler olarak yetiştirmesini sağlamak, </a:t>
            </a:r>
            <a:endParaRPr sz="1200">
              <a:latin typeface="Times Roman"/>
              <a:ea typeface="Times Roman"/>
              <a:cs typeface="Times Roman"/>
              <a:sym typeface="Times Roman"/>
            </a:endParaRPr>
          </a:p>
          <a:p>
            <a:pPr marL="248227" indent="-248227"/>
            <a:r>
              <a:t>Birlikte düzenli ve disiplinli çalışma, dinlenme ve eğlenme alışkanlıkları kazandırmak, </a:t>
            </a:r>
            <a:endParaRPr sz="1200">
              <a:latin typeface="Times Roman"/>
              <a:ea typeface="Times Roman"/>
              <a:cs typeface="Times Roman"/>
              <a:sym typeface="Times Roman"/>
            </a:endParaRPr>
          </a:p>
          <a:p>
            <a:pPr marL="248227" indent="-248227"/>
            <a:r>
              <a:t>Boş zamanlarında ilgi ve yeteneklerine göre sanat ve kültür çalışmaları yapmaları için resim, fotoğraf, el sanatları, halk dansları, klasik dans, müzik ve benzeri faaliyet alanlarında kurslar, çalışma grupları, korolar oluşturmak, bu grup ve koroların üniversite içinde ve dışında konser, gösteri, sergi ve karşılaşma gibi faaliyetlerde bulunmalarını veya karşılaşmalara katılmalarını sağlamak. </a:t>
            </a:r>
            <a:endParaRPr sz="1200">
              <a:latin typeface="Times Roman"/>
              <a:ea typeface="Times Roman"/>
              <a:cs typeface="Times Roman"/>
              <a:sym typeface="Times Roman"/>
            </a:endParaRPr>
          </a:p>
          <a:p>
            <a:pPr marL="248227" indent="-248227"/>
            <a:r>
              <a:t>Toplantı, tiyatro ve sinema salonları, spor salonu ve sahaları, kamp yerleri sağlamakla ve bunlardan öğrencilerin en iyi şekilde yararlanmaları için gerekli önlemleri almak. </a:t>
            </a:r>
          </a:p>
        </p:txBody>
      </p:sp>
      <p:sp>
        <p:nvSpPr>
          <p:cNvPr id="36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ağlık, Kültür ve Spor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Sağlık, Kültür ve Spor Daire Başkanlığı</a:t>
            </a:r>
          </a:p>
        </p:txBody>
      </p:sp>
      <p:sp>
        <p:nvSpPr>
          <p:cNvPr id="368" name="Satın Alma ve İhale Şube Müdürlüğü  • Satın Alma Birimi  • İhale Birimi  • Taşınmaz Yönetimi Birimi  • Taşınır Kayıt Birimi  • Rutin Ödeme Birimi…"/>
          <p:cNvSpPr txBox="1">
            <a:spLocks noGrp="1"/>
          </p:cNvSpPr>
          <p:nvPr>
            <p:ph type="body" idx="1"/>
          </p:nvPr>
        </p:nvSpPr>
        <p:spPr>
          <a:xfrm>
            <a:off x="1217711" y="3973395"/>
            <a:ext cx="21948578" cy="8555507"/>
          </a:xfrm>
          <a:prstGeom prst="rect">
            <a:avLst/>
          </a:prstGeom>
        </p:spPr>
        <p:txBody>
          <a:bodyPr/>
          <a:lstStyle/>
          <a:p>
            <a:pPr marL="248227" indent="-248227" algn="l"/>
            <a:r>
              <a:rPr dirty="0" err="1">
                <a:latin typeface="Canela Text Bold"/>
                <a:ea typeface="Canela Text Bold"/>
                <a:cs typeface="Canela Text Bold"/>
                <a:sym typeface="Canela Text Bold"/>
              </a:rPr>
              <a:t>Satın</a:t>
            </a:r>
            <a:r>
              <a:rPr dirty="0">
                <a:latin typeface="Canela Text Bold"/>
                <a:ea typeface="Canela Text Bold"/>
                <a:cs typeface="Canela Text Bold"/>
                <a:sym typeface="Canela Text Bold"/>
              </a:rPr>
              <a:t> Alma </a:t>
            </a:r>
            <a:r>
              <a:rPr dirty="0" err="1">
                <a:latin typeface="Canela Text Bold"/>
                <a:ea typeface="Canela Text Bold"/>
                <a:cs typeface="Canela Text Bold"/>
                <a:sym typeface="Canela Text Bold"/>
              </a:rPr>
              <a:t>ve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İhale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Şube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Müdürlüğü</a:t>
            </a:r>
            <a:r>
              <a:rPr dirty="0">
                <a:latin typeface="Canela Text Bold"/>
                <a:ea typeface="Canela Text Bold"/>
                <a:cs typeface="Canela Text Bold"/>
                <a:sym typeface="Canela Text Bold"/>
              </a:rPr>
              <a:t> </a:t>
            </a:r>
            <a:br>
              <a:rPr dirty="0"/>
            </a:br>
            <a:r>
              <a:rPr dirty="0"/>
              <a:t>• </a:t>
            </a:r>
            <a:r>
              <a:rPr dirty="0" err="1"/>
              <a:t>Satın</a:t>
            </a:r>
            <a:r>
              <a:rPr dirty="0"/>
              <a:t> Alma Birimi </a:t>
            </a:r>
            <a:br>
              <a:rPr dirty="0"/>
            </a:br>
            <a:r>
              <a:rPr dirty="0"/>
              <a:t>• </a:t>
            </a:r>
            <a:r>
              <a:rPr dirty="0" err="1"/>
              <a:t>İhale</a:t>
            </a:r>
            <a:r>
              <a:rPr dirty="0"/>
              <a:t> Birimi </a:t>
            </a:r>
            <a:br>
              <a:rPr dirty="0"/>
            </a:br>
            <a:r>
              <a:rPr dirty="0"/>
              <a:t>• </a:t>
            </a:r>
            <a:r>
              <a:rPr dirty="0" err="1"/>
              <a:t>Taşınmaz</a:t>
            </a:r>
            <a:r>
              <a:rPr dirty="0"/>
              <a:t> </a:t>
            </a:r>
            <a:r>
              <a:rPr dirty="0" err="1"/>
              <a:t>Yönetimi</a:t>
            </a:r>
            <a:r>
              <a:rPr dirty="0"/>
              <a:t> Birimi </a:t>
            </a:r>
            <a:br>
              <a:rPr dirty="0"/>
            </a:br>
            <a:r>
              <a:rPr dirty="0"/>
              <a:t>• </a:t>
            </a:r>
            <a:r>
              <a:rPr dirty="0" err="1"/>
              <a:t>Taşınır</a:t>
            </a:r>
            <a:r>
              <a:rPr dirty="0"/>
              <a:t> </a:t>
            </a:r>
            <a:r>
              <a:rPr dirty="0" err="1"/>
              <a:t>Kayıt</a:t>
            </a:r>
            <a:r>
              <a:rPr dirty="0"/>
              <a:t> Birimi </a:t>
            </a:r>
            <a:br>
              <a:rPr dirty="0"/>
            </a:br>
            <a:r>
              <a:rPr dirty="0"/>
              <a:t>• Rutin </a:t>
            </a:r>
            <a:r>
              <a:rPr dirty="0" err="1"/>
              <a:t>Ödeme</a:t>
            </a:r>
            <a:r>
              <a:rPr dirty="0"/>
              <a:t> Birimi </a:t>
            </a:r>
          </a:p>
          <a:p>
            <a:pPr marL="248227" indent="-248227" algn="l"/>
            <a:r>
              <a:rPr dirty="0" err="1">
                <a:latin typeface="Canela Text Bold"/>
                <a:ea typeface="Canela Text Bold"/>
                <a:cs typeface="Canela Text Bold"/>
                <a:sym typeface="Canela Text Bold"/>
              </a:rPr>
              <a:t>İdari</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İşler</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Şube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Müdürlüğü</a:t>
            </a:r>
            <a:r>
              <a:rPr dirty="0">
                <a:latin typeface="Canela Text Bold"/>
                <a:ea typeface="Canela Text Bold"/>
                <a:cs typeface="Canela Text Bold"/>
                <a:sym typeface="Canela Text Bold"/>
              </a:rPr>
              <a:t> </a:t>
            </a:r>
            <a:br>
              <a:rPr dirty="0"/>
            </a:br>
            <a:r>
              <a:rPr dirty="0"/>
              <a:t>• </a:t>
            </a:r>
            <a:r>
              <a:rPr dirty="0" err="1"/>
              <a:t>Tahakkuk</a:t>
            </a:r>
            <a:r>
              <a:rPr dirty="0"/>
              <a:t> Birimi </a:t>
            </a:r>
            <a:br>
              <a:rPr dirty="0"/>
            </a:br>
            <a:r>
              <a:rPr dirty="0"/>
              <a:t>• </a:t>
            </a:r>
            <a:r>
              <a:rPr dirty="0" err="1"/>
              <a:t>Yazı</a:t>
            </a:r>
            <a:r>
              <a:rPr dirty="0"/>
              <a:t> </a:t>
            </a:r>
            <a:r>
              <a:rPr dirty="0" err="1"/>
              <a:t>İşleri</a:t>
            </a:r>
            <a:r>
              <a:rPr dirty="0"/>
              <a:t> Birimi </a:t>
            </a:r>
            <a:br>
              <a:rPr dirty="0"/>
            </a:br>
            <a:r>
              <a:rPr dirty="0"/>
              <a:t>• </a:t>
            </a:r>
            <a:r>
              <a:rPr dirty="0" err="1"/>
              <a:t>Araç</a:t>
            </a:r>
            <a:r>
              <a:rPr dirty="0"/>
              <a:t> </a:t>
            </a:r>
            <a:r>
              <a:rPr dirty="0" err="1"/>
              <a:t>İşletme</a:t>
            </a:r>
            <a:r>
              <a:rPr dirty="0"/>
              <a:t> Birimi </a:t>
            </a:r>
            <a:br>
              <a:rPr dirty="0"/>
            </a:br>
            <a:r>
              <a:rPr dirty="0"/>
              <a:t>• </a:t>
            </a:r>
            <a:r>
              <a:rPr dirty="0" err="1"/>
              <a:t>Güvenlik</a:t>
            </a:r>
            <a:r>
              <a:rPr dirty="0"/>
              <a:t> Birimi </a:t>
            </a:r>
            <a:br>
              <a:rPr dirty="0"/>
            </a:br>
            <a:r>
              <a:rPr dirty="0"/>
              <a:t>• Park, </a:t>
            </a:r>
            <a:r>
              <a:rPr dirty="0" err="1"/>
              <a:t>Bahçe</a:t>
            </a:r>
            <a:r>
              <a:rPr dirty="0"/>
              <a:t> </a:t>
            </a:r>
            <a:r>
              <a:rPr dirty="0" err="1"/>
              <a:t>ve</a:t>
            </a:r>
            <a:r>
              <a:rPr dirty="0"/>
              <a:t> </a:t>
            </a:r>
            <a:r>
              <a:rPr dirty="0" err="1"/>
              <a:t>Temizlik</a:t>
            </a:r>
            <a:r>
              <a:rPr dirty="0"/>
              <a:t> Birimi </a:t>
            </a:r>
            <a:br>
              <a:rPr dirty="0"/>
            </a:br>
            <a:r>
              <a:rPr dirty="0"/>
              <a:t>• </a:t>
            </a:r>
            <a:r>
              <a:rPr dirty="0" err="1"/>
              <a:t>Santral</a:t>
            </a:r>
            <a:r>
              <a:rPr dirty="0"/>
              <a:t> Birimi </a:t>
            </a:r>
            <a:br>
              <a:rPr dirty="0"/>
            </a:br>
            <a:r>
              <a:rPr dirty="0"/>
              <a:t>• Sivil </a:t>
            </a:r>
            <a:r>
              <a:rPr dirty="0" err="1"/>
              <a:t>Savunma</a:t>
            </a:r>
            <a:r>
              <a:rPr dirty="0"/>
              <a:t> </a:t>
            </a:r>
            <a:r>
              <a:rPr dirty="0" err="1"/>
              <a:t>Uzmanlığı</a:t>
            </a:r>
            <a:endParaRPr dirty="0"/>
          </a:p>
        </p:txBody>
      </p:sp>
      <p:sp>
        <p:nvSpPr>
          <p:cNvPr id="36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370" name="Bağlı Birimler"/>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Bağlı Birimler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trateji Geliştirme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Strateji Geliştirme Daire Başkanlığı</a:t>
            </a:r>
          </a:p>
        </p:txBody>
      </p:sp>
      <p:sp>
        <p:nvSpPr>
          <p:cNvPr id="373" name="Strateji Geliştirme Daire Başkanlığı, 5436 sayılı Kanunun 15. ve 5018 sayılı Kamu Mali Yönetimi ve Kontrol Kanununun 60. maddesiyle verilen görevleri yürütmek üzere 01.01.2006 tarihinde, Hazine ve Maliye Bakanlığına bağlı Bütçe Dairesi Başkanlığının kald"/>
          <p:cNvSpPr txBox="1">
            <a:spLocks noGrp="1"/>
          </p:cNvSpPr>
          <p:nvPr>
            <p:ph type="body" idx="1"/>
          </p:nvPr>
        </p:nvSpPr>
        <p:spPr>
          <a:xfrm>
            <a:off x="1217711" y="2616200"/>
            <a:ext cx="21948578" cy="9912702"/>
          </a:xfrm>
          <a:prstGeom prst="rect">
            <a:avLst/>
          </a:prstGeom>
        </p:spPr>
        <p:txBody>
          <a:bodyPr/>
          <a:lstStyle/>
          <a:p>
            <a:pPr marL="0" indent="0">
              <a:buSzTx/>
              <a:buNone/>
            </a:pPr>
            <a:r>
              <a:t>Strateji Geliştirme Daire Başkanlığı, 5436 sayılı Kanunun 15. ve 5018 sayılı Kamu Mali Yönetimi ve Kontrol Kanununun 60. maddesiyle verilen görevleri yürütmek üzere 01.01.2006 tarihinde, Hazine ve Maliye Bakanlığına bağlı Bütçe Dairesi Başkanlığının kaldırılmasıyla kurulmuştur.</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Başlıca Görevleri</a:t>
            </a:r>
            <a:r>
              <a:t>: </a:t>
            </a:r>
            <a:endParaRPr sz="1200">
              <a:latin typeface="Times Roman"/>
              <a:ea typeface="Times Roman"/>
              <a:cs typeface="Times Roman"/>
              <a:sym typeface="Times Roman"/>
            </a:endParaRPr>
          </a:p>
          <a:p>
            <a:pPr marL="248227" indent="-248227"/>
            <a:r>
              <a:t>İdarenin stratejik plan, performans programı ve yatırım programının hazırlanmasını koordine etmek ve sonuçlarının konsolide edilmesi çalışmalarını yürütmek, yıllık yatırım değerlendirme raporunu hazırlamak. </a:t>
            </a:r>
            <a:endParaRPr sz="1200">
              <a:latin typeface="Times Roman"/>
              <a:ea typeface="Times Roman"/>
              <a:cs typeface="Times Roman"/>
              <a:sym typeface="Times Roman"/>
            </a:endParaRPr>
          </a:p>
          <a:p>
            <a:pPr marL="248227" indent="-248227"/>
            <a:r>
              <a:t>İzleyen iki yılın bütçe tahminlerini de içeren idare bütçesini, stratejik plan ve yıllık performans programına uygun olarak hazırlamak ve idare faaliyetlerinin bunlara uygunluğunu izlemek ve değerlendirmek. </a:t>
            </a:r>
            <a:endParaRPr sz="1200">
              <a:latin typeface="Times Roman"/>
              <a:ea typeface="Times Roman"/>
              <a:cs typeface="Times Roman"/>
              <a:sym typeface="Times Roman"/>
            </a:endParaRPr>
          </a:p>
          <a:p>
            <a:pPr marL="248227" indent="-248227"/>
            <a:r>
              <a:t>Mevzuat uyarınca belirlenecek bütçe ilke ve esasları çerçevesinde, ayrıntılı finansman programını hazırlamak ve hizmet gereksinimlerini dikkate alarak ödeneğin ilgili birimlere gönderilmesini sağlamak.</a:t>
            </a:r>
            <a:endParaRPr sz="1200">
              <a:latin typeface="Times Roman"/>
              <a:ea typeface="Times Roman"/>
              <a:cs typeface="Times Roman"/>
              <a:sym typeface="Times Roman"/>
            </a:endParaRPr>
          </a:p>
          <a:p>
            <a:pPr marL="248227" indent="-248227"/>
            <a:r>
              <a:t>Muhasebe hizmetleri ve ön mali kontrol faaliyetlerini yürütmek.</a:t>
            </a:r>
          </a:p>
          <a:p>
            <a:pPr marL="248227" indent="-248227"/>
            <a:r>
              <a:t>Bütçe kayıtlarını tutmak, bütçe uygulama sonuçlarına ilişkin verileri toplamak, değerlendirmek ve bütçe kesin hesabı ile mali istatistikleri hazırlamak.</a:t>
            </a:r>
            <a:endParaRPr sz="1200">
              <a:latin typeface="Times Roman"/>
              <a:ea typeface="Times Roman"/>
              <a:cs typeface="Times Roman"/>
              <a:sym typeface="Times Roman"/>
            </a:endParaRPr>
          </a:p>
          <a:p>
            <a:pPr marL="248227" indent="-248227"/>
            <a:r>
              <a:t>Harcama birimleri tarafından hazırlanan birim faaliyet raporlarını esas alarak idarenin faaliyet raporunu hazırlamak. </a:t>
            </a:r>
            <a:endParaRPr sz="1200">
              <a:latin typeface="Times Roman"/>
              <a:ea typeface="Times Roman"/>
              <a:cs typeface="Times Roman"/>
              <a:sym typeface="Times Roman"/>
            </a:endParaRPr>
          </a:p>
          <a:p>
            <a:pPr marL="248227" indent="-248227"/>
            <a:r>
              <a:t>Mali kanunlarla ilgili üst yöneticiye ve harcama yetkililerine gerekli bilgileri sağlamak ve danışmanlık yapmak.</a:t>
            </a:r>
            <a:endParaRPr sz="1200">
              <a:latin typeface="Times Roman"/>
              <a:ea typeface="Times Roman"/>
              <a:cs typeface="Times Roman"/>
              <a:sym typeface="Times Roman"/>
            </a:endParaRPr>
          </a:p>
          <a:p>
            <a:pPr marL="248227" indent="-248227"/>
            <a:r>
              <a:t>İdarenin mülkiyetinde veya kullanımında bulunan taşınır ve taşınmazlara ilişkin icmal cetvellerini düzenlemek.</a:t>
            </a:r>
            <a:endParaRPr sz="1200">
              <a:latin typeface="Times Roman"/>
              <a:ea typeface="Times Roman"/>
              <a:cs typeface="Times Roman"/>
              <a:sym typeface="Times Roman"/>
            </a:endParaRPr>
          </a:p>
          <a:p>
            <a:pPr marL="248227" indent="-248227"/>
            <a:r>
              <a:t>İç kontrol sisteminin kurulması, standartlarının uygulanması ve geliştirilmesi konularında çalışmalar yapmak. </a:t>
            </a:r>
          </a:p>
        </p:txBody>
      </p:sp>
      <p:sp>
        <p:nvSpPr>
          <p:cNvPr id="37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trateji Geliştirme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Strateji Geliştirme Daire Başkanlığı</a:t>
            </a:r>
          </a:p>
        </p:txBody>
      </p:sp>
      <p:sp>
        <p:nvSpPr>
          <p:cNvPr id="377" name="Bütçe Performans Program Şube Müdürlüğü…"/>
          <p:cNvSpPr txBox="1">
            <a:spLocks noGrp="1"/>
          </p:cNvSpPr>
          <p:nvPr>
            <p:ph type="body" idx="1"/>
          </p:nvPr>
        </p:nvSpPr>
        <p:spPr>
          <a:xfrm>
            <a:off x="1217711" y="3973395"/>
            <a:ext cx="21948578" cy="8555507"/>
          </a:xfrm>
          <a:prstGeom prst="rect">
            <a:avLst/>
          </a:prstGeom>
        </p:spPr>
        <p:txBody>
          <a:bodyPr/>
          <a:lstStyle/>
          <a:p>
            <a:pPr marL="248227" indent="-248227"/>
            <a:r>
              <a:t>Bütçe Performans Program Şube Müdürlüğü</a:t>
            </a:r>
            <a:endParaRPr sz="1200">
              <a:latin typeface="Times Roman"/>
              <a:ea typeface="Times Roman"/>
              <a:cs typeface="Times Roman"/>
              <a:sym typeface="Times Roman"/>
            </a:endParaRPr>
          </a:p>
          <a:p>
            <a:pPr marL="248227" indent="-248227"/>
            <a:r>
              <a:t>Muhasebe- Kesin Hesap Şube Müdürlüğü</a:t>
            </a:r>
            <a:endParaRPr sz="1200">
              <a:latin typeface="Times Roman"/>
              <a:ea typeface="Times Roman"/>
              <a:cs typeface="Times Roman"/>
              <a:sym typeface="Times Roman"/>
            </a:endParaRPr>
          </a:p>
          <a:p>
            <a:pPr marL="248227" indent="-248227"/>
            <a:r>
              <a:t>Raporlama ve İç Kontrol Şube Müdürlüğü</a:t>
            </a:r>
            <a:endParaRPr sz="1200">
              <a:latin typeface="Times Roman"/>
              <a:ea typeface="Times Roman"/>
              <a:cs typeface="Times Roman"/>
              <a:sym typeface="Times Roman"/>
            </a:endParaRPr>
          </a:p>
          <a:p>
            <a:pPr marL="248227" indent="-248227"/>
            <a:r>
              <a:t>Strateji Planlama Şube Müdürlüğü </a:t>
            </a:r>
          </a:p>
        </p:txBody>
      </p:sp>
      <p:sp>
        <p:nvSpPr>
          <p:cNvPr id="37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379" name="Bağlı Birimler"/>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Bağlı Birimler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şkilat Şeması"/>
          <p:cNvSpPr txBox="1">
            <a:spLocks noGrp="1"/>
          </p:cNvSpPr>
          <p:nvPr>
            <p:ph type="body" idx="21"/>
          </p:nvPr>
        </p:nvSpPr>
        <p:spPr>
          <a:xfrm>
            <a:off x="1219199" y="856273"/>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Teşkilat Şeması</a:t>
            </a:r>
          </a:p>
        </p:txBody>
      </p:sp>
      <p:sp>
        <p:nvSpPr>
          <p:cNvPr id="19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195" name="Görüntü 15.12.2025 16.02.jpeg" descr="Görüntü 15.12.2025 16.02.jpeg"/>
          <p:cNvPicPr>
            <a:picLocks noChangeAspect="1"/>
          </p:cNvPicPr>
          <p:nvPr/>
        </p:nvPicPr>
        <p:blipFill>
          <a:blip r:embed="rId2"/>
          <a:stretch>
            <a:fillRect/>
          </a:stretch>
        </p:blipFill>
        <p:spPr>
          <a:xfrm>
            <a:off x="5988483" y="3044060"/>
            <a:ext cx="12308113" cy="8733825"/>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Yapı İşleri ve Teknik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Yapı İşleri ve Teknik Daire Başkanlığı</a:t>
            </a:r>
          </a:p>
        </p:txBody>
      </p:sp>
      <p:sp>
        <p:nvSpPr>
          <p:cNvPr id="382" name="Yapı İşleri ve Teknik Daire Başkanlığı, 2547 sayılı Yükseköğretim Kanununun 51. Maddesine göre, idari teşkilatların kuruluş ve görevlerine ilişkin esasları düzenleyen 124 sayılı “Yükseköğretim Üst Kuruluşları ile Yükseköğretim Kurumlarının İdari Teşkilat"/>
          <p:cNvSpPr txBox="1">
            <a:spLocks noGrp="1"/>
          </p:cNvSpPr>
          <p:nvPr>
            <p:ph type="body" idx="1"/>
          </p:nvPr>
        </p:nvSpPr>
        <p:spPr>
          <a:xfrm>
            <a:off x="1217711" y="2616200"/>
            <a:ext cx="21948578" cy="9912702"/>
          </a:xfrm>
          <a:prstGeom prst="rect">
            <a:avLst/>
          </a:prstGeom>
        </p:spPr>
        <p:txBody>
          <a:bodyPr/>
          <a:lstStyle/>
          <a:p>
            <a:pPr marL="0" indent="0">
              <a:buSzTx/>
              <a:buNone/>
            </a:pPr>
            <a:r>
              <a:t>Yapı İşleri ve Teknik Daire Başkanlığı, 2547 sayılı Yükseköğretim Kanununun 51. Maddesine göre, idari teşkilatların kuruluş ve görevlerine ilişkin esasları düzenleyen 124 sayılı “Yükseköğretim Üst Kuruluşları ile Yükseköğretim Kurumlarının İdari Teşkilatı Hakkında Kanun Hükmünde Kararname” uyarınca kurulmuştur.</a:t>
            </a:r>
            <a:r>
              <a:rPr sz="1200">
                <a:latin typeface="Times Roman"/>
                <a:ea typeface="Times Roman"/>
                <a:cs typeface="Times Roman"/>
                <a:sym typeface="Times Roman"/>
              </a:rPr>
              <a:t> </a:t>
            </a:r>
          </a:p>
          <a:p>
            <a:pPr marL="0" indent="0">
              <a:buSzTx/>
              <a:buNone/>
            </a:pPr>
            <a:r>
              <a:t>Daire Başkanlığımızın Misyonu, Üniversitemizde eğitim ve öğretimin, bilimsel ve teknolojik gelişmeler ışığında, en üst seviyede teknolojik altyapı ve donanıma sahip bir şekilde, gerçekleştirilebilmesi için sermaye yatırımlarını, ilgili mevzuatlara uygun bir şekilde, gerçekleştirmek.</a:t>
            </a:r>
            <a:r>
              <a:rPr sz="1200">
                <a:latin typeface="Times Roman"/>
                <a:ea typeface="Times Roman"/>
                <a:cs typeface="Times Roman"/>
                <a:sym typeface="Times Roman"/>
              </a:rPr>
              <a:t> </a:t>
            </a:r>
          </a:p>
          <a:p>
            <a:pPr marL="0" indent="0">
              <a:buSzTx/>
              <a:buNone/>
            </a:pPr>
            <a:r>
              <a:t>Daire Başkanlığımızın Vizyonu, Çağdaş ve uluslararası düzeyde eğitim vermeyi hedefleyen Üniversitemizin ihtiyaçları ve misyonu doğrultusunda, tüm birimlerin ihtiyacı olan yapılaşmayı, altyapıyı, teknolojiyi, konforu, estetiği, donanımı ve teknik desteği doğru ve güvenilir şekilde sağlayıp sermaye yatırım faaliyetlerini yürütmek. </a:t>
            </a:r>
            <a:endParaRPr sz="1200">
              <a:latin typeface="Times Roman"/>
              <a:ea typeface="Times Roman"/>
              <a:cs typeface="Times Roman"/>
              <a:sym typeface="Times Roman"/>
            </a:endParaRPr>
          </a:p>
          <a:p>
            <a:pPr marL="0" indent="0">
              <a:buSzTx/>
              <a:buNone/>
            </a:pPr>
            <a:r>
              <a:t>Daire Başkanlığımızın Kalite Politikası, Gümüşhane Üniversitesi vizyonu ve misyonu doğrultusunda, stratejik planında belirlediği eğitim, araştırma, girişimcilik, kurumsal kapasitenin geliştirilmesi ve toplumsal alanlarda kalitenin sürekli iyileştirilmesi yaklaşımını benimser. Tüm çalışanların sahiplendiği bu yaklaşımın ilkeleri; </a:t>
            </a:r>
            <a:endParaRPr sz="1200">
              <a:latin typeface="Times Roman"/>
              <a:ea typeface="Times Roman"/>
              <a:cs typeface="Times Roman"/>
              <a:sym typeface="Times Roman"/>
            </a:endParaRPr>
          </a:p>
          <a:p>
            <a:pPr marL="248227" indent="-248227"/>
            <a:r>
              <a:t>Eğitim, araştırma ve idari süreçleri iyileştirmek, </a:t>
            </a:r>
            <a:endParaRPr sz="1200">
              <a:latin typeface="Times Roman"/>
              <a:ea typeface="Times Roman"/>
              <a:cs typeface="Times Roman"/>
              <a:sym typeface="Times Roman"/>
            </a:endParaRPr>
          </a:p>
          <a:p>
            <a:pPr marL="248227" indent="-248227"/>
            <a:r>
              <a:t>Tüm paydaşların kalite süreçlerine katılımını sağlamak, </a:t>
            </a:r>
            <a:endParaRPr sz="1200">
              <a:latin typeface="Times Roman"/>
              <a:ea typeface="Times Roman"/>
              <a:cs typeface="Times Roman"/>
              <a:sym typeface="Times Roman"/>
            </a:endParaRPr>
          </a:p>
          <a:p>
            <a:pPr marL="248227" indent="-248227"/>
            <a:r>
              <a:t> Paydaşların kurumsal memnuniyetini yükseltmek, </a:t>
            </a:r>
            <a:endParaRPr sz="1200">
              <a:latin typeface="Times Roman"/>
              <a:ea typeface="Times Roman"/>
              <a:cs typeface="Times Roman"/>
              <a:sym typeface="Times Roman"/>
            </a:endParaRPr>
          </a:p>
          <a:p>
            <a:pPr marL="248227" indent="-248227"/>
            <a:r>
              <a:t>Toplumun bilimsel, sosyal ve kültürel gelişimi için çalışmaktır. </a:t>
            </a:r>
            <a:endParaRPr sz="1200">
              <a:latin typeface="Times Roman"/>
              <a:ea typeface="Times Roman"/>
              <a:cs typeface="Times Roman"/>
              <a:sym typeface="Times Roman"/>
            </a:endParaRPr>
          </a:p>
          <a:p>
            <a:pPr marL="0" indent="0" defTabSz="457200">
              <a:lnSpc>
                <a:spcPts val="5200"/>
              </a:lnSpc>
              <a:spcBef>
                <a:spcPts val="0"/>
              </a:spcBef>
              <a:buSzTx/>
              <a:buNone/>
              <a:defRPr sz="3200">
                <a:solidFill>
                  <a:srgbClr val="FFFFFF"/>
                </a:solidFill>
                <a:latin typeface="Times New Roman"/>
                <a:ea typeface="Times New Roman"/>
                <a:cs typeface="Times New Roman"/>
                <a:sym typeface="Times New Roman"/>
              </a:defRPr>
            </a:pPr>
            <a:endParaRPr sz="1200">
              <a:solidFill>
                <a:srgbClr val="000000"/>
              </a:solidFill>
              <a:latin typeface="Times Roman"/>
              <a:ea typeface="Times Roman"/>
              <a:cs typeface="Times Roman"/>
              <a:sym typeface="Times Roman"/>
            </a:endParaRPr>
          </a:p>
        </p:txBody>
      </p:sp>
      <p:sp>
        <p:nvSpPr>
          <p:cNvPr id="38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Yapı İşleri ve Teknik Daire Başkanlığ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Yapı İşleri ve Teknik Daire Başkanlığı</a:t>
            </a:r>
          </a:p>
        </p:txBody>
      </p:sp>
      <p:sp>
        <p:nvSpPr>
          <p:cNvPr id="386" name="Başlıca Görevleri:…"/>
          <p:cNvSpPr txBox="1">
            <a:spLocks noGrp="1"/>
          </p:cNvSpPr>
          <p:nvPr>
            <p:ph type="body" idx="1"/>
          </p:nvPr>
        </p:nvSpPr>
        <p:spPr>
          <a:xfrm>
            <a:off x="1217711" y="2616200"/>
            <a:ext cx="21948578" cy="9912702"/>
          </a:xfrm>
          <a:prstGeom prst="rect">
            <a:avLst/>
          </a:prstGeom>
        </p:spPr>
        <p:txBody>
          <a:bodyPr/>
          <a:lstStyle/>
          <a:p>
            <a:pPr marL="0" indent="0">
              <a:buSzTx/>
              <a:buNone/>
            </a:pPr>
            <a:r>
              <a:rPr>
                <a:latin typeface="Canela Text Bold"/>
                <a:ea typeface="Canela Text Bold"/>
                <a:cs typeface="Canela Text Bold"/>
                <a:sym typeface="Canela Text Bold"/>
              </a:rPr>
              <a:t>Başlıca Görevleri</a:t>
            </a:r>
            <a:r>
              <a:t>: </a:t>
            </a:r>
            <a:endParaRPr sz="1200">
              <a:latin typeface="Times Roman"/>
              <a:ea typeface="Times Roman"/>
              <a:cs typeface="Times Roman"/>
              <a:sym typeface="Times Roman"/>
            </a:endParaRPr>
          </a:p>
          <a:p>
            <a:pPr marL="248227" indent="-248227"/>
            <a:r>
              <a:t>Üniversitemize ait bina ve tesislerin yapım, onarım vb. ihtiyaçlarıyla ilgili proje ve yaklaşık maliyetlerini hazırlayıp, yürürlükteki mevzuat hükümlerine göre ihaleye çıkmak, inşaatlara ait yapı denetim hizmetlerini yürütmek, teslim almak, yatırım programlarını hazırlamak ve takip etmek,</a:t>
            </a:r>
            <a:endParaRPr sz="1200">
              <a:latin typeface="Times Roman"/>
              <a:ea typeface="Times Roman"/>
              <a:cs typeface="Times Roman"/>
              <a:sym typeface="Times Roman"/>
            </a:endParaRPr>
          </a:p>
          <a:p>
            <a:pPr marL="248227" indent="-248227"/>
            <a:r>
              <a:t>Kazan dairesi, eşanjör, soğutma grupları, jeneratör, asansör, yangın alarm sistemleri, kesintisiz güç kaynakları, orta ve alçak gerilim tesisleri (trafo merkezi), havalandırma sistemleri ile telefon santrali sistemlerinin işletme, bakım ve onarım hizmetlerini yürütmek, sözleşmelerini takip etmek, teslim alınmasını sağlamak, </a:t>
            </a:r>
            <a:endParaRPr sz="1200">
              <a:latin typeface="Times Roman"/>
              <a:ea typeface="Times Roman"/>
              <a:cs typeface="Times Roman"/>
              <a:sym typeface="Times Roman"/>
            </a:endParaRPr>
          </a:p>
          <a:p>
            <a:pPr marL="248227" indent="-248227"/>
            <a:r>
              <a:t>Çevre düzenleme ve peyzaj işlerini yürütmek</a:t>
            </a:r>
            <a:r>
              <a:rPr u="sng"/>
              <a:t>, </a:t>
            </a:r>
            <a:endParaRPr sz="1200">
              <a:latin typeface="Times Roman"/>
              <a:ea typeface="Times Roman"/>
              <a:cs typeface="Times Roman"/>
              <a:sym typeface="Times Roman"/>
            </a:endParaRPr>
          </a:p>
          <a:p>
            <a:pPr marL="248227" indent="-248227"/>
            <a:r>
              <a:t>Isıtma, soğutma ve havalandırma, temiz ve pis su, kanalizasyon, elektrik, elektronik haberleşme ve küçük bakım onarım gibi temel altyapı hizmetlerinin Başkanlık emrinde görevli personel tarafından yapılmasını sağlamak.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Bağlı Birimler</a:t>
            </a:r>
            <a:r>
              <a:t>: </a:t>
            </a:r>
            <a:endParaRPr sz="1200">
              <a:latin typeface="Times Roman"/>
              <a:ea typeface="Times Roman"/>
              <a:cs typeface="Times Roman"/>
              <a:sym typeface="Times Roman"/>
            </a:endParaRPr>
          </a:p>
          <a:p>
            <a:pPr marL="248227" indent="-248227"/>
            <a:r>
              <a:t>Proje ve Yapım Şube Müdürlüğü </a:t>
            </a:r>
            <a:endParaRPr sz="1200">
              <a:latin typeface="Times Roman"/>
              <a:ea typeface="Times Roman"/>
              <a:cs typeface="Times Roman"/>
              <a:sym typeface="Times Roman"/>
            </a:endParaRPr>
          </a:p>
          <a:p>
            <a:pPr marL="248227" indent="-248227"/>
            <a:r>
              <a:t>İdari ve Mali İşler Şube Müdürlüğü</a:t>
            </a:r>
            <a:endParaRPr sz="1200">
              <a:latin typeface="Times Roman"/>
              <a:ea typeface="Times Roman"/>
              <a:cs typeface="Times Roman"/>
              <a:sym typeface="Times Roman"/>
            </a:endParaRPr>
          </a:p>
          <a:p>
            <a:pPr marL="248227" indent="-248227"/>
            <a:r>
              <a:t>Bakım Onarım Şube Müdürlüğü </a:t>
            </a:r>
          </a:p>
        </p:txBody>
      </p:sp>
      <p:sp>
        <p:nvSpPr>
          <p:cNvPr id="38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Kimlik Belgesi ve Kurumsal Bilgi Sist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Kimlik Belgesi ve Kurumsal Bilgi Sistemleri</a:t>
            </a:r>
          </a:p>
        </p:txBody>
      </p:sp>
      <p:sp>
        <p:nvSpPr>
          <p:cNvPr id="390" name="E-posta:…"/>
          <p:cNvSpPr txBox="1">
            <a:spLocks noGrp="1"/>
          </p:cNvSpPr>
          <p:nvPr>
            <p:ph type="body" idx="1"/>
          </p:nvPr>
        </p:nvSpPr>
        <p:spPr>
          <a:xfrm>
            <a:off x="1217711" y="2616200"/>
            <a:ext cx="21948578" cy="9912702"/>
          </a:xfrm>
          <a:prstGeom prst="rect">
            <a:avLst/>
          </a:prstGeom>
        </p:spPr>
        <p:txBody>
          <a:bodyPr/>
          <a:lstStyle/>
          <a:p>
            <a:pPr marL="0" indent="0">
              <a:buSzTx/>
              <a:buNone/>
            </a:pPr>
            <a:r>
              <a:rPr>
                <a:latin typeface="Canela Text Bold"/>
                <a:ea typeface="Canela Text Bold"/>
                <a:cs typeface="Canela Text Bold"/>
                <a:sym typeface="Canela Text Bold"/>
              </a:rPr>
              <a:t>E-posta</a:t>
            </a:r>
            <a:r>
              <a:t>:</a:t>
            </a:r>
            <a:endParaRPr sz="1200">
              <a:latin typeface="Times Roman"/>
              <a:ea typeface="Times Roman"/>
              <a:cs typeface="Times Roman"/>
              <a:sym typeface="Times Roman"/>
            </a:endParaRPr>
          </a:p>
          <a:p>
            <a:pPr marL="248227" indent="-248227"/>
            <a:r>
              <a:t>GÜ Kurumsal e-posta adresi almak isteyen personellerimiz ve öğrencilerimiz, Bilgi İşlem Daire Başkanlığı (BİDB) internet sayfasında “Formlar” sekmesi altında bulunan formu doldurarak e-posta talebi başvurusunda bulunabilecekleri gibi “Kablosuz Ağ” sekmesi altındaki işlemleri takip ederek otomatik e-posta tanımlanmasını sağlayabilirler.</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İnternet –Kablosuz Ağ</a:t>
            </a:r>
            <a:r>
              <a:rPr>
                <a:latin typeface="Canela Text Regular"/>
                <a:ea typeface="Canela Text Regular"/>
                <a:cs typeface="Canela Text Regular"/>
                <a:sym typeface="Canela Text Regular"/>
              </a:rPr>
              <a:t>:</a:t>
            </a:r>
            <a:endParaRPr sz="1200">
              <a:latin typeface="Times Roman"/>
              <a:ea typeface="Times Roman"/>
              <a:cs typeface="Times Roman"/>
              <a:sym typeface="Times Roman"/>
            </a:endParaRPr>
          </a:p>
          <a:p>
            <a:pPr marL="248227" indent="-248227"/>
            <a:r>
              <a:t>Gümüşhane Üniversitesi Kablosuz Ağ Kullanımı için kurumsal e-posta hesabına sahip olmak gerekmektedir. Ayrıca Eduroam üyesi kurumların kurumsal e-posta hesabı ile bu hizmetten yararlanılabilmektedir.</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Elektronik Belge Yönetim Sistemi (EBYS)</a:t>
            </a:r>
            <a:r>
              <a:rPr>
                <a:latin typeface="Canela Text Regular"/>
                <a:ea typeface="Canela Text Regular"/>
                <a:cs typeface="Canela Text Regular"/>
                <a:sym typeface="Canela Text Regular"/>
              </a:rPr>
              <a:t>: </a:t>
            </a:r>
            <a:endParaRPr sz="1200">
              <a:latin typeface="Times Roman"/>
              <a:ea typeface="Times Roman"/>
              <a:cs typeface="Times Roman"/>
              <a:sym typeface="Times Roman"/>
            </a:endParaRPr>
          </a:p>
          <a:p>
            <a:pPr marL="248227" indent="-248227"/>
            <a:r>
              <a:t>Üniversitemizde gerek kurum içi birimlerimiz arası yazışmalarımızı gerekse diğer kamu kurum ve kuruluşları ile olan yazışmalarımız EBYS üzerinden yapılmaktadır.</a:t>
            </a:r>
            <a:endParaRPr sz="1200">
              <a:latin typeface="Times Roman"/>
              <a:ea typeface="Times Roman"/>
              <a:cs typeface="Times Roman"/>
              <a:sym typeface="Times Roman"/>
            </a:endParaRPr>
          </a:p>
          <a:p>
            <a:pPr marL="248227" indent="-248227"/>
            <a:r>
              <a:t>EBYS/E-imza kurulum işlemlerinin nasıl yapılacağına ilişkin yol haritası Gümüşhane Üniversitesi Bilgi İşlem Daire Başkanlığı internet sitesinin “EBYS Yardım” sekmesi altında bulunmaktadır. </a:t>
            </a:r>
          </a:p>
        </p:txBody>
      </p:sp>
      <p:sp>
        <p:nvSpPr>
          <p:cNvPr id="39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Bilimsel Araştırma Projeleri Koordinatörlüğü"/>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Bilimsel Araştırma Projeleri Koordinatörlüğü</a:t>
            </a:r>
          </a:p>
        </p:txBody>
      </p:sp>
      <p:sp>
        <p:nvSpPr>
          <p:cNvPr id="394" name="Misyon Üniversitemiz akademik personelinin bilimsel araştırma destek hizmetlerini, mevcut düzenlemeler, esaslar ve ödenekler dâhilinde; proje niteliğine uygun ihtiyaçların en kısa zamanda kaliteli ve en uygun fiyatla temin edilip araştırmalara dağıtılmas"/>
          <p:cNvSpPr txBox="1">
            <a:spLocks noGrp="1"/>
          </p:cNvSpPr>
          <p:nvPr>
            <p:ph type="body" idx="1"/>
          </p:nvPr>
        </p:nvSpPr>
        <p:spPr>
          <a:xfrm>
            <a:off x="1217711" y="2616200"/>
            <a:ext cx="21948578" cy="9912702"/>
          </a:xfrm>
          <a:prstGeom prst="rect">
            <a:avLst/>
          </a:prstGeom>
        </p:spPr>
        <p:txBody>
          <a:bodyPr/>
          <a:lstStyle/>
          <a:p>
            <a:pPr marL="0" indent="0" algn="l">
              <a:buSzTx/>
              <a:buNone/>
            </a:pPr>
            <a:r>
              <a:rPr dirty="0" err="1">
                <a:latin typeface="Canela Text Bold"/>
                <a:ea typeface="Canela Text Bold"/>
                <a:cs typeface="Canela Text Bold"/>
                <a:sym typeface="Canela Text Bold"/>
              </a:rPr>
              <a:t>Misyon</a:t>
            </a:r>
            <a:br>
              <a:rPr dirty="0"/>
            </a:br>
            <a:r>
              <a:rPr dirty="0" err="1"/>
              <a:t>Üniversitemiz</a:t>
            </a:r>
            <a:r>
              <a:rPr dirty="0"/>
              <a:t> </a:t>
            </a:r>
            <a:r>
              <a:rPr dirty="0" err="1"/>
              <a:t>akademik</a:t>
            </a:r>
            <a:r>
              <a:rPr dirty="0"/>
              <a:t> </a:t>
            </a:r>
            <a:r>
              <a:rPr dirty="0" err="1"/>
              <a:t>personelinin</a:t>
            </a:r>
            <a:r>
              <a:rPr dirty="0"/>
              <a:t> </a:t>
            </a:r>
            <a:r>
              <a:rPr dirty="0" err="1"/>
              <a:t>bilimsel</a:t>
            </a:r>
            <a:r>
              <a:rPr dirty="0"/>
              <a:t> </a:t>
            </a:r>
            <a:r>
              <a:rPr dirty="0" err="1"/>
              <a:t>araştırma</a:t>
            </a:r>
            <a:r>
              <a:rPr dirty="0"/>
              <a:t> </a:t>
            </a:r>
            <a:r>
              <a:rPr dirty="0" err="1"/>
              <a:t>destek</a:t>
            </a:r>
            <a:r>
              <a:rPr dirty="0"/>
              <a:t> </a:t>
            </a:r>
            <a:r>
              <a:rPr dirty="0" err="1"/>
              <a:t>hizmetlerini</a:t>
            </a:r>
            <a:r>
              <a:rPr dirty="0"/>
              <a:t>, </a:t>
            </a:r>
            <a:r>
              <a:rPr dirty="0" err="1"/>
              <a:t>mevcut</a:t>
            </a:r>
            <a:r>
              <a:rPr dirty="0"/>
              <a:t> </a:t>
            </a:r>
            <a:r>
              <a:rPr dirty="0" err="1"/>
              <a:t>düzenlemeler</a:t>
            </a:r>
            <a:r>
              <a:rPr dirty="0"/>
              <a:t>, </a:t>
            </a:r>
            <a:r>
              <a:rPr dirty="0" err="1"/>
              <a:t>esaslar</a:t>
            </a:r>
            <a:r>
              <a:rPr dirty="0"/>
              <a:t> </a:t>
            </a:r>
            <a:r>
              <a:rPr dirty="0" err="1"/>
              <a:t>ve</a:t>
            </a:r>
            <a:r>
              <a:rPr dirty="0"/>
              <a:t> </a:t>
            </a:r>
            <a:r>
              <a:rPr dirty="0" err="1"/>
              <a:t>ödenekler</a:t>
            </a:r>
            <a:r>
              <a:rPr dirty="0"/>
              <a:t> </a:t>
            </a:r>
            <a:r>
              <a:rPr dirty="0" err="1"/>
              <a:t>dâhilinde</a:t>
            </a:r>
            <a:r>
              <a:rPr dirty="0"/>
              <a:t>; </a:t>
            </a:r>
            <a:r>
              <a:rPr dirty="0" err="1"/>
              <a:t>proje</a:t>
            </a:r>
            <a:r>
              <a:rPr dirty="0"/>
              <a:t> </a:t>
            </a:r>
            <a:r>
              <a:rPr dirty="0" err="1"/>
              <a:t>niteliğine</a:t>
            </a:r>
            <a:r>
              <a:rPr dirty="0"/>
              <a:t> </a:t>
            </a:r>
            <a:r>
              <a:rPr dirty="0" err="1"/>
              <a:t>uygun</a:t>
            </a:r>
            <a:r>
              <a:rPr dirty="0"/>
              <a:t> </a:t>
            </a:r>
            <a:r>
              <a:rPr dirty="0" err="1"/>
              <a:t>ihtiyaçların</a:t>
            </a:r>
            <a:r>
              <a:rPr dirty="0"/>
              <a:t> </a:t>
            </a:r>
            <a:r>
              <a:rPr dirty="0" err="1"/>
              <a:t>en</a:t>
            </a:r>
            <a:r>
              <a:rPr dirty="0"/>
              <a:t> </a:t>
            </a:r>
            <a:r>
              <a:rPr dirty="0" err="1"/>
              <a:t>kısa</a:t>
            </a:r>
            <a:r>
              <a:rPr dirty="0"/>
              <a:t> </a:t>
            </a:r>
            <a:r>
              <a:rPr dirty="0" err="1"/>
              <a:t>zamanda</a:t>
            </a:r>
            <a:r>
              <a:rPr dirty="0"/>
              <a:t> </a:t>
            </a:r>
            <a:r>
              <a:rPr dirty="0" err="1"/>
              <a:t>kaliteli</a:t>
            </a:r>
            <a:r>
              <a:rPr dirty="0"/>
              <a:t> </a:t>
            </a:r>
            <a:r>
              <a:rPr dirty="0" err="1"/>
              <a:t>ve</a:t>
            </a:r>
            <a:r>
              <a:rPr dirty="0"/>
              <a:t> </a:t>
            </a:r>
            <a:r>
              <a:rPr dirty="0" err="1"/>
              <a:t>en</a:t>
            </a:r>
            <a:r>
              <a:rPr dirty="0"/>
              <a:t> </a:t>
            </a:r>
            <a:r>
              <a:rPr dirty="0" err="1"/>
              <a:t>uygun</a:t>
            </a:r>
            <a:r>
              <a:rPr dirty="0"/>
              <a:t> </a:t>
            </a:r>
            <a:r>
              <a:rPr dirty="0" err="1"/>
              <a:t>fiyatla</a:t>
            </a:r>
            <a:r>
              <a:rPr dirty="0"/>
              <a:t> </a:t>
            </a:r>
            <a:r>
              <a:rPr dirty="0" err="1"/>
              <a:t>temin</a:t>
            </a:r>
            <a:r>
              <a:rPr dirty="0"/>
              <a:t> </a:t>
            </a:r>
            <a:r>
              <a:rPr dirty="0" err="1"/>
              <a:t>edilip</a:t>
            </a:r>
            <a:r>
              <a:rPr dirty="0"/>
              <a:t> </a:t>
            </a:r>
            <a:r>
              <a:rPr dirty="0" err="1"/>
              <a:t>araştırmalara</a:t>
            </a:r>
            <a:r>
              <a:rPr dirty="0"/>
              <a:t> </a:t>
            </a:r>
            <a:r>
              <a:rPr dirty="0" err="1"/>
              <a:t>dağıtılmasıdır</a:t>
            </a:r>
            <a:r>
              <a:rPr dirty="0"/>
              <a:t>.</a:t>
            </a:r>
            <a:br>
              <a:rPr dirty="0"/>
            </a:br>
            <a:br>
              <a:rPr dirty="0"/>
            </a:br>
            <a:r>
              <a:rPr dirty="0" err="1">
                <a:latin typeface="Canela Text Bold"/>
                <a:ea typeface="Canela Text Bold"/>
                <a:cs typeface="Canela Text Bold"/>
                <a:sym typeface="Canela Text Bold"/>
              </a:rPr>
              <a:t>Vizyon</a:t>
            </a:r>
            <a:br>
              <a:rPr dirty="0"/>
            </a:br>
            <a:r>
              <a:rPr dirty="0" err="1"/>
              <a:t>Bilimsel</a:t>
            </a:r>
            <a:r>
              <a:rPr dirty="0"/>
              <a:t> </a:t>
            </a:r>
            <a:r>
              <a:rPr dirty="0" err="1"/>
              <a:t>Araştırma</a:t>
            </a:r>
            <a:r>
              <a:rPr dirty="0"/>
              <a:t> </a:t>
            </a:r>
            <a:r>
              <a:rPr dirty="0" err="1"/>
              <a:t>Proje</a:t>
            </a:r>
            <a:r>
              <a:rPr dirty="0"/>
              <a:t> </a:t>
            </a:r>
            <a:r>
              <a:rPr dirty="0" err="1"/>
              <a:t>Koordinasyon</a:t>
            </a:r>
            <a:r>
              <a:rPr dirty="0"/>
              <a:t> </a:t>
            </a:r>
            <a:r>
              <a:rPr dirty="0" err="1"/>
              <a:t>Biriminin</a:t>
            </a:r>
            <a:r>
              <a:rPr dirty="0"/>
              <a:t> </a:t>
            </a:r>
            <a:r>
              <a:rPr dirty="0" err="1"/>
              <a:t>Vizyonu</a:t>
            </a:r>
            <a:r>
              <a:rPr dirty="0"/>
              <a:t> "</a:t>
            </a:r>
            <a:r>
              <a:rPr dirty="0" err="1"/>
              <a:t>Teknolojik</a:t>
            </a:r>
            <a:r>
              <a:rPr dirty="0"/>
              <a:t> </a:t>
            </a:r>
            <a:r>
              <a:rPr dirty="0" err="1"/>
              <a:t>imkanlarla</a:t>
            </a:r>
            <a:r>
              <a:rPr dirty="0"/>
              <a:t> </a:t>
            </a:r>
            <a:r>
              <a:rPr dirty="0" err="1"/>
              <a:t>donanmış</a:t>
            </a:r>
            <a:r>
              <a:rPr dirty="0"/>
              <a:t>, </a:t>
            </a:r>
            <a:r>
              <a:rPr dirty="0" err="1"/>
              <a:t>çağdaş</a:t>
            </a:r>
            <a:r>
              <a:rPr dirty="0"/>
              <a:t> </a:t>
            </a:r>
            <a:r>
              <a:rPr dirty="0" err="1"/>
              <a:t>ve</a:t>
            </a:r>
            <a:r>
              <a:rPr dirty="0"/>
              <a:t> </a:t>
            </a:r>
            <a:r>
              <a:rPr dirty="0" err="1"/>
              <a:t>bilimsel</a:t>
            </a:r>
            <a:r>
              <a:rPr dirty="0"/>
              <a:t> </a:t>
            </a:r>
            <a:r>
              <a:rPr dirty="0" err="1"/>
              <a:t>tüm</a:t>
            </a:r>
            <a:r>
              <a:rPr dirty="0"/>
              <a:t> </a:t>
            </a:r>
            <a:r>
              <a:rPr dirty="0" err="1"/>
              <a:t>gelişmeleri</a:t>
            </a:r>
            <a:r>
              <a:rPr dirty="0"/>
              <a:t> </a:t>
            </a:r>
            <a:r>
              <a:rPr dirty="0" err="1"/>
              <a:t>çalışmalarına</a:t>
            </a:r>
            <a:r>
              <a:rPr dirty="0"/>
              <a:t> </a:t>
            </a:r>
            <a:r>
              <a:rPr dirty="0" err="1"/>
              <a:t>yansıtan</a:t>
            </a:r>
            <a:r>
              <a:rPr dirty="0"/>
              <a:t>, </a:t>
            </a:r>
            <a:r>
              <a:rPr dirty="0" err="1"/>
              <a:t>yenilikçi</a:t>
            </a:r>
            <a:r>
              <a:rPr dirty="0"/>
              <a:t> </a:t>
            </a:r>
            <a:r>
              <a:rPr dirty="0" err="1"/>
              <a:t>düşünceye</a:t>
            </a:r>
            <a:r>
              <a:rPr dirty="0"/>
              <a:t> </a:t>
            </a:r>
            <a:r>
              <a:rPr dirty="0" err="1"/>
              <a:t>sahip</a:t>
            </a:r>
            <a:r>
              <a:rPr dirty="0"/>
              <a:t>, </a:t>
            </a:r>
            <a:r>
              <a:rPr dirty="0" err="1"/>
              <a:t>üretmeyi</a:t>
            </a:r>
            <a:r>
              <a:rPr dirty="0"/>
              <a:t> </a:t>
            </a:r>
            <a:r>
              <a:rPr dirty="0" err="1"/>
              <a:t>bilen</a:t>
            </a:r>
            <a:r>
              <a:rPr dirty="0"/>
              <a:t> </a:t>
            </a:r>
            <a:r>
              <a:rPr dirty="0" err="1"/>
              <a:t>ve</a:t>
            </a:r>
            <a:r>
              <a:rPr dirty="0"/>
              <a:t> </a:t>
            </a:r>
            <a:r>
              <a:rPr dirty="0" err="1"/>
              <a:t>tüm</a:t>
            </a:r>
            <a:r>
              <a:rPr dirty="0"/>
              <a:t> </a:t>
            </a:r>
            <a:r>
              <a:rPr dirty="0" err="1"/>
              <a:t>imkanlarını</a:t>
            </a:r>
            <a:r>
              <a:rPr dirty="0"/>
              <a:t> </a:t>
            </a:r>
            <a:r>
              <a:rPr dirty="0" err="1"/>
              <a:t>etkili</a:t>
            </a:r>
            <a:r>
              <a:rPr dirty="0"/>
              <a:t>, </a:t>
            </a:r>
            <a:r>
              <a:rPr dirty="0" err="1"/>
              <a:t>ekonomik</a:t>
            </a:r>
            <a:r>
              <a:rPr dirty="0"/>
              <a:t> </a:t>
            </a:r>
            <a:r>
              <a:rPr dirty="0" err="1"/>
              <a:t>ve</a:t>
            </a:r>
            <a:r>
              <a:rPr dirty="0"/>
              <a:t> </a:t>
            </a:r>
            <a:r>
              <a:rPr dirty="0" err="1"/>
              <a:t>verimli</a:t>
            </a:r>
            <a:r>
              <a:rPr dirty="0"/>
              <a:t> </a:t>
            </a:r>
            <a:r>
              <a:rPr dirty="0" err="1"/>
              <a:t>kullanan</a:t>
            </a:r>
            <a:r>
              <a:rPr dirty="0"/>
              <a:t> </a:t>
            </a:r>
            <a:r>
              <a:rPr dirty="0" err="1"/>
              <a:t>anlayış</a:t>
            </a:r>
            <a:r>
              <a:rPr dirty="0"/>
              <a:t> </a:t>
            </a:r>
            <a:r>
              <a:rPr dirty="0" err="1"/>
              <a:t>tarzıyla</a:t>
            </a:r>
            <a:r>
              <a:rPr dirty="0"/>
              <a:t> </a:t>
            </a:r>
            <a:r>
              <a:rPr dirty="0" err="1"/>
              <a:t>Üniversite</a:t>
            </a:r>
            <a:r>
              <a:rPr dirty="0"/>
              <a:t> </a:t>
            </a:r>
            <a:r>
              <a:rPr dirty="0" err="1"/>
              <a:t>Birimlerinin</a:t>
            </a:r>
            <a:r>
              <a:rPr dirty="0"/>
              <a:t> </a:t>
            </a:r>
            <a:r>
              <a:rPr dirty="0" err="1"/>
              <a:t>yaptığı</a:t>
            </a:r>
            <a:r>
              <a:rPr dirty="0"/>
              <a:t> </a:t>
            </a:r>
            <a:r>
              <a:rPr dirty="0" err="1"/>
              <a:t>bilimsel</a:t>
            </a:r>
            <a:r>
              <a:rPr dirty="0"/>
              <a:t> </a:t>
            </a:r>
            <a:r>
              <a:rPr dirty="0" err="1"/>
              <a:t>araştırmanın</a:t>
            </a:r>
            <a:r>
              <a:rPr dirty="0"/>
              <a:t> </a:t>
            </a:r>
            <a:r>
              <a:rPr dirty="0" err="1"/>
              <a:t>kalitesini</a:t>
            </a:r>
            <a:r>
              <a:rPr dirty="0"/>
              <a:t> </a:t>
            </a:r>
            <a:r>
              <a:rPr dirty="0" err="1"/>
              <a:t>yükseltmektir</a:t>
            </a:r>
            <a:r>
              <a:rPr dirty="0"/>
              <a:t>.</a:t>
            </a:r>
            <a:endParaRPr sz="1200" dirty="0">
              <a:latin typeface="Times Roman"/>
              <a:ea typeface="Times Roman"/>
              <a:cs typeface="Times Roman"/>
              <a:sym typeface="Times Roman"/>
            </a:endParaRPr>
          </a:p>
          <a:p>
            <a:pPr marL="0" indent="0">
              <a:buSzTx/>
              <a:buNone/>
            </a:pPr>
            <a:r>
              <a:rPr dirty="0"/>
              <a:t>10 Nisan 2002 </a:t>
            </a:r>
            <a:r>
              <a:rPr dirty="0" err="1"/>
              <a:t>tarihli</a:t>
            </a:r>
            <a:r>
              <a:rPr dirty="0"/>
              <a:t> </a:t>
            </a:r>
            <a:r>
              <a:rPr dirty="0" err="1"/>
              <a:t>ve</a:t>
            </a:r>
            <a:r>
              <a:rPr dirty="0"/>
              <a:t> 24722 </a:t>
            </a:r>
            <a:r>
              <a:rPr dirty="0" err="1"/>
              <a:t>sayılı</a:t>
            </a:r>
            <a:r>
              <a:rPr dirty="0"/>
              <a:t> </a:t>
            </a:r>
            <a:r>
              <a:rPr dirty="0" err="1"/>
              <a:t>resmi</a:t>
            </a:r>
            <a:r>
              <a:rPr dirty="0"/>
              <a:t> </a:t>
            </a:r>
            <a:r>
              <a:rPr dirty="0" err="1"/>
              <a:t>gazetede</a:t>
            </a:r>
            <a:r>
              <a:rPr dirty="0"/>
              <a:t> </a:t>
            </a:r>
            <a:r>
              <a:rPr dirty="0" err="1"/>
              <a:t>yayımlanan</a:t>
            </a:r>
            <a:r>
              <a:rPr dirty="0"/>
              <a:t> </a:t>
            </a:r>
            <a:r>
              <a:rPr dirty="0" err="1"/>
              <a:t>Yükseköğretim</a:t>
            </a:r>
            <a:r>
              <a:rPr dirty="0"/>
              <a:t> </a:t>
            </a:r>
            <a:r>
              <a:rPr dirty="0" err="1"/>
              <a:t>Kurumları</a:t>
            </a:r>
            <a:r>
              <a:rPr dirty="0"/>
              <a:t> </a:t>
            </a:r>
            <a:r>
              <a:rPr dirty="0" err="1"/>
              <a:t>Bilimsel</a:t>
            </a:r>
            <a:r>
              <a:rPr dirty="0"/>
              <a:t> </a:t>
            </a:r>
            <a:r>
              <a:rPr dirty="0" err="1"/>
              <a:t>Araştırma</a:t>
            </a:r>
            <a:r>
              <a:rPr dirty="0"/>
              <a:t> </a:t>
            </a:r>
            <a:r>
              <a:rPr dirty="0" err="1"/>
              <a:t>Projeleri</a:t>
            </a:r>
            <a:r>
              <a:rPr dirty="0"/>
              <a:t> </a:t>
            </a:r>
            <a:r>
              <a:rPr dirty="0" err="1"/>
              <a:t>Hakkındaki</a:t>
            </a:r>
            <a:r>
              <a:rPr dirty="0"/>
              <a:t> </a:t>
            </a:r>
            <a:r>
              <a:rPr dirty="0" err="1"/>
              <a:t>Yönetmeliğin</a:t>
            </a:r>
            <a:r>
              <a:rPr dirty="0"/>
              <a:t> 5.Maddesi </a:t>
            </a:r>
            <a:r>
              <a:rPr dirty="0" err="1"/>
              <a:t>gereğince</a:t>
            </a:r>
            <a:r>
              <a:rPr dirty="0"/>
              <a:t> </a:t>
            </a:r>
            <a:r>
              <a:rPr dirty="0" err="1"/>
              <a:t>Gümüşhane</a:t>
            </a:r>
            <a:r>
              <a:rPr dirty="0"/>
              <a:t> </a:t>
            </a:r>
            <a:r>
              <a:rPr dirty="0" err="1"/>
              <a:t>Üniversitesi</a:t>
            </a:r>
            <a:r>
              <a:rPr dirty="0"/>
              <a:t> </a:t>
            </a:r>
            <a:r>
              <a:rPr dirty="0" err="1"/>
              <a:t>Senatosunun</a:t>
            </a:r>
            <a:r>
              <a:rPr dirty="0"/>
              <a:t> 27.04.2011 </a:t>
            </a:r>
            <a:r>
              <a:rPr dirty="0" err="1"/>
              <a:t>tarih</a:t>
            </a:r>
            <a:r>
              <a:rPr dirty="0"/>
              <a:t> </a:t>
            </a:r>
            <a:r>
              <a:rPr dirty="0" err="1"/>
              <a:t>ve</a:t>
            </a:r>
            <a:r>
              <a:rPr dirty="0"/>
              <a:t> 37/2 </a:t>
            </a:r>
            <a:r>
              <a:rPr dirty="0" err="1"/>
              <a:t>nolu</a:t>
            </a:r>
            <a:r>
              <a:rPr dirty="0"/>
              <a:t> </a:t>
            </a:r>
            <a:r>
              <a:rPr dirty="0" err="1"/>
              <a:t>toplantısında</a:t>
            </a:r>
            <a:r>
              <a:rPr dirty="0"/>
              <a:t> </a:t>
            </a:r>
            <a:r>
              <a:rPr dirty="0" err="1"/>
              <a:t>kabulü</a:t>
            </a:r>
            <a:r>
              <a:rPr dirty="0"/>
              <a:t> </a:t>
            </a:r>
            <a:r>
              <a:rPr dirty="0" err="1"/>
              <a:t>ile</a:t>
            </a:r>
            <a:r>
              <a:rPr dirty="0"/>
              <a:t> </a:t>
            </a:r>
            <a:r>
              <a:rPr dirty="0" err="1"/>
              <a:t>kurulan</a:t>
            </a:r>
            <a:r>
              <a:rPr dirty="0"/>
              <a:t> </a:t>
            </a:r>
            <a:r>
              <a:rPr dirty="0" err="1"/>
              <a:t>Gümüşhane</a:t>
            </a:r>
            <a:r>
              <a:rPr dirty="0"/>
              <a:t> </a:t>
            </a:r>
            <a:r>
              <a:rPr dirty="0" err="1"/>
              <a:t>Üniversitesi</a:t>
            </a:r>
            <a:r>
              <a:rPr dirty="0"/>
              <a:t> </a:t>
            </a:r>
            <a:r>
              <a:rPr dirty="0" err="1"/>
              <a:t>Bilimsel</a:t>
            </a:r>
            <a:r>
              <a:rPr dirty="0"/>
              <a:t> </a:t>
            </a:r>
            <a:r>
              <a:rPr dirty="0" err="1"/>
              <a:t>Araştırma</a:t>
            </a:r>
            <a:r>
              <a:rPr dirty="0"/>
              <a:t> </a:t>
            </a:r>
            <a:r>
              <a:rPr dirty="0" err="1"/>
              <a:t>Projeleri</a:t>
            </a:r>
            <a:r>
              <a:rPr dirty="0"/>
              <a:t> </a:t>
            </a:r>
            <a:r>
              <a:rPr dirty="0" err="1"/>
              <a:t>Koordinatörlüğünün</a:t>
            </a:r>
            <a:r>
              <a:rPr dirty="0"/>
              <a:t> </a:t>
            </a:r>
            <a:r>
              <a:rPr dirty="0" err="1"/>
              <a:t>yönergesi</a:t>
            </a:r>
            <a:r>
              <a:rPr dirty="0"/>
              <a:t> </a:t>
            </a:r>
            <a:r>
              <a:rPr dirty="0" err="1"/>
              <a:t>onaylanmış</a:t>
            </a:r>
            <a:r>
              <a:rPr dirty="0"/>
              <a:t>, </a:t>
            </a:r>
            <a:r>
              <a:rPr dirty="0" err="1"/>
              <a:t>en</a:t>
            </a:r>
            <a:r>
              <a:rPr dirty="0"/>
              <a:t> son </a:t>
            </a:r>
            <a:r>
              <a:rPr dirty="0" err="1"/>
              <a:t>Gümüşhane</a:t>
            </a:r>
            <a:r>
              <a:rPr dirty="0"/>
              <a:t> </a:t>
            </a:r>
            <a:r>
              <a:rPr dirty="0" err="1"/>
              <a:t>Üniversitesi</a:t>
            </a:r>
            <a:r>
              <a:rPr dirty="0"/>
              <a:t> </a:t>
            </a:r>
            <a:r>
              <a:rPr dirty="0" err="1"/>
              <a:t>senatosunun</a:t>
            </a:r>
            <a:r>
              <a:rPr dirty="0"/>
              <a:t> 25.09.2019 </a:t>
            </a:r>
            <a:r>
              <a:rPr dirty="0" err="1"/>
              <a:t>tarih</a:t>
            </a:r>
            <a:r>
              <a:rPr dirty="0"/>
              <a:t> </a:t>
            </a:r>
            <a:r>
              <a:rPr dirty="0" err="1"/>
              <a:t>ve</a:t>
            </a:r>
            <a:r>
              <a:rPr dirty="0"/>
              <a:t> 2019/235 </a:t>
            </a:r>
            <a:r>
              <a:rPr dirty="0" err="1"/>
              <a:t>sayılı</a:t>
            </a:r>
            <a:r>
              <a:rPr dirty="0"/>
              <a:t> </a:t>
            </a:r>
            <a:r>
              <a:rPr dirty="0" err="1"/>
              <a:t>toplantısında</a:t>
            </a:r>
            <a:r>
              <a:rPr dirty="0"/>
              <a:t> </a:t>
            </a:r>
            <a:r>
              <a:rPr dirty="0" err="1"/>
              <a:t>Bilimsel</a:t>
            </a:r>
            <a:r>
              <a:rPr dirty="0"/>
              <a:t> </a:t>
            </a:r>
            <a:r>
              <a:rPr dirty="0" err="1"/>
              <a:t>Araştırma</a:t>
            </a:r>
            <a:r>
              <a:rPr dirty="0"/>
              <a:t> </a:t>
            </a:r>
            <a:r>
              <a:rPr dirty="0" err="1"/>
              <a:t>Projeleri</a:t>
            </a:r>
            <a:r>
              <a:rPr dirty="0"/>
              <a:t> </a:t>
            </a:r>
            <a:r>
              <a:rPr dirty="0" err="1"/>
              <a:t>Uygulama</a:t>
            </a:r>
            <a:r>
              <a:rPr dirty="0"/>
              <a:t> </a:t>
            </a:r>
            <a:r>
              <a:rPr dirty="0" err="1"/>
              <a:t>Yönergesi</a:t>
            </a:r>
            <a:r>
              <a:rPr dirty="0"/>
              <a:t>  </a:t>
            </a:r>
            <a:r>
              <a:rPr dirty="0" err="1"/>
              <a:t>revize</a:t>
            </a:r>
            <a:r>
              <a:rPr dirty="0"/>
              <a:t> </a:t>
            </a:r>
            <a:r>
              <a:rPr dirty="0" err="1"/>
              <a:t>edilerek</a:t>
            </a:r>
            <a:r>
              <a:rPr dirty="0"/>
              <a:t> </a:t>
            </a:r>
            <a:r>
              <a:rPr dirty="0" err="1"/>
              <a:t>usul</a:t>
            </a:r>
            <a:r>
              <a:rPr dirty="0"/>
              <a:t> </a:t>
            </a:r>
            <a:r>
              <a:rPr dirty="0" err="1"/>
              <a:t>ve</a:t>
            </a:r>
            <a:r>
              <a:rPr dirty="0"/>
              <a:t> </a:t>
            </a:r>
            <a:r>
              <a:rPr dirty="0" err="1"/>
              <a:t>easaslar</a:t>
            </a:r>
            <a:r>
              <a:rPr dirty="0"/>
              <a:t> </a:t>
            </a:r>
            <a:r>
              <a:rPr dirty="0" err="1"/>
              <a:t>belirlenmiştir</a:t>
            </a:r>
            <a:r>
              <a:rPr dirty="0"/>
              <a:t>.</a:t>
            </a:r>
            <a:endParaRPr sz="1200" dirty="0">
              <a:latin typeface="Times Roman"/>
              <a:ea typeface="Times Roman"/>
              <a:cs typeface="Times Roman"/>
              <a:sym typeface="Times Roman"/>
            </a:endParaRPr>
          </a:p>
          <a:p>
            <a:pPr marL="0" indent="0">
              <a:buSzTx/>
              <a:buNone/>
            </a:pPr>
            <a:r>
              <a:rPr dirty="0" err="1"/>
              <a:t>Gümüşhane</a:t>
            </a:r>
            <a:r>
              <a:rPr dirty="0"/>
              <a:t> </a:t>
            </a:r>
            <a:r>
              <a:rPr dirty="0" err="1"/>
              <a:t>Üniversitesi</a:t>
            </a:r>
            <a:r>
              <a:rPr dirty="0"/>
              <a:t> </a:t>
            </a:r>
            <a:r>
              <a:rPr dirty="0" err="1"/>
              <a:t>Bilimsel</a:t>
            </a:r>
            <a:r>
              <a:rPr dirty="0"/>
              <a:t> </a:t>
            </a:r>
            <a:r>
              <a:rPr dirty="0" err="1"/>
              <a:t>Araştırma</a:t>
            </a:r>
            <a:r>
              <a:rPr dirty="0"/>
              <a:t> </a:t>
            </a:r>
            <a:r>
              <a:rPr dirty="0" err="1"/>
              <a:t>Projeleri</a:t>
            </a:r>
            <a:r>
              <a:rPr dirty="0"/>
              <a:t> </a:t>
            </a:r>
            <a:r>
              <a:rPr dirty="0" err="1"/>
              <a:t>Koordinatörlüğünde</a:t>
            </a:r>
            <a:r>
              <a:rPr dirty="0"/>
              <a:t> </a:t>
            </a:r>
            <a:r>
              <a:rPr dirty="0" err="1"/>
              <a:t>söz</a:t>
            </a:r>
            <a:r>
              <a:rPr dirty="0"/>
              <a:t> </a:t>
            </a:r>
            <a:r>
              <a:rPr dirty="0" err="1"/>
              <a:t>konusu</a:t>
            </a:r>
            <a:r>
              <a:rPr dirty="0"/>
              <a:t> </a:t>
            </a:r>
            <a:r>
              <a:rPr dirty="0" err="1"/>
              <a:t>yönerge</a:t>
            </a:r>
            <a:r>
              <a:rPr dirty="0"/>
              <a:t> </a:t>
            </a:r>
            <a:r>
              <a:rPr dirty="0" err="1"/>
              <a:t>doğrultusunda</a:t>
            </a:r>
            <a:r>
              <a:rPr dirty="0"/>
              <a:t> </a:t>
            </a:r>
            <a:r>
              <a:rPr dirty="0" err="1"/>
              <a:t>Gümüşhane</a:t>
            </a:r>
            <a:r>
              <a:rPr dirty="0"/>
              <a:t> </a:t>
            </a:r>
            <a:r>
              <a:rPr dirty="0" err="1"/>
              <a:t>Üniversitesi</a:t>
            </a:r>
            <a:r>
              <a:rPr dirty="0"/>
              <a:t> </a:t>
            </a:r>
            <a:r>
              <a:rPr dirty="0" err="1"/>
              <a:t>öğretim</a:t>
            </a:r>
            <a:r>
              <a:rPr dirty="0"/>
              <a:t> </a:t>
            </a:r>
            <a:r>
              <a:rPr dirty="0" err="1"/>
              <a:t>üyeleri</a:t>
            </a:r>
            <a:r>
              <a:rPr dirty="0"/>
              <a:t> </a:t>
            </a:r>
            <a:r>
              <a:rPr dirty="0" err="1"/>
              <a:t>ile</a:t>
            </a:r>
            <a:r>
              <a:rPr dirty="0"/>
              <a:t> </a:t>
            </a:r>
            <a:r>
              <a:rPr dirty="0" err="1"/>
              <a:t>doktora</a:t>
            </a:r>
            <a:r>
              <a:rPr dirty="0"/>
              <a:t>, </a:t>
            </a:r>
            <a:r>
              <a:rPr dirty="0" err="1"/>
              <a:t>tıpta</a:t>
            </a:r>
            <a:r>
              <a:rPr dirty="0"/>
              <a:t> </a:t>
            </a:r>
            <a:r>
              <a:rPr dirty="0" err="1"/>
              <a:t>uzmanlık</a:t>
            </a:r>
            <a:r>
              <a:rPr dirty="0"/>
              <a:t> </a:t>
            </a:r>
            <a:r>
              <a:rPr dirty="0" err="1"/>
              <a:t>ya</a:t>
            </a:r>
            <a:r>
              <a:rPr dirty="0"/>
              <a:t> da </a:t>
            </a:r>
            <a:r>
              <a:rPr dirty="0" err="1"/>
              <a:t>sanatta</a:t>
            </a:r>
            <a:r>
              <a:rPr dirty="0"/>
              <a:t> </a:t>
            </a:r>
            <a:r>
              <a:rPr dirty="0" err="1"/>
              <a:t>yeterlik</a:t>
            </a:r>
            <a:r>
              <a:rPr dirty="0"/>
              <a:t> </a:t>
            </a:r>
            <a:r>
              <a:rPr dirty="0" err="1"/>
              <a:t>eğitimini</a:t>
            </a:r>
            <a:r>
              <a:rPr dirty="0"/>
              <a:t> </a:t>
            </a:r>
            <a:r>
              <a:rPr dirty="0" err="1"/>
              <a:t>tamamlamış</a:t>
            </a:r>
            <a:r>
              <a:rPr dirty="0"/>
              <a:t> </a:t>
            </a:r>
            <a:r>
              <a:rPr dirty="0" err="1"/>
              <a:t>tüm</a:t>
            </a:r>
            <a:r>
              <a:rPr dirty="0"/>
              <a:t> </a:t>
            </a:r>
            <a:r>
              <a:rPr dirty="0" err="1"/>
              <a:t>araştırmacıları</a:t>
            </a:r>
            <a:r>
              <a:rPr dirty="0"/>
              <a:t> </a:t>
            </a:r>
            <a:r>
              <a:rPr dirty="0" err="1"/>
              <a:t>tarafından</a:t>
            </a:r>
            <a:r>
              <a:rPr dirty="0"/>
              <a:t> </a:t>
            </a:r>
            <a:r>
              <a:rPr dirty="0" err="1"/>
              <a:t>Üniversitenin</a:t>
            </a:r>
            <a:r>
              <a:rPr dirty="0"/>
              <a:t> </a:t>
            </a:r>
            <a:r>
              <a:rPr dirty="0" err="1"/>
              <a:t>ileri</a:t>
            </a:r>
            <a:r>
              <a:rPr dirty="0"/>
              <a:t> </a:t>
            </a:r>
            <a:r>
              <a:rPr dirty="0" err="1"/>
              <a:t>görüşüne</a:t>
            </a:r>
            <a:r>
              <a:rPr dirty="0"/>
              <a:t> </a:t>
            </a:r>
            <a:r>
              <a:rPr dirty="0" err="1"/>
              <a:t>ve</a:t>
            </a:r>
            <a:r>
              <a:rPr dirty="0"/>
              <a:t> </a:t>
            </a:r>
            <a:r>
              <a:rPr dirty="0" err="1"/>
              <a:t>ülküsüne</a:t>
            </a:r>
            <a:r>
              <a:rPr dirty="0"/>
              <a:t> </a:t>
            </a:r>
            <a:r>
              <a:rPr dirty="0" err="1"/>
              <a:t>uygun</a:t>
            </a:r>
            <a:r>
              <a:rPr dirty="0"/>
              <a:t> </a:t>
            </a:r>
            <a:r>
              <a:rPr dirty="0" err="1"/>
              <a:t>olarak</a:t>
            </a:r>
            <a:r>
              <a:rPr dirty="0"/>
              <a:t> </a:t>
            </a:r>
            <a:r>
              <a:rPr dirty="0" err="1"/>
              <a:t>yönetilecek</a:t>
            </a:r>
            <a:r>
              <a:rPr dirty="0"/>
              <a:t> </a:t>
            </a:r>
            <a:r>
              <a:rPr dirty="0" err="1"/>
              <a:t>olan</a:t>
            </a:r>
            <a:r>
              <a:rPr dirty="0"/>
              <a:t> </a:t>
            </a:r>
            <a:r>
              <a:rPr dirty="0" err="1"/>
              <a:t>bilimsel</a:t>
            </a:r>
            <a:r>
              <a:rPr dirty="0"/>
              <a:t> </a:t>
            </a:r>
            <a:r>
              <a:rPr dirty="0" err="1"/>
              <a:t>araştırma</a:t>
            </a:r>
            <a:r>
              <a:rPr dirty="0"/>
              <a:t> </a:t>
            </a:r>
            <a:r>
              <a:rPr dirty="0" err="1"/>
              <a:t>ve</a:t>
            </a:r>
            <a:r>
              <a:rPr dirty="0"/>
              <a:t> alt </a:t>
            </a:r>
            <a:r>
              <a:rPr dirty="0" err="1"/>
              <a:t>yapı</a:t>
            </a:r>
            <a:r>
              <a:rPr dirty="0"/>
              <a:t> </a:t>
            </a:r>
            <a:r>
              <a:rPr dirty="0" err="1"/>
              <a:t>geliştirme</a:t>
            </a:r>
            <a:r>
              <a:rPr dirty="0"/>
              <a:t> </a:t>
            </a:r>
            <a:r>
              <a:rPr dirty="0" err="1"/>
              <a:t>proje</a:t>
            </a:r>
            <a:r>
              <a:rPr dirty="0"/>
              <a:t> </a:t>
            </a:r>
            <a:r>
              <a:rPr dirty="0" err="1"/>
              <a:t>önerilerinin</a:t>
            </a:r>
            <a:r>
              <a:rPr dirty="0"/>
              <a:t> </a:t>
            </a:r>
            <a:r>
              <a:rPr dirty="0" err="1"/>
              <a:t>değerlendirilmesi</a:t>
            </a:r>
            <a:r>
              <a:rPr dirty="0"/>
              <a:t>, </a:t>
            </a:r>
            <a:r>
              <a:rPr dirty="0" err="1"/>
              <a:t>benimsenmesi</a:t>
            </a:r>
            <a:r>
              <a:rPr dirty="0"/>
              <a:t>, </a:t>
            </a:r>
            <a:r>
              <a:rPr dirty="0" err="1"/>
              <a:t>desteklenmesi</a:t>
            </a:r>
            <a:r>
              <a:rPr dirty="0"/>
              <a:t>, </a:t>
            </a:r>
            <a:r>
              <a:rPr dirty="0" err="1"/>
              <a:t>bunlara</a:t>
            </a:r>
            <a:r>
              <a:rPr dirty="0"/>
              <a:t> </a:t>
            </a:r>
            <a:r>
              <a:rPr dirty="0" err="1"/>
              <a:t>ilişkin</a:t>
            </a:r>
            <a:r>
              <a:rPr dirty="0"/>
              <a:t> </a:t>
            </a:r>
            <a:r>
              <a:rPr dirty="0" err="1"/>
              <a:t>hizmetlerin</a:t>
            </a:r>
            <a:r>
              <a:rPr dirty="0"/>
              <a:t> </a:t>
            </a:r>
            <a:r>
              <a:rPr dirty="0" err="1"/>
              <a:t>yürütülmesi</a:t>
            </a:r>
            <a:r>
              <a:rPr dirty="0"/>
              <a:t>, </a:t>
            </a:r>
            <a:r>
              <a:rPr dirty="0" err="1"/>
              <a:t>izlenmesi</a:t>
            </a:r>
            <a:r>
              <a:rPr dirty="0"/>
              <a:t>, </a:t>
            </a:r>
            <a:r>
              <a:rPr dirty="0" err="1"/>
              <a:t>sonuçlarının</a:t>
            </a:r>
            <a:r>
              <a:rPr dirty="0"/>
              <a:t> </a:t>
            </a:r>
            <a:r>
              <a:rPr dirty="0" err="1"/>
              <a:t>değerlendirilmesi</a:t>
            </a:r>
            <a:r>
              <a:rPr dirty="0"/>
              <a:t> </a:t>
            </a:r>
            <a:r>
              <a:rPr dirty="0" err="1"/>
              <a:t>ve</a:t>
            </a:r>
            <a:r>
              <a:rPr dirty="0"/>
              <a:t> </a:t>
            </a:r>
            <a:r>
              <a:rPr dirty="0" err="1"/>
              <a:t>kamuoyuna</a:t>
            </a:r>
            <a:r>
              <a:rPr dirty="0"/>
              <a:t> </a:t>
            </a:r>
            <a:r>
              <a:rPr dirty="0" err="1"/>
              <a:t>duyurulması</a:t>
            </a:r>
            <a:r>
              <a:rPr dirty="0"/>
              <a:t> </a:t>
            </a:r>
            <a:r>
              <a:rPr dirty="0" err="1"/>
              <a:t>ile</a:t>
            </a:r>
            <a:r>
              <a:rPr dirty="0"/>
              <a:t> </a:t>
            </a:r>
            <a:r>
              <a:rPr dirty="0" err="1"/>
              <a:t>ilgili</a:t>
            </a:r>
            <a:r>
              <a:rPr dirty="0"/>
              <a:t> </a:t>
            </a:r>
            <a:r>
              <a:rPr dirty="0" err="1"/>
              <a:t>uygulamaları</a:t>
            </a:r>
            <a:r>
              <a:rPr dirty="0"/>
              <a:t> </a:t>
            </a:r>
            <a:r>
              <a:rPr dirty="0" err="1"/>
              <a:t>gerçekleştirmeye</a:t>
            </a:r>
            <a:r>
              <a:rPr dirty="0"/>
              <a:t> </a:t>
            </a:r>
            <a:r>
              <a:rPr dirty="0" err="1"/>
              <a:t>devam</a:t>
            </a:r>
            <a:r>
              <a:rPr dirty="0"/>
              <a:t> </a:t>
            </a:r>
            <a:r>
              <a:rPr dirty="0" err="1"/>
              <a:t>etmektedir</a:t>
            </a:r>
            <a:r>
              <a:rPr dirty="0"/>
              <a:t>. </a:t>
            </a:r>
            <a:endParaRPr sz="1200" dirty="0">
              <a:latin typeface="Times Roman"/>
              <a:ea typeface="Times Roman"/>
              <a:cs typeface="Times Roman"/>
              <a:sym typeface="Times Roman"/>
            </a:endParaRPr>
          </a:p>
        </p:txBody>
      </p:sp>
      <p:sp>
        <p:nvSpPr>
          <p:cNvPr id="39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Üniversite Yönetim Org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Üniversite Yönetim Organları</a:t>
            </a:r>
          </a:p>
        </p:txBody>
      </p:sp>
      <p:sp>
        <p:nvSpPr>
          <p:cNvPr id="398" name="Devlet ve vakıf üniversitelerine rektör, Cumhurbaşkanınca atanır. Rektör, üniversite veya yüksek teknoloji enstitüsü tüzel kişiliğini temsil eder. Rektörlerin yaş haddi 67 dir. Ancak rektör olarak atanmış olanlarda görev süreleri bitinceye kadar yaş hadd"/>
          <p:cNvSpPr txBox="1">
            <a:spLocks noGrp="1"/>
          </p:cNvSpPr>
          <p:nvPr>
            <p:ph type="body" idx="1"/>
          </p:nvPr>
        </p:nvSpPr>
        <p:spPr>
          <a:xfrm>
            <a:off x="1217711" y="3973395"/>
            <a:ext cx="21948578" cy="8555507"/>
          </a:xfrm>
          <a:prstGeom prst="rect">
            <a:avLst/>
          </a:prstGeom>
        </p:spPr>
        <p:txBody>
          <a:bodyPr/>
          <a:lstStyle/>
          <a:p>
            <a:pPr marL="248227" indent="-248227"/>
            <a:r>
              <a:t>Devlet ve vakıf üniversitelerine rektör, Cumhurbaşkanınca atanır. Rektör, üniversite veya yüksek teknoloji enstitüsü tüzel kişiliğini temsil eder. Rektörlerin yaş haddi 67 dir. Ancak rektör olarak atanmış olanlarda görev süreleri bitinceye kadar yaş haddi aranmaz. </a:t>
            </a:r>
            <a:endParaRPr sz="1200">
              <a:latin typeface="Times Roman"/>
              <a:ea typeface="Times Roman"/>
              <a:cs typeface="Times Roman"/>
              <a:sym typeface="Times Roman"/>
            </a:endParaRPr>
          </a:p>
          <a:p>
            <a:pPr marL="248227" indent="-248227"/>
            <a:r>
              <a:t>Rektör, çalışmalarında kendisine yardım etmek üzere, üniversitenin aylıklı profesörleri arasından en çok üç kişiyi kendi rektörlük görev süresiyle sınırlı olmak kaydıyla rektör yardımcısı olarak seçer. </a:t>
            </a:r>
            <a:endParaRPr sz="1200">
              <a:latin typeface="Times Roman"/>
              <a:ea typeface="Times Roman"/>
              <a:cs typeface="Times Roman"/>
              <a:sym typeface="Times Roman"/>
            </a:endParaRPr>
          </a:p>
          <a:p>
            <a:pPr marL="248227" indent="-248227"/>
            <a:r>
              <a:t>Rektör  yardımcıları, rektör tarafından atanır. Rektör, üniversitenin ve bağlı birimlerinin öğretim kapasitesinin rasyonel bir şekilde kullanılmasında ve geliştirilmesinde, öğrencilere gerekli sosyal hizmetlerin sağlanmasında, gerektiği zaman güvenlik önlemlerinin alınmasında, eğitim-öğretim, bilimsel araştırma ve yayın faaliyetlerinin devlet kalkınma planı ilke ve hedefleri doğrultusunda planlanıp yürütülmesinde, bilimsel ve idari gözetim ve denetimin yapılmasında ve bu görevlerin alt birimlere aktarılmasında, takip ve kontrol edilmesinde ve sonuçlarının alınmasında birinci derecede yetkili ve sorumludur. </a:t>
            </a:r>
            <a:endParaRPr sz="1200">
              <a:latin typeface="Times Roman"/>
              <a:ea typeface="Times Roman"/>
              <a:cs typeface="Times Roman"/>
              <a:sym typeface="Times Roman"/>
            </a:endParaRPr>
          </a:p>
        </p:txBody>
      </p:sp>
      <p:sp>
        <p:nvSpPr>
          <p:cNvPr id="39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a:p>
        </p:txBody>
      </p:sp>
      <p:sp>
        <p:nvSpPr>
          <p:cNvPr id="400" name="Rektör"/>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Rektör</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Üniversite kurullarına başkanlık etmek; yükseköğretim üst kuruluşlarının kararlarını uygulamak, üniversite kurullarının önerilerini inceleyerek karara bağlamak ve üniversiteye bağlı kuruluşlar arasında düzenli çalışmayı sağlamak,…"/>
          <p:cNvSpPr txBox="1">
            <a:spLocks noGrp="1"/>
          </p:cNvSpPr>
          <p:nvPr>
            <p:ph type="body" idx="1"/>
          </p:nvPr>
        </p:nvSpPr>
        <p:spPr>
          <a:xfrm>
            <a:off x="1217711" y="3973395"/>
            <a:ext cx="21948578" cy="8555507"/>
          </a:xfrm>
          <a:prstGeom prst="rect">
            <a:avLst/>
          </a:prstGeom>
        </p:spPr>
        <p:txBody>
          <a:bodyPr/>
          <a:lstStyle/>
          <a:p>
            <a:pPr marL="248227" indent="-248227"/>
            <a:r>
              <a:t>Üniversite kurullarına başkanlık etmek; yükseköğretim üst kuruluşlarının kararlarını uygulamak, üniversite kurullarının önerilerini inceleyerek karara bağlamak ve üniversiteye bağlı kuruluşlar arasında düzenli çalışmayı sağlamak, </a:t>
            </a:r>
            <a:endParaRPr sz="1200">
              <a:latin typeface="Times Roman"/>
              <a:ea typeface="Times Roman"/>
              <a:cs typeface="Times Roman"/>
              <a:sym typeface="Times Roman"/>
            </a:endParaRPr>
          </a:p>
          <a:p>
            <a:pPr marL="248227" indent="-248227"/>
            <a:r>
              <a:t>Her eğitim-öğretim yılı sonunda ve gerektiğinde üniversitenin eğitim-öğretim bilimsel araştırma ve yayın faaliyetleri hakkında Üniversitelerarası Kurula bilgi vermek, </a:t>
            </a:r>
            <a:endParaRPr sz="1200">
              <a:latin typeface="Times Roman"/>
              <a:ea typeface="Times Roman"/>
              <a:cs typeface="Times Roman"/>
              <a:sym typeface="Times Roman"/>
            </a:endParaRPr>
          </a:p>
          <a:p>
            <a:pPr marL="248227" indent="-248227"/>
            <a:r>
              <a:t>Üniversitenin yatırım programlarını, bütçesini ve kadro ihtiyaçlarını, bağlı birimlerinin ve üniversite yönetim kurulu ile senatosunun görüş ve önerilerini aldıktan sonra hazırlamak ve Yükseköğretim Kuruluna sunmak, </a:t>
            </a:r>
            <a:endParaRPr sz="1200">
              <a:latin typeface="Times Roman"/>
              <a:ea typeface="Times Roman"/>
              <a:cs typeface="Times Roman"/>
              <a:sym typeface="Times Roman"/>
            </a:endParaRPr>
          </a:p>
          <a:p>
            <a:pPr marL="248227" indent="-248227"/>
            <a:r>
              <a:t>Gerekli gördüğü hallerde üniversiteyi oluşturan kuruluş ve birimlerde görevli öğretim elemanlarının ve diğer personelin görev yerlerini değiştirmek/yeni görevler vermek,</a:t>
            </a:r>
            <a:endParaRPr sz="1200">
              <a:latin typeface="Times Roman"/>
              <a:ea typeface="Times Roman"/>
              <a:cs typeface="Times Roman"/>
              <a:sym typeface="Times Roman"/>
            </a:endParaRPr>
          </a:p>
          <a:p>
            <a:pPr marL="248227" indent="-248227"/>
            <a:r>
              <a:rPr>
                <a:latin typeface="Times Roman"/>
                <a:ea typeface="Times Roman"/>
                <a:cs typeface="Times Roman"/>
                <a:sym typeface="Times Roman"/>
              </a:rPr>
              <a:t> </a:t>
            </a:r>
            <a:r>
              <a:t>Üniversitenin birimleri ve her düzeydeki personeli üzerinde genel gözetim ve denetim görevini     sürdürmek, </a:t>
            </a:r>
            <a:endParaRPr sz="1200">
              <a:latin typeface="Times Roman"/>
              <a:ea typeface="Times Roman"/>
              <a:cs typeface="Times Roman"/>
              <a:sym typeface="Times Roman"/>
            </a:endParaRPr>
          </a:p>
          <a:p>
            <a:pPr marL="248227" indent="-248227"/>
            <a:r>
              <a:t>Kanun ve yönetmeliklerle kendisine verilen diğer görevleri yapmaktır. </a:t>
            </a:r>
          </a:p>
        </p:txBody>
      </p:sp>
      <p:sp>
        <p:nvSpPr>
          <p:cNvPr id="40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404" name="Görev, Yetki ve Sorumlulukları"/>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Görev, Yetki ve Sorumlulukları</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enato, rektörün başkanlığında, rektör yardımcıları, dekanlar ve her fakülteden fakülte kurullarınca üç yıl için seçilecek birer öğretim üyesi ile rektörlüğe bağlı enstitü ve yüksekokul müdürlerinden teşekkül eder. Senato, üniversitelerin akademik bir or"/>
          <p:cNvSpPr txBox="1">
            <a:spLocks noGrp="1"/>
          </p:cNvSpPr>
          <p:nvPr>
            <p:ph type="body" idx="1"/>
          </p:nvPr>
        </p:nvSpPr>
        <p:spPr>
          <a:xfrm>
            <a:off x="1217711" y="3973395"/>
            <a:ext cx="21948578" cy="8555507"/>
          </a:xfrm>
          <a:prstGeom prst="rect">
            <a:avLst/>
          </a:prstGeom>
        </p:spPr>
        <p:txBody>
          <a:bodyPr/>
          <a:lstStyle/>
          <a:p>
            <a:pPr marL="0" indent="0">
              <a:buSzTx/>
              <a:buNone/>
            </a:pPr>
            <a:r>
              <a:t>Senato, rektörün başkanlığında, rektör yardımcıları, dekanlar ve her fakülteden fakülte kurullarınca üç yıl için seçilecek birer öğretim üyesi ile rektörlüğe bağlı enstitü ve yüksekokul müdürlerinden teşekkül eder. Senato, üniversitelerin akademik bir organıdır. Senato, her eğitim- öğretim yılı başında ve sonunda olmak üzere yılda en az iki defa toplanır.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Görev, yetki ve sorumlulukları</a:t>
            </a:r>
            <a:r>
              <a:t>; </a:t>
            </a:r>
            <a:endParaRPr sz="1200">
              <a:latin typeface="Times Roman"/>
              <a:ea typeface="Times Roman"/>
              <a:cs typeface="Times Roman"/>
              <a:sym typeface="Times Roman"/>
            </a:endParaRPr>
          </a:p>
          <a:p>
            <a:pPr marL="248227" indent="-248227"/>
            <a:r>
              <a:t>Üniversitenin eğitim-öğretim, bilimsel araştırma ve yayın faaliyetlerinin esasları hakkında karar almak, </a:t>
            </a:r>
            <a:endParaRPr sz="1200">
              <a:latin typeface="Times Roman"/>
              <a:ea typeface="Times Roman"/>
              <a:cs typeface="Times Roman"/>
              <a:sym typeface="Times Roman"/>
            </a:endParaRPr>
          </a:p>
          <a:p>
            <a:pPr marL="248227" indent="-248227"/>
            <a:r>
              <a:t>Üniversitenin bütününü ilgilendiren kanun ve yönetmelik taslaklarını hazırlamak veya görüş bildirmek,</a:t>
            </a:r>
          </a:p>
          <a:p>
            <a:pPr marL="248227" indent="-248227"/>
            <a:r>
              <a:t>Rektörün onayından sonra Resmî Gazete’de yayımlanarak yürürlüğe girecek olan üniversite veya üniversitenin birimleri ile ilgili yönetmelikleri hazırlamak, </a:t>
            </a:r>
            <a:endParaRPr sz="1200">
              <a:latin typeface="Times Roman"/>
              <a:ea typeface="Times Roman"/>
              <a:cs typeface="Times Roman"/>
              <a:sym typeface="Times Roman"/>
            </a:endParaRPr>
          </a:p>
          <a:p>
            <a:pPr marL="248227" indent="-248227"/>
            <a:r>
              <a:t>Üniversitenin yıllık eğitim-öğretim programını ve takvimini inceleyerek karara bağlamak, </a:t>
            </a:r>
            <a:endParaRPr sz="1200">
              <a:latin typeface="Times Roman"/>
              <a:ea typeface="Times Roman"/>
              <a:cs typeface="Times Roman"/>
              <a:sym typeface="Times Roman"/>
            </a:endParaRPr>
          </a:p>
          <a:p>
            <a:pPr marL="248227" indent="-248227"/>
            <a:r>
              <a:t>Bir sınava bağlı olmayan fahri akademik unvanları vermek ve fakülte kurullarını bu konudaki önerilerini karara bağlamak, </a:t>
            </a:r>
          </a:p>
          <a:p>
            <a:pPr marL="248227" indent="-248227"/>
            <a:r>
              <a:t>Fakülte kurulları ile rektörlüğe bağlı enstitü ve yüksekokul kurullarının kararlarına yapılacak itirazları inceleyerek karara bağlamak, </a:t>
            </a:r>
            <a:endParaRPr sz="1200">
              <a:latin typeface="Times Roman"/>
              <a:ea typeface="Times Roman"/>
              <a:cs typeface="Times Roman"/>
              <a:sym typeface="Times Roman"/>
            </a:endParaRPr>
          </a:p>
          <a:p>
            <a:pPr marL="248227" indent="-248227"/>
            <a:r>
              <a:t>Üniversite yönetim kuruluna üye seçmek, </a:t>
            </a:r>
            <a:endParaRPr sz="1200">
              <a:latin typeface="Times Roman"/>
              <a:ea typeface="Times Roman"/>
              <a:cs typeface="Times Roman"/>
              <a:sym typeface="Times Roman"/>
            </a:endParaRPr>
          </a:p>
          <a:p>
            <a:pPr marL="248227" indent="-248227"/>
            <a:r>
              <a:t>Kanun ve yönetmeliklerle kendisine verilen diğer görevleri yapmaktır. </a:t>
            </a:r>
          </a:p>
        </p:txBody>
      </p:sp>
      <p:sp>
        <p:nvSpPr>
          <p:cNvPr id="40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408" name="Senato"/>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Senato</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Üniversite yönetim kurulu; rektörün başkanlığında dekanlardan, üniversiteye bağlı değişik öğretim birim ve alanlarını temsil edecek şekilde senatoca dört yıl için seçilecek üç profesörden oluşur. Rektör gerektiğinde yönetim kurulunu toplantıya çağırır. R"/>
          <p:cNvSpPr txBox="1">
            <a:spLocks noGrp="1"/>
          </p:cNvSpPr>
          <p:nvPr>
            <p:ph type="body" idx="1"/>
          </p:nvPr>
        </p:nvSpPr>
        <p:spPr>
          <a:xfrm>
            <a:off x="1217711" y="3973395"/>
            <a:ext cx="21948578" cy="8555507"/>
          </a:xfrm>
          <a:prstGeom prst="rect">
            <a:avLst/>
          </a:prstGeom>
        </p:spPr>
        <p:txBody>
          <a:bodyPr/>
          <a:lstStyle/>
          <a:p>
            <a:pPr marL="0" indent="0">
              <a:buSzTx/>
              <a:buNone/>
            </a:pPr>
            <a:r>
              <a:t>Üniversite yönetim kurulu; rektörün başkanlığında dekanlardan, üniversiteye bağlı değişik öğretim birim ve alanlarını temsil edecek şekilde senatoca dört yıl için seçilecek üç profesörden oluşur. Rektör gerektiğinde yönetim kurulunu toplantıya çağırır. Rektör yardımcıları oy hakkı olmaksızın yönetim kurulu toplantılarına katılabilirler. Üniversite yönetim kurulu idari faaliyetlerde rektöre yardımcı bir organdır.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Görev, yetki ve sorumlulukları</a:t>
            </a:r>
            <a:r>
              <a:t>; </a:t>
            </a:r>
            <a:endParaRPr sz="1200">
              <a:latin typeface="Times Roman"/>
              <a:ea typeface="Times Roman"/>
              <a:cs typeface="Times Roman"/>
              <a:sym typeface="Times Roman"/>
            </a:endParaRPr>
          </a:p>
          <a:p>
            <a:pPr marL="248227" indent="-248227"/>
            <a:r>
              <a:t>Yükseköğretim üst kuruluşları ile senato kararlarının uygulanmasında belirlenen plan ve programlar doğrultusunda rektöre yardım etmek,</a:t>
            </a:r>
            <a:endParaRPr sz="1200">
              <a:latin typeface="Times Roman"/>
              <a:ea typeface="Times Roman"/>
              <a:cs typeface="Times Roman"/>
              <a:sym typeface="Times Roman"/>
            </a:endParaRPr>
          </a:p>
          <a:p>
            <a:pPr marL="248227" indent="-248227"/>
            <a:r>
              <a:t>Faaliyet, plan ve programlarının uygulanmasını sağlamak, üniversiteye bağlı birimlerin önerilerini dikkate alarak yatırım programını, bütçe tasarısı taslağını incelemek ve kendi önerileri ile rektörlüğe sunmak,</a:t>
            </a:r>
            <a:endParaRPr sz="1200">
              <a:latin typeface="Times Roman"/>
              <a:ea typeface="Times Roman"/>
              <a:cs typeface="Times Roman"/>
              <a:sym typeface="Times Roman"/>
            </a:endParaRPr>
          </a:p>
          <a:p>
            <a:pPr marL="248227" indent="-248227"/>
            <a:r>
              <a:t>Üniversite yönetimi ile ilgili olarak rektörün getireceği konularda karar almak. </a:t>
            </a:r>
            <a:endParaRPr sz="1200">
              <a:latin typeface="Times Roman"/>
              <a:ea typeface="Times Roman"/>
              <a:cs typeface="Times Roman"/>
              <a:sym typeface="Times Roman"/>
            </a:endParaRPr>
          </a:p>
          <a:p>
            <a:pPr marL="248227" indent="-248227"/>
            <a:r>
              <a:t>Fakülte, enstitü ve yüksekokul yönetim kurullarının kararlarına yapılacak itirazları inceleyerek kesin karara bağlamak, </a:t>
            </a:r>
            <a:endParaRPr sz="1200">
              <a:latin typeface="Times Roman"/>
              <a:ea typeface="Times Roman"/>
              <a:cs typeface="Times Roman"/>
              <a:sym typeface="Times Roman"/>
            </a:endParaRPr>
          </a:p>
          <a:p>
            <a:pPr marL="248227" indent="-248227"/>
            <a:r>
              <a:t>Kanun ve yönetmeliklerle verilen diğer görevleri yapmaktır. </a:t>
            </a:r>
          </a:p>
        </p:txBody>
      </p:sp>
      <p:sp>
        <p:nvSpPr>
          <p:cNvPr id="41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412" name="Üniversite Yönetim Kurulu"/>
          <p:cNvSpPr txBox="1"/>
          <p:nvPr/>
        </p:nvSpPr>
        <p:spPr>
          <a:xfrm>
            <a:off x="1219200" y="2290374"/>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Üniversite Yönetim Kurulu</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Fakülte Yönetim Org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Fakülte Yönetim Organları</a:t>
            </a:r>
          </a:p>
        </p:txBody>
      </p:sp>
      <p:sp>
        <p:nvSpPr>
          <p:cNvPr id="415" name="Dekan…"/>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Dekan</a:t>
            </a:r>
            <a:r>
              <a:rPr sz="1866">
                <a:latin typeface="Canela Text Bold"/>
                <a:ea typeface="Canela Text Bold"/>
                <a:cs typeface="Canela Text Bold"/>
                <a:sym typeface="Canela Text Bold"/>
              </a:rPr>
              <a:t> </a:t>
            </a:r>
            <a:endParaRPr sz="1200">
              <a:latin typeface="Times Roman"/>
              <a:ea typeface="Times Roman"/>
              <a:cs typeface="Times Roman"/>
              <a:sym typeface="Times Roman"/>
            </a:endParaRPr>
          </a:p>
          <a:p>
            <a:pPr marL="0" indent="0">
              <a:buSzTx/>
              <a:buNone/>
            </a:pPr>
            <a:r>
              <a:t>Fakültenin ve birimlerinin temsilcisi olan dekan, rektörün önereceği, üniversite içinden veya dışından üç profesör arasından Yükseköğretim Kurulunca üç yıl süre ile seçilir ve normal usul  ile atanır. Süresi biten dekan yeniden atanabilir. Dekan kendisine çalışmalarında yardımcı olmak  üzere fakültenin aylıklı öğretim üyeleri arasından en çok iki kişiyi dekan yardımcısı olarak seçer.  Dekan yardımcıları en çok üç yıl için atanır. Dekana, görevi başında olmadığı zaman  yardımcılarından biri vekâlet eder. Göreve vekâlet altı aydan fazla sürerse yeni bir dekan atanır.</a:t>
            </a:r>
            <a:r>
              <a:rPr>
                <a:latin typeface="Rockwell"/>
                <a:ea typeface="Rockwell"/>
                <a:cs typeface="Rockwell"/>
                <a:sym typeface="Rockwell"/>
              </a:rPr>
              <a:t> </a:t>
            </a:r>
            <a:endParaRPr sz="1200">
              <a:latin typeface="Times Roman"/>
              <a:ea typeface="Times Roman"/>
              <a:cs typeface="Times Roman"/>
              <a:sym typeface="Times Roman"/>
            </a:endParaRPr>
          </a:p>
          <a:p>
            <a:pPr marL="0" indent="0">
              <a:buSzTx/>
              <a:buNone/>
            </a:pPr>
            <a:br>
              <a:rPr sz="1866">
                <a:solidFill>
                  <a:srgbClr val="FFFFFF"/>
                </a:solidFill>
              </a:rPr>
            </a:br>
            <a:r>
              <a:rPr>
                <a:latin typeface="Canela Text Bold"/>
                <a:ea typeface="Canela Text Bold"/>
                <a:cs typeface="Canela Text Bold"/>
                <a:sym typeface="Canela Text Bold"/>
              </a:rPr>
              <a:t>Fakülte Kurulu</a:t>
            </a:r>
            <a:r>
              <a:t> </a:t>
            </a:r>
            <a:endParaRPr sz="1200">
              <a:latin typeface="Times Roman"/>
              <a:ea typeface="Times Roman"/>
              <a:cs typeface="Times Roman"/>
              <a:sym typeface="Times Roman"/>
            </a:endParaRPr>
          </a:p>
          <a:p>
            <a:pPr marL="0" indent="0">
              <a:buSzTx/>
              <a:buNone/>
            </a:pPr>
            <a:r>
              <a:t>Fakülte kurulu, dekanın başkanlığında fakülteye bağlı bölümlerin başkanları ile varsa fakülteye  bağlı enstitü ve yüksekokul müdürlerinden ve üç yıl için fakültedeki profesörlerin kendi aralarından seçecekleri üç, doçentlerin kendi aralarından seçecekleri iki, doktor öğretim  üyelerinin kendi aralarından seçecekleri bir öğretim üyesinden oluşur.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br>
              <a:rPr sz="1866">
                <a:solidFill>
                  <a:srgbClr val="FFFFFF"/>
                </a:solidFill>
              </a:rPr>
            </a:br>
            <a:r>
              <a:t>Fakülte Yönetim Kurulu </a:t>
            </a:r>
            <a:endParaRPr sz="1200" b="1">
              <a:latin typeface="Times Roman"/>
              <a:ea typeface="Times Roman"/>
              <a:cs typeface="Times Roman"/>
              <a:sym typeface="Times Roman"/>
            </a:endParaRPr>
          </a:p>
          <a:p>
            <a:pPr marL="0" indent="0">
              <a:buSzTx/>
              <a:buNone/>
            </a:pPr>
            <a:r>
              <a:t>Fakülte yönetim kurulu, dekanın başkanlığında fakülte kurulunun üç yıl için seçeceği üç profesör,  iki doçent ve bir doktor öğretim üyesinden oluşur. Fakülte yönetim kurulu dekanın çağrısı  üzerine toplanır. </a:t>
            </a:r>
            <a:endParaRPr sz="1200">
              <a:latin typeface="Times Roman"/>
              <a:ea typeface="Times Roman"/>
              <a:cs typeface="Times Roman"/>
              <a:sym typeface="Times Roman"/>
            </a:endParaRPr>
          </a:p>
          <a:p>
            <a:pPr marL="0" indent="0">
              <a:buSzTx/>
              <a:buNone/>
            </a:pPr>
            <a:endParaRPr sz="1200">
              <a:latin typeface="Times Roman"/>
              <a:ea typeface="Times Roman"/>
              <a:cs typeface="Times Roman"/>
              <a:sym typeface="Times Roman"/>
            </a:endParaRPr>
          </a:p>
        </p:txBody>
      </p:sp>
      <p:sp>
        <p:nvSpPr>
          <p:cNvPr id="41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Yüksekokul ve Meslek Yüksekokulu Yönetim Org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Yüksekokul ve Meslek Yüksekokulu Yönetim Organları</a:t>
            </a:r>
          </a:p>
        </p:txBody>
      </p:sp>
      <p:sp>
        <p:nvSpPr>
          <p:cNvPr id="419" name="Yüksekokul/Meslek Yüksekokulu Müdürü…"/>
          <p:cNvSpPr txBox="1">
            <a:spLocks noGrp="1"/>
          </p:cNvSpPr>
          <p:nvPr>
            <p:ph type="body" idx="1"/>
          </p:nvPr>
        </p:nvSpPr>
        <p:spPr>
          <a:xfrm>
            <a:off x="1217711" y="3973395"/>
            <a:ext cx="21948578" cy="8555507"/>
          </a:xfrm>
          <a:prstGeom prst="rect">
            <a:avLst/>
          </a:prstGeom>
        </p:spPr>
        <p:txBody>
          <a:bodyPr/>
          <a:lstStyle/>
          <a:p>
            <a:pPr marL="0" indent="0">
              <a:buSzTx/>
              <a:buNone/>
              <a:defRPr>
                <a:latin typeface="Canela Text Bold"/>
                <a:ea typeface="Canela Text Bold"/>
                <a:cs typeface="Canela Text Bold"/>
                <a:sym typeface="Canela Text Bold"/>
              </a:defRPr>
            </a:pPr>
            <a:r>
              <a:t>Yüksekokul/Meslek Yüksekokulu Müdürü </a:t>
            </a:r>
          </a:p>
          <a:p>
            <a:pPr marL="0" indent="0">
              <a:buSzTx/>
              <a:buNone/>
              <a:defRPr>
                <a:latin typeface="Canela Text Bold"/>
                <a:ea typeface="Canela Text Bold"/>
                <a:cs typeface="Canela Text Bold"/>
                <a:sym typeface="Canela Text Bold"/>
              </a:defRPr>
            </a:pPr>
            <a:r>
              <a:rPr>
                <a:latin typeface="Canela Text Regular"/>
                <a:ea typeface="Canela Text Regular"/>
                <a:cs typeface="Canela Text Regular"/>
                <a:sym typeface="Canela Text Regular"/>
              </a:rPr>
              <a:t>Üç yıl için rektör tarafından atanır. Rektörlüğe bağlı yüksekokullarda bu atama doğrudan rektör tarafından yapılır. Süresi biten müdür tekrar atanabilir. Müdürün okulda görevli aylıklı öğretim elemanları arasından üç yıl için atayacağı en çok iki yardımcısı bulunur. Müdüre vekâlet etme veya müdürlüğün boşalması hallerinde yapılacak işlem, dekanlarda olduğu </a:t>
            </a:r>
          </a:p>
          <a:p>
            <a:pPr marL="0" indent="0">
              <a:buSzTx/>
              <a:buNone/>
            </a:pPr>
            <a:endParaRPr>
              <a:latin typeface="Canela Text Regular"/>
              <a:ea typeface="Canela Text Regular"/>
              <a:cs typeface="Canela Text Regular"/>
              <a:sym typeface="Canela Text Regular"/>
            </a:endParaRPr>
          </a:p>
          <a:p>
            <a:pPr marL="0" indent="0">
              <a:buSzTx/>
              <a:buNone/>
            </a:pPr>
            <a:r>
              <a:rPr>
                <a:latin typeface="Canela Text Bold"/>
                <a:ea typeface="Canela Text Bold"/>
                <a:cs typeface="Canela Text Bold"/>
                <a:sym typeface="Canela Text Bold"/>
              </a:rPr>
              <a:t>Yüksekokul ve Meslek Yüksekokul Kurulu </a:t>
            </a:r>
          </a:p>
          <a:p>
            <a:pPr marL="0" indent="0">
              <a:buSzTx/>
              <a:buNone/>
            </a:pPr>
            <a:r>
              <a:t>Müdürün başkanlığında, müdür yardımcıları ve okulu oluşturan bölüm veya ana bilim dalı başkanlarından </a:t>
            </a:r>
          </a:p>
          <a:p>
            <a:pPr marL="0" indent="0">
              <a:buSzTx/>
              <a:buNone/>
            </a:pPr>
            <a:endParaRPr/>
          </a:p>
          <a:p>
            <a:pPr marL="0" indent="0">
              <a:buSzTx/>
              <a:buNone/>
            </a:pPr>
            <a:r>
              <a:rPr>
                <a:latin typeface="Canela Text Bold"/>
                <a:ea typeface="Canela Text Bold"/>
                <a:cs typeface="Canela Text Bold"/>
                <a:sym typeface="Canela Text Bold"/>
              </a:rPr>
              <a:t>Yüksekokul ve Meslek Yüksekokul Yönetim Kurulu</a:t>
            </a:r>
          </a:p>
          <a:p>
            <a:pPr marL="0" indent="0">
              <a:buSzTx/>
              <a:buNone/>
            </a:pPr>
            <a:r>
              <a:t>Müdürün başkanlığında, müdür yardımcıları ile müdürce gösterilecek altı aday arasından yüksekokul kurulu tarafından üç yıl için seçilecek üç öğretim üyesinden oluşur.</a:t>
            </a:r>
            <a:endParaRPr sz="1200">
              <a:latin typeface="Times Roman"/>
              <a:ea typeface="Times Roman"/>
              <a:cs typeface="Times Roman"/>
              <a:sym typeface="Times Roman"/>
            </a:endParaRPr>
          </a:p>
        </p:txBody>
      </p:sp>
      <p:sp>
        <p:nvSpPr>
          <p:cNvPr id="42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arihçe ve Tanıtım"/>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Tarihçe ve Tanıtım</a:t>
            </a:r>
          </a:p>
        </p:txBody>
      </p:sp>
      <p:sp>
        <p:nvSpPr>
          <p:cNvPr id="198" name="Gümüşhane Üniversitesi, 31 Mayıs 2008 tarih ve 26892 sayılı Resmi Gazete'de yayımlanan 5765 sayılı Kanun ile kurulmuştur. Üniversitenin kuruluş aşamasında; Karadeniz Teknik Üniversitesi'nden devralınan Mühendislik Fakültesi, İktisadi ve İdari Bilimler Fa"/>
          <p:cNvSpPr txBox="1">
            <a:spLocks noGrp="1"/>
          </p:cNvSpPr>
          <p:nvPr>
            <p:ph type="body" idx="1"/>
          </p:nvPr>
        </p:nvSpPr>
        <p:spPr>
          <a:prstGeom prst="rect">
            <a:avLst/>
          </a:prstGeom>
        </p:spPr>
        <p:txBody>
          <a:bodyPr/>
          <a:lstStyle/>
          <a:p>
            <a:pPr marL="0" indent="0">
              <a:buSzTx/>
              <a:buNone/>
            </a:pPr>
            <a:r>
              <a:t>Gümüşhane Üniversitesi, 31 Mayıs 2008 tarih ve 26892 sayılı Resmi Gazete'de yayımlanan 5765 sayılı Kanun ile kurulmuştur. Üniversitenin kuruluş aşamasında; Karadeniz Teknik Üniversitesi'nden devralınan Mühendislik Fakültesi, İktisadi ve İdari Bilimler Fakültesi, Gümüşhane Sağlık Yüksekokulu, Gümüşhane Meslek Yüksekokulu, Şiran Meslek Yüksekokulu ve Gümüşhane Sağlık Hizmetleri Meslek Yüksekokulu ile Erzincan Üniversitesi'nden devralınan Kelkit Aydın Doğan Meslek Yüksekokulu bünyeye katılmıştır. Ayrıca Rektörlüğe bağlı olarak İletişim Fakültesi ve Lisansüstü Eğitim Enstitüsü yeni kurulan birimler olarak faaliyete geçmiştir. Zaman içerisinde akademik birimlerde yapısal dönüşümler yaşanmıştır. 2013 yılında Mühendislik Fakültesi'nin adı 'Mühendislik ve Doğa Bilimleri Fakültesi' olarak değiştirilmiş; Turizm İşletmeciliği ve Otelcilik Yüksekokulu kapatılarak yerine Turizm Fakültesi kurulmuştur. Benzer şekilde, 2016 yılında Gümüşhane Sağlık Yüksekokulu, Sağlık Bilimleri Fakültesi'ne dönüştürülmüştür. </a:t>
            </a:r>
          </a:p>
          <a:p>
            <a:pPr marL="0" indent="0">
              <a:buSzTx/>
              <a:buNone/>
            </a:pPr>
            <a:r>
              <a:t>Kuruluşundan itibaren hızlı bir büyüme ivmesi yakalayan Üniversitemiz; İlahiyat ve Edebiyat Fakülteleri ile Spor Bilimleri, Uygulamalı Bilimler gibi yeni yüksekokulları bünyesine katmıştır. Ayrıca Kelkit Sağlık Hizmetleri, İrfan Can Köse, Kürtün, Torul, Şiran Sağlık Hizmetleri ve Sosyal Bilimler Meslek Yüksekokulları açılarak eğitim ağı genişletilmiştir. Akademik birimlerin yanı sıra; Sürekli Eğitim, Organik Tarım, Merkezi Araştırma Laboratuvarı, Tıbbi Bitkiler, Eğitim Teknolojileri, Dil Eğitimi, Ahmed Ziyaüddin Gümüşhanevi, Teknoloji Transfer Ofisi, Kariyer Geliştirme, Uzaktan Eğitim, İş Sağlığı ve Güvenliği, Türkçe Öğretimi ve Madencilik gibi çok sayıda Uygulama ve Araştırma Merkezi hayata geçirilmiştir. Günümüzde Gümüşhane Üniversitesi 8 Fakültesi, 1 Enstitüsü, 1 Yüksekokulu, 10 Meslek Yüksekokulu ve 14 Araştırma ve Uygulama Merkezi ve 20 Koordinatörlük ile eğitim öğretim faaliyetlerini sürdürmektedir. </a:t>
            </a:r>
          </a:p>
        </p:txBody>
      </p:sp>
      <p:sp>
        <p:nvSpPr>
          <p:cNvPr id="19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Öğretim Elem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Öğretim Elemanları</a:t>
            </a:r>
          </a:p>
        </p:txBody>
      </p:sp>
      <p:sp>
        <p:nvSpPr>
          <p:cNvPr id="423" name="Yükseköğretim kurumlarında görevli öğretim üyeleri (Profesör, Doçent, Doktor Öğretim Üyesi), öğretim görevlileri ve araştırma görevlileridir.  Profesör  2547 sayılı Kanunun 26. maddesi ve Öğretim Üyeliğine Yükseltilme ve Atanma Yönetmeliği uyarınca atana"/>
          <p:cNvSpPr txBox="1">
            <a:spLocks noGrp="1"/>
          </p:cNvSpPr>
          <p:nvPr>
            <p:ph type="body" idx="1"/>
          </p:nvPr>
        </p:nvSpPr>
        <p:spPr>
          <a:xfrm>
            <a:off x="1217711" y="3973395"/>
            <a:ext cx="21948578" cy="8555507"/>
          </a:xfrm>
          <a:prstGeom prst="rect">
            <a:avLst/>
          </a:prstGeom>
        </p:spPr>
        <p:txBody>
          <a:bodyPr/>
          <a:lstStyle/>
          <a:p>
            <a:pPr marL="0" indent="0" algn="l" defTabSz="2316421">
              <a:spcBef>
                <a:spcPts val="1100"/>
              </a:spcBef>
              <a:buSzTx/>
              <a:buNone/>
              <a:defRPr sz="1900"/>
            </a:pPr>
            <a:r>
              <a:rPr dirty="0" err="1"/>
              <a:t>Yükseköğretim</a:t>
            </a:r>
            <a:r>
              <a:rPr dirty="0"/>
              <a:t> </a:t>
            </a:r>
            <a:r>
              <a:rPr dirty="0" err="1"/>
              <a:t>kurumlarında</a:t>
            </a:r>
            <a:r>
              <a:rPr dirty="0"/>
              <a:t> </a:t>
            </a:r>
            <a:r>
              <a:rPr dirty="0" err="1"/>
              <a:t>görevli</a:t>
            </a:r>
            <a:r>
              <a:rPr dirty="0"/>
              <a:t> </a:t>
            </a:r>
            <a:r>
              <a:rPr dirty="0" err="1"/>
              <a:t>öğretim</a:t>
            </a:r>
            <a:r>
              <a:rPr dirty="0"/>
              <a:t> </a:t>
            </a:r>
            <a:r>
              <a:rPr dirty="0" err="1"/>
              <a:t>üyeleri</a:t>
            </a:r>
            <a:r>
              <a:rPr dirty="0"/>
              <a:t> (</a:t>
            </a:r>
            <a:r>
              <a:rPr dirty="0" err="1"/>
              <a:t>Profesör</a:t>
            </a:r>
            <a:r>
              <a:rPr dirty="0"/>
              <a:t>, </a:t>
            </a:r>
            <a:r>
              <a:rPr dirty="0" err="1"/>
              <a:t>Doçent</a:t>
            </a:r>
            <a:r>
              <a:rPr dirty="0"/>
              <a:t>, </a:t>
            </a:r>
            <a:r>
              <a:rPr dirty="0" err="1"/>
              <a:t>Doktor</a:t>
            </a:r>
            <a:r>
              <a:rPr dirty="0"/>
              <a:t> </a:t>
            </a:r>
            <a:r>
              <a:rPr dirty="0" err="1"/>
              <a:t>Öğretim</a:t>
            </a:r>
            <a:r>
              <a:rPr dirty="0"/>
              <a:t> </a:t>
            </a:r>
            <a:r>
              <a:rPr dirty="0" err="1"/>
              <a:t>Üyesi</a:t>
            </a:r>
            <a:r>
              <a:rPr dirty="0"/>
              <a:t>), </a:t>
            </a:r>
            <a:r>
              <a:rPr dirty="0" err="1"/>
              <a:t>öğretim</a:t>
            </a:r>
            <a:r>
              <a:rPr dirty="0"/>
              <a:t> </a:t>
            </a:r>
            <a:r>
              <a:rPr dirty="0" err="1"/>
              <a:t>görevlileri</a:t>
            </a:r>
            <a:r>
              <a:rPr dirty="0"/>
              <a:t> </a:t>
            </a:r>
            <a:r>
              <a:rPr dirty="0" err="1"/>
              <a:t>ve</a:t>
            </a:r>
            <a:r>
              <a:rPr dirty="0"/>
              <a:t> </a:t>
            </a:r>
            <a:r>
              <a:rPr dirty="0" err="1"/>
              <a:t>araştırma</a:t>
            </a:r>
            <a:r>
              <a:rPr dirty="0"/>
              <a:t> </a:t>
            </a:r>
            <a:r>
              <a:rPr dirty="0" err="1"/>
              <a:t>görevlileridir</a:t>
            </a:r>
            <a:r>
              <a:rPr dirty="0"/>
              <a:t>. </a:t>
            </a:r>
            <a:br>
              <a:rPr lang="tr-TR" dirty="0"/>
            </a:br>
            <a:endParaRPr lang="tr-TR" dirty="0"/>
          </a:p>
          <a:p>
            <a:pPr marL="0" indent="0" algn="l" defTabSz="2316421">
              <a:spcBef>
                <a:spcPts val="1100"/>
              </a:spcBef>
              <a:buSzTx/>
              <a:buNone/>
              <a:defRPr sz="1900"/>
            </a:pPr>
            <a:r>
              <a:rPr dirty="0" err="1">
                <a:latin typeface="Canela Text Bold"/>
                <a:ea typeface="Canela Text Bold"/>
                <a:cs typeface="Canela Text Bold"/>
                <a:sym typeface="Canela Text Bold"/>
              </a:rPr>
              <a:t>Profesör</a:t>
            </a:r>
            <a:r>
              <a:rPr lang="tr-TR" dirty="0">
                <a:latin typeface="Canela Text Bold"/>
                <a:ea typeface="Canela Text Bold"/>
                <a:cs typeface="Canela Text Bold"/>
                <a:sym typeface="Canela Text Bold"/>
              </a:rPr>
              <a:t>: </a:t>
            </a:r>
            <a:r>
              <a:rPr dirty="0"/>
              <a:t>2547 </a:t>
            </a:r>
            <a:r>
              <a:rPr dirty="0" err="1"/>
              <a:t>sayılı</a:t>
            </a:r>
            <a:r>
              <a:rPr dirty="0"/>
              <a:t> </a:t>
            </a:r>
            <a:r>
              <a:rPr dirty="0" err="1"/>
              <a:t>Kanunun</a:t>
            </a:r>
            <a:r>
              <a:rPr dirty="0"/>
              <a:t> 26. </a:t>
            </a:r>
            <a:r>
              <a:rPr dirty="0" err="1"/>
              <a:t>maddesi</a:t>
            </a:r>
            <a:r>
              <a:rPr dirty="0"/>
              <a:t> </a:t>
            </a:r>
            <a:r>
              <a:rPr dirty="0" err="1"/>
              <a:t>ve</a:t>
            </a:r>
            <a:r>
              <a:rPr dirty="0"/>
              <a:t> </a:t>
            </a:r>
            <a:r>
              <a:rPr dirty="0" err="1"/>
              <a:t>Öğretim</a:t>
            </a:r>
            <a:r>
              <a:rPr dirty="0"/>
              <a:t> </a:t>
            </a:r>
            <a:r>
              <a:rPr dirty="0" err="1"/>
              <a:t>Üyeliğine</a:t>
            </a:r>
            <a:r>
              <a:rPr dirty="0"/>
              <a:t> </a:t>
            </a:r>
            <a:r>
              <a:rPr dirty="0" err="1"/>
              <a:t>Yükseltilme</a:t>
            </a:r>
            <a:r>
              <a:rPr dirty="0"/>
              <a:t> </a:t>
            </a:r>
            <a:r>
              <a:rPr dirty="0" err="1"/>
              <a:t>ve</a:t>
            </a:r>
            <a:r>
              <a:rPr dirty="0"/>
              <a:t> </a:t>
            </a:r>
            <a:r>
              <a:rPr dirty="0" err="1"/>
              <a:t>Atanma</a:t>
            </a:r>
            <a:r>
              <a:rPr dirty="0"/>
              <a:t> </a:t>
            </a:r>
            <a:r>
              <a:rPr dirty="0" err="1"/>
              <a:t>Yönetmeliği</a:t>
            </a:r>
            <a:r>
              <a:rPr dirty="0"/>
              <a:t> </a:t>
            </a:r>
            <a:r>
              <a:rPr dirty="0" err="1"/>
              <a:t>uyarınca</a:t>
            </a:r>
            <a:r>
              <a:rPr dirty="0"/>
              <a:t> </a:t>
            </a:r>
            <a:r>
              <a:rPr dirty="0" err="1"/>
              <a:t>atanan</a:t>
            </a:r>
            <a:r>
              <a:rPr dirty="0"/>
              <a:t> </a:t>
            </a:r>
            <a:r>
              <a:rPr dirty="0" err="1"/>
              <a:t>en</a:t>
            </a:r>
            <a:r>
              <a:rPr dirty="0"/>
              <a:t> </a:t>
            </a:r>
            <a:r>
              <a:rPr dirty="0" err="1"/>
              <a:t>yüksek</a:t>
            </a:r>
            <a:r>
              <a:rPr dirty="0"/>
              <a:t> </a:t>
            </a:r>
            <a:r>
              <a:rPr dirty="0" err="1"/>
              <a:t>düzeydeki</a:t>
            </a:r>
            <a:r>
              <a:rPr dirty="0"/>
              <a:t> </a:t>
            </a:r>
            <a:r>
              <a:rPr dirty="0" err="1"/>
              <a:t>akademik</a:t>
            </a:r>
            <a:r>
              <a:rPr dirty="0"/>
              <a:t> </a:t>
            </a:r>
            <a:r>
              <a:rPr dirty="0" err="1"/>
              <a:t>unvana</a:t>
            </a:r>
            <a:r>
              <a:rPr dirty="0"/>
              <a:t> </a:t>
            </a:r>
            <a:r>
              <a:rPr dirty="0" err="1"/>
              <a:t>sahip</a:t>
            </a:r>
            <a:r>
              <a:rPr dirty="0"/>
              <a:t> </a:t>
            </a:r>
            <a:r>
              <a:rPr dirty="0" err="1"/>
              <a:t>kişidir</a:t>
            </a:r>
            <a:r>
              <a:rPr dirty="0"/>
              <a:t>. </a:t>
            </a:r>
          </a:p>
          <a:p>
            <a:pPr marL="0" indent="0" algn="l" defTabSz="2316421">
              <a:spcBef>
                <a:spcPts val="1100"/>
              </a:spcBef>
              <a:buSzTx/>
              <a:buNone/>
              <a:defRPr sz="1900">
                <a:latin typeface="Canela Text Bold"/>
                <a:ea typeface="Canela Text Bold"/>
                <a:cs typeface="Canela Text Bold"/>
                <a:sym typeface="Canela Text Bold"/>
              </a:defRPr>
            </a:pPr>
            <a:r>
              <a:rPr dirty="0" err="1"/>
              <a:t>Doçent</a:t>
            </a:r>
            <a:r>
              <a:rPr lang="tr-TR" dirty="0"/>
              <a:t>: </a:t>
            </a:r>
            <a:r>
              <a:rPr lang="tr-TR" dirty="0">
                <a:latin typeface="Canela" pitchFamily="2" charset="0"/>
                <a:ea typeface="+mn-ea"/>
              </a:rPr>
              <a:t>Üniversiteler Arası Kurul tarafından verilen doçentlik akademik unvanına sahip, 2547 sayılı Kanunun 24/e maddesi ve Öğretim Üyeliğine Yükseltilme ve Atanma Yönetmeliği uyarınca atanan kişidir.</a:t>
            </a:r>
          </a:p>
          <a:p>
            <a:pPr marL="0" indent="0" algn="l" defTabSz="2316421">
              <a:spcBef>
                <a:spcPts val="1100"/>
              </a:spcBef>
              <a:buSzTx/>
              <a:buNone/>
              <a:defRPr sz="1900">
                <a:latin typeface="Canela Text Bold"/>
                <a:ea typeface="Canela Text Bold"/>
                <a:cs typeface="Canela Text Bold"/>
                <a:sym typeface="Canela Text Bold"/>
              </a:defRPr>
            </a:pPr>
            <a:r>
              <a:rPr dirty="0" err="1"/>
              <a:t>Doktor</a:t>
            </a:r>
            <a:r>
              <a:rPr dirty="0"/>
              <a:t> </a:t>
            </a:r>
            <a:r>
              <a:rPr dirty="0" err="1"/>
              <a:t>Öğretim</a:t>
            </a:r>
            <a:r>
              <a:rPr dirty="0"/>
              <a:t> </a:t>
            </a:r>
            <a:r>
              <a:rPr dirty="0" err="1"/>
              <a:t>Üyesi</a:t>
            </a:r>
            <a:r>
              <a:rPr lang="tr-TR" dirty="0"/>
              <a:t>: </a:t>
            </a:r>
            <a:r>
              <a:rPr lang="tr-TR" sz="1140" b="1" dirty="0">
                <a:latin typeface="Times Roman"/>
                <a:sym typeface="Times Roman"/>
              </a:rPr>
              <a:t> </a:t>
            </a:r>
            <a:r>
              <a:rPr lang="tr-TR" dirty="0">
                <a:latin typeface="Canela" pitchFamily="2" charset="0"/>
              </a:rPr>
              <a:t>Doktora çalışmalarını başarı ile tamamlamış, tıpta, diş hekimliğinde, eczacılıkta ve veteriner hekimlikte uzmanlık unvanını veya Üniversitelerarası Kurulun önerisi üzerine Yükseköğretim Kurulunca tespit edilen belli sanat dallarının birinde yeterlik kazanmış olan akademik unvana sahip, 2547 sayılı Kanunun 23. maddesi ve Öğretim Üyeliğine Yükseltilme ve Atanma Yönetmeliği uyarınca atanan kişidir</a:t>
            </a:r>
            <a:endParaRPr lang="tr-TR" sz="1140" dirty="0">
              <a:latin typeface="Canela" pitchFamily="2" charset="0"/>
              <a:ea typeface="Times Roman"/>
              <a:cs typeface="Times Roman"/>
              <a:sym typeface="Times Roman"/>
            </a:endParaRPr>
          </a:p>
          <a:p>
            <a:pPr marL="0" indent="0" algn="l" defTabSz="2316421">
              <a:spcBef>
                <a:spcPts val="1100"/>
              </a:spcBef>
              <a:buSzTx/>
              <a:buNone/>
              <a:defRPr sz="1900"/>
            </a:pPr>
            <a:r>
              <a:rPr dirty="0" err="1">
                <a:latin typeface="Canela Text Bold"/>
                <a:ea typeface="Canela Text Bold"/>
                <a:cs typeface="Canela Text Bold"/>
                <a:sym typeface="Canela Text Bold"/>
              </a:rPr>
              <a:t>Yükseköğretim</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Kanunu’na</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göre</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öğretim</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üyelerinin</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görevleri</a:t>
            </a:r>
            <a:r>
              <a:rPr dirty="0"/>
              <a:t>; </a:t>
            </a:r>
            <a:endParaRPr sz="1140" dirty="0">
              <a:latin typeface="Times Roman"/>
              <a:ea typeface="Times Roman"/>
              <a:cs typeface="Times Roman"/>
              <a:sym typeface="Times Roman"/>
            </a:endParaRPr>
          </a:p>
          <a:p>
            <a:pPr marL="235815" indent="-235815" algn="l" defTabSz="2316421">
              <a:spcBef>
                <a:spcPts val="1100"/>
              </a:spcBef>
              <a:defRPr sz="1900"/>
            </a:pPr>
            <a:r>
              <a:rPr dirty="0" err="1"/>
              <a:t>Yükseköğretim</a:t>
            </a:r>
            <a:r>
              <a:rPr dirty="0"/>
              <a:t> </a:t>
            </a:r>
            <a:r>
              <a:rPr dirty="0" err="1"/>
              <a:t>kurumlarında</a:t>
            </a:r>
            <a:r>
              <a:rPr dirty="0"/>
              <a:t> </a:t>
            </a:r>
            <a:r>
              <a:rPr dirty="0" err="1"/>
              <a:t>ve</a:t>
            </a:r>
            <a:r>
              <a:rPr dirty="0"/>
              <a:t> </a:t>
            </a:r>
            <a:r>
              <a:rPr dirty="0" err="1"/>
              <a:t>Yükseköğretim</a:t>
            </a:r>
            <a:r>
              <a:rPr dirty="0"/>
              <a:t> </a:t>
            </a:r>
            <a:r>
              <a:rPr dirty="0" err="1"/>
              <a:t>Kanunundaki</a:t>
            </a:r>
            <a:r>
              <a:rPr dirty="0"/>
              <a:t> </a:t>
            </a:r>
            <a:r>
              <a:rPr dirty="0" err="1"/>
              <a:t>amaç</a:t>
            </a:r>
            <a:r>
              <a:rPr dirty="0"/>
              <a:t> </a:t>
            </a:r>
            <a:r>
              <a:rPr dirty="0" err="1"/>
              <a:t>ve</a:t>
            </a:r>
            <a:r>
              <a:rPr dirty="0"/>
              <a:t> </a:t>
            </a:r>
            <a:r>
              <a:rPr dirty="0" err="1"/>
              <a:t>ilkelere</a:t>
            </a:r>
            <a:r>
              <a:rPr dirty="0"/>
              <a:t> </a:t>
            </a:r>
            <a:r>
              <a:rPr dirty="0" err="1"/>
              <a:t>uygun</a:t>
            </a:r>
            <a:r>
              <a:rPr dirty="0"/>
              <a:t> </a:t>
            </a:r>
            <a:r>
              <a:rPr dirty="0" err="1"/>
              <a:t>biçimde</a:t>
            </a:r>
            <a:r>
              <a:rPr dirty="0"/>
              <a:t> </a:t>
            </a:r>
            <a:r>
              <a:rPr dirty="0" err="1"/>
              <a:t>ön</a:t>
            </a:r>
            <a:r>
              <a:rPr dirty="0"/>
              <a:t> </a:t>
            </a:r>
            <a:r>
              <a:rPr dirty="0" err="1"/>
              <a:t>lisans</a:t>
            </a:r>
            <a:r>
              <a:rPr dirty="0"/>
              <a:t>, </a:t>
            </a:r>
            <a:r>
              <a:rPr dirty="0" err="1"/>
              <a:t>lisans</a:t>
            </a:r>
            <a:r>
              <a:rPr dirty="0"/>
              <a:t> </a:t>
            </a:r>
            <a:r>
              <a:rPr dirty="0" err="1"/>
              <a:t>ve</a:t>
            </a:r>
            <a:r>
              <a:rPr dirty="0"/>
              <a:t> </a:t>
            </a:r>
            <a:r>
              <a:rPr dirty="0" err="1"/>
              <a:t>lisansüstü</a:t>
            </a:r>
            <a:r>
              <a:rPr dirty="0"/>
              <a:t> </a:t>
            </a:r>
            <a:r>
              <a:rPr dirty="0" err="1"/>
              <a:t>düzeylerde</a:t>
            </a:r>
            <a:r>
              <a:rPr dirty="0"/>
              <a:t> </a:t>
            </a:r>
            <a:r>
              <a:rPr dirty="0" err="1"/>
              <a:t>eğitim</a:t>
            </a:r>
            <a:r>
              <a:rPr dirty="0"/>
              <a:t>- </a:t>
            </a:r>
            <a:r>
              <a:rPr dirty="0" err="1"/>
              <a:t>öğretim</a:t>
            </a:r>
            <a:r>
              <a:rPr dirty="0"/>
              <a:t> </a:t>
            </a:r>
            <a:r>
              <a:rPr dirty="0" err="1"/>
              <a:t>ve</a:t>
            </a:r>
            <a:r>
              <a:rPr dirty="0"/>
              <a:t> </a:t>
            </a:r>
            <a:r>
              <a:rPr dirty="0" err="1"/>
              <a:t>uygulamalı</a:t>
            </a:r>
            <a:r>
              <a:rPr dirty="0"/>
              <a:t> </a:t>
            </a:r>
            <a:r>
              <a:rPr dirty="0" err="1"/>
              <a:t>çalışmalar</a:t>
            </a:r>
            <a:r>
              <a:rPr dirty="0"/>
              <a:t> </a:t>
            </a:r>
            <a:r>
              <a:rPr dirty="0" err="1"/>
              <a:t>yapmak</a:t>
            </a:r>
            <a:r>
              <a:rPr dirty="0"/>
              <a:t> </a:t>
            </a:r>
            <a:r>
              <a:rPr dirty="0" err="1"/>
              <a:t>ve</a:t>
            </a:r>
            <a:r>
              <a:rPr dirty="0"/>
              <a:t> </a:t>
            </a:r>
            <a:r>
              <a:rPr dirty="0" err="1"/>
              <a:t>yaptırmak</a:t>
            </a:r>
            <a:r>
              <a:rPr dirty="0"/>
              <a:t>, </a:t>
            </a:r>
            <a:r>
              <a:rPr dirty="0" err="1"/>
              <a:t>proje</a:t>
            </a:r>
            <a:r>
              <a:rPr dirty="0"/>
              <a:t> </a:t>
            </a:r>
            <a:r>
              <a:rPr dirty="0" err="1"/>
              <a:t>hazırlıklarını</a:t>
            </a:r>
            <a:r>
              <a:rPr dirty="0"/>
              <a:t> </a:t>
            </a:r>
            <a:r>
              <a:rPr dirty="0" err="1"/>
              <a:t>ve</a:t>
            </a:r>
            <a:r>
              <a:rPr dirty="0"/>
              <a:t> </a:t>
            </a:r>
            <a:r>
              <a:rPr dirty="0" err="1"/>
              <a:t>seminerleri</a:t>
            </a:r>
            <a:r>
              <a:rPr dirty="0"/>
              <a:t> </a:t>
            </a:r>
            <a:r>
              <a:rPr dirty="0" err="1"/>
              <a:t>yönetmek</a:t>
            </a:r>
            <a:r>
              <a:rPr dirty="0"/>
              <a:t>,</a:t>
            </a:r>
          </a:p>
          <a:p>
            <a:pPr marL="235815" indent="-235815" algn="l" defTabSz="2316421">
              <a:spcBef>
                <a:spcPts val="1100"/>
              </a:spcBef>
              <a:defRPr sz="1900"/>
            </a:pPr>
            <a:r>
              <a:rPr dirty="0" err="1"/>
              <a:t>Yükseköğretim</a:t>
            </a:r>
            <a:r>
              <a:rPr dirty="0"/>
              <a:t> </a:t>
            </a:r>
            <a:r>
              <a:rPr dirty="0" err="1"/>
              <a:t>kurumlarında</a:t>
            </a:r>
            <a:r>
              <a:rPr dirty="0"/>
              <a:t>, </a:t>
            </a:r>
            <a:r>
              <a:rPr dirty="0" err="1"/>
              <a:t>bilimsel</a:t>
            </a:r>
            <a:r>
              <a:rPr dirty="0"/>
              <a:t> </a:t>
            </a:r>
            <a:r>
              <a:rPr dirty="0" err="1"/>
              <a:t>araştırmalar</a:t>
            </a:r>
            <a:r>
              <a:rPr dirty="0"/>
              <a:t> </a:t>
            </a:r>
            <a:r>
              <a:rPr dirty="0" err="1"/>
              <a:t>ve</a:t>
            </a:r>
            <a:r>
              <a:rPr dirty="0"/>
              <a:t> </a:t>
            </a:r>
            <a:r>
              <a:rPr dirty="0" err="1"/>
              <a:t>yayınlar</a:t>
            </a:r>
            <a:r>
              <a:rPr dirty="0"/>
              <a:t> </a:t>
            </a:r>
            <a:r>
              <a:rPr dirty="0" err="1"/>
              <a:t>yapmak</a:t>
            </a:r>
            <a:r>
              <a:rPr dirty="0"/>
              <a:t>, </a:t>
            </a:r>
            <a:endParaRPr sz="1140" dirty="0">
              <a:latin typeface="Times Roman"/>
              <a:ea typeface="Times Roman"/>
              <a:cs typeface="Times Roman"/>
              <a:sym typeface="Times Roman"/>
            </a:endParaRPr>
          </a:p>
          <a:p>
            <a:pPr marL="235815" indent="-235815" algn="l" defTabSz="2316421">
              <a:spcBef>
                <a:spcPts val="1100"/>
              </a:spcBef>
              <a:defRPr sz="1900"/>
            </a:pPr>
            <a:r>
              <a:rPr dirty="0" err="1"/>
              <a:t>İlgili</a:t>
            </a:r>
            <a:r>
              <a:rPr dirty="0"/>
              <a:t> </a:t>
            </a:r>
            <a:r>
              <a:rPr dirty="0" err="1"/>
              <a:t>birim</a:t>
            </a:r>
            <a:r>
              <a:rPr dirty="0"/>
              <a:t> </a:t>
            </a:r>
            <a:r>
              <a:rPr dirty="0" err="1"/>
              <a:t>başkanlığınca</a:t>
            </a:r>
            <a:r>
              <a:rPr dirty="0"/>
              <a:t> </a:t>
            </a:r>
            <a:r>
              <a:rPr dirty="0" err="1"/>
              <a:t>düzenlenecek</a:t>
            </a:r>
            <a:r>
              <a:rPr dirty="0"/>
              <a:t> </a:t>
            </a:r>
            <a:r>
              <a:rPr dirty="0" err="1"/>
              <a:t>programa</a:t>
            </a:r>
            <a:r>
              <a:rPr dirty="0"/>
              <a:t> </a:t>
            </a:r>
            <a:r>
              <a:rPr dirty="0" err="1"/>
              <a:t>göre</a:t>
            </a:r>
            <a:r>
              <a:rPr dirty="0"/>
              <a:t>, </a:t>
            </a:r>
            <a:r>
              <a:rPr dirty="0" err="1"/>
              <a:t>belirli</a:t>
            </a:r>
            <a:r>
              <a:rPr dirty="0"/>
              <a:t> </a:t>
            </a:r>
            <a:r>
              <a:rPr dirty="0" err="1"/>
              <a:t>günlerde</a:t>
            </a:r>
            <a:r>
              <a:rPr dirty="0"/>
              <a:t> </a:t>
            </a:r>
            <a:r>
              <a:rPr dirty="0" err="1"/>
              <a:t>öğrencileri</a:t>
            </a:r>
            <a:r>
              <a:rPr dirty="0"/>
              <a:t> </a:t>
            </a:r>
            <a:r>
              <a:rPr dirty="0" err="1"/>
              <a:t>kabul</a:t>
            </a:r>
            <a:r>
              <a:rPr dirty="0"/>
              <a:t> </a:t>
            </a:r>
            <a:r>
              <a:rPr dirty="0" err="1"/>
              <a:t>ederek</a:t>
            </a:r>
            <a:r>
              <a:rPr dirty="0"/>
              <a:t>, </a:t>
            </a:r>
            <a:r>
              <a:rPr dirty="0" err="1"/>
              <a:t>onlara</a:t>
            </a:r>
            <a:r>
              <a:rPr dirty="0"/>
              <a:t> </a:t>
            </a:r>
            <a:r>
              <a:rPr dirty="0" err="1"/>
              <a:t>gerekli</a:t>
            </a:r>
            <a:r>
              <a:rPr dirty="0"/>
              <a:t> </a:t>
            </a:r>
            <a:r>
              <a:rPr dirty="0" err="1"/>
              <a:t>konularda</a:t>
            </a:r>
            <a:r>
              <a:rPr dirty="0"/>
              <a:t> </a:t>
            </a:r>
            <a:r>
              <a:rPr dirty="0" err="1"/>
              <a:t>yardım</a:t>
            </a:r>
            <a:r>
              <a:rPr dirty="0"/>
              <a:t> </a:t>
            </a:r>
            <a:r>
              <a:rPr dirty="0" err="1"/>
              <a:t>etmek</a:t>
            </a:r>
            <a:r>
              <a:rPr dirty="0"/>
              <a:t>, </a:t>
            </a:r>
            <a:r>
              <a:rPr dirty="0" err="1"/>
              <a:t>bu</a:t>
            </a:r>
            <a:r>
              <a:rPr dirty="0"/>
              <a:t> </a:t>
            </a:r>
            <a:r>
              <a:rPr dirty="0" err="1"/>
              <a:t>kanundaki</a:t>
            </a:r>
            <a:r>
              <a:rPr dirty="0"/>
              <a:t> </a:t>
            </a:r>
            <a:r>
              <a:rPr dirty="0" err="1"/>
              <a:t>amaç</a:t>
            </a:r>
            <a:r>
              <a:rPr dirty="0"/>
              <a:t> </a:t>
            </a:r>
            <a:r>
              <a:rPr dirty="0" err="1"/>
              <a:t>ve</a:t>
            </a:r>
            <a:r>
              <a:rPr dirty="0"/>
              <a:t> ana </a:t>
            </a:r>
            <a:r>
              <a:rPr dirty="0" err="1"/>
              <a:t>ilkeler</a:t>
            </a:r>
            <a:r>
              <a:rPr dirty="0"/>
              <a:t> </a:t>
            </a:r>
            <a:r>
              <a:rPr dirty="0" err="1"/>
              <a:t>doğrultusunda</a:t>
            </a:r>
            <a:r>
              <a:rPr dirty="0"/>
              <a:t> </a:t>
            </a:r>
            <a:r>
              <a:rPr dirty="0" err="1"/>
              <a:t>yol</a:t>
            </a:r>
            <a:r>
              <a:rPr dirty="0"/>
              <a:t> </a:t>
            </a:r>
            <a:r>
              <a:rPr dirty="0" err="1"/>
              <a:t>göstermek</a:t>
            </a:r>
            <a:r>
              <a:rPr dirty="0"/>
              <a:t> </a:t>
            </a:r>
            <a:r>
              <a:rPr dirty="0" err="1"/>
              <a:t>ve</a:t>
            </a:r>
            <a:r>
              <a:rPr dirty="0"/>
              <a:t> </a:t>
            </a:r>
            <a:r>
              <a:rPr dirty="0" err="1"/>
              <a:t>rehberlik</a:t>
            </a:r>
            <a:r>
              <a:rPr dirty="0"/>
              <a:t> </a:t>
            </a:r>
            <a:r>
              <a:rPr dirty="0" err="1"/>
              <a:t>etmek</a:t>
            </a:r>
            <a:r>
              <a:rPr dirty="0"/>
              <a:t>, </a:t>
            </a:r>
            <a:endParaRPr sz="1140" dirty="0">
              <a:latin typeface="Times Roman"/>
              <a:ea typeface="Times Roman"/>
              <a:cs typeface="Times Roman"/>
              <a:sym typeface="Times Roman"/>
            </a:endParaRPr>
          </a:p>
          <a:p>
            <a:pPr marL="235815" indent="-235815" algn="l" defTabSz="2316421">
              <a:spcBef>
                <a:spcPts val="1100"/>
              </a:spcBef>
              <a:defRPr sz="1900"/>
            </a:pPr>
            <a:r>
              <a:rPr dirty="0" err="1"/>
              <a:t>Yetkili</a:t>
            </a:r>
            <a:r>
              <a:rPr dirty="0"/>
              <a:t> </a:t>
            </a:r>
            <a:r>
              <a:rPr dirty="0" err="1"/>
              <a:t>organlarca</a:t>
            </a:r>
            <a:r>
              <a:rPr dirty="0"/>
              <a:t> </a:t>
            </a:r>
            <a:r>
              <a:rPr dirty="0" err="1"/>
              <a:t>verilecek</a:t>
            </a:r>
            <a:r>
              <a:rPr dirty="0"/>
              <a:t> </a:t>
            </a:r>
            <a:r>
              <a:rPr dirty="0" err="1"/>
              <a:t>görevleri</a:t>
            </a:r>
            <a:r>
              <a:rPr dirty="0"/>
              <a:t> </a:t>
            </a:r>
            <a:r>
              <a:rPr dirty="0" err="1"/>
              <a:t>yerine</a:t>
            </a:r>
            <a:r>
              <a:rPr dirty="0"/>
              <a:t> </a:t>
            </a:r>
            <a:r>
              <a:rPr dirty="0" err="1"/>
              <a:t>getirmek</a:t>
            </a:r>
            <a:r>
              <a:rPr dirty="0"/>
              <a:t>, </a:t>
            </a:r>
            <a:endParaRPr sz="1140" dirty="0">
              <a:latin typeface="Times Roman"/>
              <a:ea typeface="Times Roman"/>
              <a:cs typeface="Times Roman"/>
              <a:sym typeface="Times Roman"/>
            </a:endParaRPr>
          </a:p>
          <a:p>
            <a:pPr marL="235815" indent="-235815" algn="l" defTabSz="2316421">
              <a:spcBef>
                <a:spcPts val="1100"/>
              </a:spcBef>
              <a:defRPr sz="1900"/>
            </a:pPr>
            <a:r>
              <a:rPr dirty="0"/>
              <a:t>Bu </a:t>
            </a:r>
            <a:r>
              <a:rPr dirty="0" err="1"/>
              <a:t>kanunla</a:t>
            </a:r>
            <a:r>
              <a:rPr dirty="0"/>
              <a:t> </a:t>
            </a:r>
            <a:r>
              <a:rPr dirty="0" err="1"/>
              <a:t>verilen</a:t>
            </a:r>
            <a:r>
              <a:rPr dirty="0"/>
              <a:t> </a:t>
            </a:r>
            <a:r>
              <a:rPr dirty="0" err="1"/>
              <a:t>diğer</a:t>
            </a:r>
            <a:r>
              <a:rPr dirty="0"/>
              <a:t> </a:t>
            </a:r>
            <a:r>
              <a:rPr dirty="0" err="1"/>
              <a:t>görevleri</a:t>
            </a:r>
            <a:r>
              <a:rPr dirty="0"/>
              <a:t> </a:t>
            </a:r>
            <a:r>
              <a:rPr dirty="0" err="1"/>
              <a:t>yapmaktır</a:t>
            </a:r>
            <a:r>
              <a:rPr dirty="0"/>
              <a:t> (2547 </a:t>
            </a:r>
            <a:r>
              <a:rPr dirty="0" err="1"/>
              <a:t>sayılı</a:t>
            </a:r>
            <a:r>
              <a:rPr dirty="0"/>
              <a:t> </a:t>
            </a:r>
            <a:r>
              <a:rPr dirty="0" err="1"/>
              <a:t>Kanunun</a:t>
            </a:r>
            <a:r>
              <a:rPr dirty="0"/>
              <a:t> 22. </a:t>
            </a:r>
            <a:r>
              <a:rPr dirty="0" err="1"/>
              <a:t>maddesi</a:t>
            </a:r>
            <a:r>
              <a:rPr dirty="0"/>
              <a:t>) </a:t>
            </a:r>
          </a:p>
        </p:txBody>
      </p:sp>
      <p:sp>
        <p:nvSpPr>
          <p:cNvPr id="42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Öğretim Elem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Öğretim Elemanları</a:t>
            </a:r>
          </a:p>
        </p:txBody>
      </p:sp>
      <p:sp>
        <p:nvSpPr>
          <p:cNvPr id="427" name="Öğretim Görevlileri…"/>
          <p:cNvSpPr txBox="1">
            <a:spLocks noGrp="1"/>
          </p:cNvSpPr>
          <p:nvPr>
            <p:ph type="body" idx="1"/>
          </p:nvPr>
        </p:nvSpPr>
        <p:spPr>
          <a:xfrm>
            <a:off x="1217711" y="3973395"/>
            <a:ext cx="21948578" cy="8555507"/>
          </a:xfrm>
          <a:prstGeom prst="rect">
            <a:avLst/>
          </a:prstGeom>
        </p:spPr>
        <p:txBody>
          <a:bodyPr/>
          <a:lstStyle/>
          <a:p>
            <a:pPr marL="0" indent="0">
              <a:buSzTx/>
              <a:buNone/>
              <a:defRPr>
                <a:latin typeface="Canela Text Bold"/>
                <a:ea typeface="Canela Text Bold"/>
                <a:cs typeface="Canela Text Bold"/>
                <a:sym typeface="Canela Text Bold"/>
              </a:defRPr>
            </a:pPr>
            <a:r>
              <a:t>Öğretim Görevlileri </a:t>
            </a:r>
            <a:endParaRPr sz="1200" b="1">
              <a:latin typeface="Times Roman"/>
              <a:ea typeface="Times Roman"/>
              <a:cs typeface="Times Roman"/>
              <a:sym typeface="Times Roman"/>
            </a:endParaRPr>
          </a:p>
          <a:p>
            <a:pPr marL="248227" indent="-248227"/>
            <a:r>
              <a:t>Yükseköğretim kurumlarında okutulan dersleri vermek, uygulama yapmak veya yaptırmakla yükümlü olan ve 2547 sayılı Kanunun 31. Maddesi uyarınca atanan kişidir. Öğretim Görevlileri ile ilgili 2547 sayılı Yükseköğretim Kanununun 36. maddesinin üçüncü fıkrasında 7100 sayılı Yükseköğretim Kanunu ile Bazı Kanun ve Kanun Hükmünde Kararnamelerde Değişiklik Yapılması Hakkında Kanunun 8. maddesiyle yapılan değişiklikleri sonucunda; yükseköğretim kurumlarında ders veren Öğretim Görevlisi ve uygulamalı birim Öğretim Görevlisi olmak üzere bir kadro unvanı üzerinden iki farklı görev tanımı oluşmuştur. Araştırma Görevlileri Yükseköğretim kurumlarında yapılan araştırma, inceleme ve deneylerde yardımcı olan ve yetkili organlarca verilen ilgili diğer görevleri yapan öğretim elemanıdır. </a:t>
            </a:r>
          </a:p>
        </p:txBody>
      </p:sp>
      <p:sp>
        <p:nvSpPr>
          <p:cNvPr id="42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İzin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İzin İşlemleri</a:t>
            </a:r>
          </a:p>
        </p:txBody>
      </p:sp>
      <p:sp>
        <p:nvSpPr>
          <p:cNvPr id="431" name="Yıllık izinler, amirin uygun bulacağı zamanlarda, birlikte veya ihtiyaca göre parça parça kullanılabilir. Birbirini izleyen iki yılın izni bir arada verilebilir.…"/>
          <p:cNvSpPr txBox="1">
            <a:spLocks noGrp="1"/>
          </p:cNvSpPr>
          <p:nvPr>
            <p:ph type="body" idx="1"/>
          </p:nvPr>
        </p:nvSpPr>
        <p:spPr>
          <a:xfrm>
            <a:off x="1217711" y="3973395"/>
            <a:ext cx="21948578" cy="8555507"/>
          </a:xfrm>
          <a:prstGeom prst="rect">
            <a:avLst/>
          </a:prstGeom>
        </p:spPr>
        <p:txBody>
          <a:bodyPr/>
          <a:lstStyle/>
          <a:p>
            <a:pPr marL="0" indent="0">
              <a:buSzTx/>
              <a:buNone/>
            </a:pPr>
            <a:r>
              <a:t>Yıllık izinler, amirin uygun bulacağı zamanlarda, birlikte veya ihtiyaca göre parça parça kullanılabilir. Birbirini izleyen iki yılın izni bir arada verilebilir.</a:t>
            </a:r>
            <a:endParaRPr sz="1200">
              <a:latin typeface="Times Roman"/>
              <a:ea typeface="Times Roman"/>
              <a:cs typeface="Times Roman"/>
              <a:sym typeface="Times Roman"/>
            </a:endParaRPr>
          </a:p>
          <a:p>
            <a:pPr marL="0" indent="0">
              <a:buSzTx/>
              <a:buNone/>
            </a:pPr>
            <a:br/>
            <a:r>
              <a:rPr>
                <a:latin typeface="Canela Text Bold"/>
                <a:ea typeface="Canela Text Bold"/>
                <a:cs typeface="Canela Text Bold"/>
                <a:sym typeface="Canela Text Bold"/>
              </a:rPr>
              <a:t>Yıllık İzin</a:t>
            </a:r>
            <a:r>
              <a:t>: Aday memur, bir yılını doldurmadan yıllık izin kullanamaz. Hizmeti 1 yıldan on yıla kadar (on yıl dâhil) olanlar için 20 gün, hizmeti on yıldan fazla olanlar için 30 gündür.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İşçilerde</a:t>
            </a:r>
            <a:r>
              <a:t>;</a:t>
            </a:r>
            <a:r>
              <a:rPr>
                <a:solidFill>
                  <a:srgbClr val="00B0F0"/>
                </a:solidFill>
              </a:rPr>
              <a:t> </a:t>
            </a:r>
            <a:r>
              <a:t>Hizmeti 1 yıldan beş yıla kadar (beş yıl dahil) olanlara 16 gün, beş yıldan fazla 15 yıldan az olan işçiye 23 gün, hizmeti 15 yıldan fazla (onabeş yıl dahil) olan işçiye 28 gün yıllık ücretli izin verilir. Zorunlu hallerde bu sürelere gidiş ve dönüş için en çok ikişer gün eklenebilir.</a:t>
            </a:r>
            <a:r>
              <a:rPr sz="1200">
                <a:latin typeface="Times Roman"/>
                <a:ea typeface="Times Roman"/>
                <a:cs typeface="Times Roman"/>
                <a:sym typeface="Times Roman"/>
              </a:rPr>
              <a:t> </a:t>
            </a:r>
          </a:p>
          <a:p>
            <a:pPr marL="0" indent="0">
              <a:buSzTx/>
              <a:buNone/>
            </a:pPr>
            <a:r>
              <a:rPr>
                <a:latin typeface="Canela Text Bold"/>
                <a:ea typeface="Canela Text Bold"/>
                <a:cs typeface="Canela Text Bold"/>
                <a:sym typeface="Canela Text Bold"/>
              </a:rPr>
              <a:t>Analık İzni</a:t>
            </a:r>
            <a:r>
              <a:t>: Kadın personele; doğumdan önce sekiz, doğumdan sonra sekiz hafta olmak üzere toplam on altı hafta süreyle analık izni verilir.</a:t>
            </a:r>
          </a:p>
          <a:p>
            <a:pPr marL="0" indent="0">
              <a:buSzTx/>
              <a:buNone/>
            </a:pPr>
            <a:r>
              <a:rPr>
                <a:latin typeface="Canela Text Bold"/>
                <a:ea typeface="Canela Text Bold"/>
                <a:cs typeface="Canela Text Bold"/>
                <a:sym typeface="Canela Text Bold"/>
              </a:rPr>
              <a:t>Babalık İzni:</a:t>
            </a:r>
            <a:r>
              <a:t> Eşinin doğum yapması hâlinde, isteği üzerine on gün babalık izni verilir. </a:t>
            </a:r>
          </a:p>
          <a:p>
            <a:pPr marL="0" indent="0">
              <a:buSzTx/>
              <a:buNone/>
            </a:pPr>
            <a:r>
              <a:rPr>
                <a:latin typeface="Canela Text Bold"/>
                <a:ea typeface="Canela Text Bold"/>
                <a:cs typeface="Canela Text Bold"/>
                <a:sym typeface="Canela Text Bold"/>
              </a:rPr>
              <a:t>Evlilik İzni:</a:t>
            </a:r>
            <a:r>
              <a:rPr>
                <a:solidFill>
                  <a:srgbClr val="00B0F0"/>
                </a:solidFill>
              </a:rPr>
              <a:t> </a:t>
            </a:r>
            <a:r>
              <a:t>Kendisinin veya çocuğunun evlenmesi durumunda yedi gün izin evlilik izninden yararlanır. </a:t>
            </a:r>
            <a:endParaRPr>
              <a:solidFill>
                <a:srgbClr val="00B0F0"/>
              </a:solidFill>
            </a:endParaRPr>
          </a:p>
          <a:p>
            <a:pPr marL="0" indent="0">
              <a:buSzTx/>
              <a:buNone/>
            </a:pPr>
            <a:r>
              <a:rPr>
                <a:latin typeface="Canela Text Bold"/>
                <a:ea typeface="Canela Text Bold"/>
                <a:cs typeface="Canela Text Bold"/>
                <a:sym typeface="Canela Text Bold"/>
              </a:rPr>
              <a:t>Süt İzni:</a:t>
            </a:r>
            <a:r>
              <a:t> Kadın personele, çocuğunu emzirmesi için doğum sonrası analık izni süresinin bitim tarihinden itibaren ilk altı ayda günde üç saat, ikinci altı ayda günde bir buçuk saat süt izni verilir. </a:t>
            </a:r>
            <a:endParaRPr>
              <a:solidFill>
                <a:srgbClr val="00B0F0"/>
              </a:solidFill>
            </a:endParaRPr>
          </a:p>
          <a:p>
            <a:pPr marL="0" indent="0">
              <a:buSzTx/>
              <a:buNone/>
            </a:pPr>
            <a:r>
              <a:rPr>
                <a:latin typeface="Canela Text Bold"/>
                <a:ea typeface="Canela Text Bold"/>
                <a:cs typeface="Canela Text Bold"/>
                <a:sym typeface="Canela Text Bold"/>
              </a:rPr>
              <a:t>Refakat İzni:</a:t>
            </a:r>
            <a:r>
              <a:t> Personelin bakmakla yükümlü olduğu veya kişi refakat etmediği takdirde hayatı tehlikeye girecek ana, baba, eş ve çocukları ile kardeşlerinden birinin ağır bir kaza geçirmesi veya tedavisi uzun süren bir hastalığının bulunması hâllerinde üç aya kadar izin verilir. Gerektiğinde bu süre bir katına kadar uzatılır. </a:t>
            </a:r>
          </a:p>
          <a:p>
            <a:pPr marL="0" indent="0">
              <a:buSzTx/>
              <a:buNone/>
            </a:pPr>
            <a:r>
              <a:rPr>
                <a:latin typeface="Canela Text Bold"/>
                <a:ea typeface="Canela Text Bold"/>
                <a:cs typeface="Canela Text Bold"/>
                <a:sym typeface="Canela Text Bold"/>
              </a:rPr>
              <a:t>Ölüm İzni:</a:t>
            </a:r>
            <a:r>
              <a:t> Eşinin, çocuğunun, kendisinin veya eşinin ana, baba ve kardeşinin ölümü hâllerinde isteği üzerine yedi gün izin verilir. </a:t>
            </a:r>
            <a:endParaRPr>
              <a:solidFill>
                <a:srgbClr val="00B0F0"/>
              </a:solidFill>
            </a:endParaRPr>
          </a:p>
          <a:p>
            <a:pPr marL="0" indent="0">
              <a:buSzTx/>
              <a:buNone/>
            </a:pPr>
            <a:r>
              <a:rPr>
                <a:latin typeface="Canela Text Bold"/>
                <a:ea typeface="Canela Text Bold"/>
                <a:cs typeface="Canela Text Bold"/>
                <a:sym typeface="Canela Text Bold"/>
              </a:rPr>
              <a:t>Doğum Sonrası İzin: </a:t>
            </a:r>
            <a:r>
              <a:t>Kadın personelin, isteği üzerine analık izni bitiminde başlamak üzere süt izni verilmeksizin birinci doğumda iki ay, ikinci doğumda dört ay, sonraki doğumlarda altı ay süreyle günlük çalışma süresinin yarısı kadar çalışabilir. </a:t>
            </a:r>
          </a:p>
        </p:txBody>
      </p:sp>
      <p:sp>
        <p:nvSpPr>
          <p:cNvPr id="43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İzin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İzin İşlemleri</a:t>
            </a:r>
          </a:p>
        </p:txBody>
      </p:sp>
      <p:sp>
        <p:nvSpPr>
          <p:cNvPr id="435" name="Doğum Sonrası Yarı Zamanlı Çalışma İzni:…"/>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Doğum Sonrası Yarı Zamanlı Çalışma İzni</a:t>
            </a:r>
            <a:r>
              <a:t>: </a:t>
            </a:r>
            <a:endParaRPr sz="1200">
              <a:latin typeface="Times Roman"/>
              <a:ea typeface="Times Roman"/>
              <a:cs typeface="Times Roman"/>
              <a:sym typeface="Times Roman"/>
            </a:endParaRPr>
          </a:p>
          <a:p>
            <a:pPr marL="248227" indent="-248227"/>
            <a:r>
              <a:t>Doğum yapan memurlar doğum sonrası analık izninin veya 104 üncü maddenin (F) fıkrası uyarınca kullanılan iznin, eşi doğum yapan memurlar ise babalık izninin bitiminden, ilgili mevzuatı uyarınca çocuğun mecburi ilköğretim çağının başladığı tarihi takip eden ay başına kadar olan dönemde, ayrıca süt izni verilmeksizin haftalık çalışma saatlerinin normal çalışma süresinin yarısı olarak düzenlenmesini talep edebilirler.</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Aylıksız İzin</a:t>
            </a:r>
            <a:r>
              <a:t>:</a:t>
            </a:r>
            <a:endParaRPr sz="1200">
              <a:latin typeface="Times Roman"/>
              <a:ea typeface="Times Roman"/>
              <a:cs typeface="Times Roman"/>
              <a:sym typeface="Times Roman"/>
            </a:endParaRPr>
          </a:p>
          <a:p>
            <a:pPr marL="248227" indent="-248227"/>
            <a:r>
              <a:t>Doğum yapan personele, doğum sonrası analık izin süresinin bitiminden; eşi doğum yapan personele ise, doğum tarihinden itibaren istekleri üzerine yirmi dört aya kadar aylıksız izin verilir. </a:t>
            </a:r>
            <a:endParaRPr sz="1200">
              <a:latin typeface="Times Roman"/>
              <a:ea typeface="Times Roman"/>
              <a:cs typeface="Times Roman"/>
              <a:sym typeface="Times Roman"/>
            </a:endParaRPr>
          </a:p>
          <a:p>
            <a:pPr marL="248227" indent="-248227"/>
            <a:r>
              <a:t>657 sayılı Devlet Memurları Kanununun 108/E maddesinde; "Memura, yıllık izinde esas alınan süreler itibarıyla beş hizmet yılını tamamlamış olması ve isteği hâlinde memuriyeti boyunca ve en fazla iki defada kullanılmak üzere, toplam bir yıla kadar aylıksız izin verilebilir. Ancak, sıkıyönetim, olağanüstü hâl veya genel hayata müessir afet hâli ilan edilen bölgelere 72. Madde gereğince belli bir süre görev yapmak üzere zorunlu olarak sürekli görevle atananlar hakkında bu bölgelerdeki görev süreleri içinde bu fıkra hükmü uygulanmaz" hükmü yer almaktadır.</a:t>
            </a:r>
            <a:endParaRPr sz="1200">
              <a:latin typeface="Times Roman"/>
              <a:ea typeface="Times Roman"/>
              <a:cs typeface="Times Roman"/>
              <a:sym typeface="Times Roman"/>
            </a:endParaRPr>
          </a:p>
          <a:p>
            <a:pPr marL="248227" indent="-248227"/>
            <a:r>
              <a:t> 657 sayılı Devlet Memurları Kanununun aylıksız izinlerin sayıldığı 108/E deki izin mazeret sebebiyle alınan bir izin değildir. Kanunda bu iznin alınabilmesi için bir sebep de şart koşulmamıştır. Burada memurun isteği ve kurumun uygun görmesi yeterlidir. Muvazzaf askerliğe ayrılan memurlar askerlik süresince görev yeri saklı kalarak aylıksız izinli sayılır (askerlik izni).</a:t>
            </a:r>
          </a:p>
        </p:txBody>
      </p:sp>
      <p:sp>
        <p:nvSpPr>
          <p:cNvPr id="436"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Askerlik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Askerlik İşlemleri</a:t>
            </a:r>
          </a:p>
        </p:txBody>
      </p:sp>
      <p:sp>
        <p:nvSpPr>
          <p:cNvPr id="439" name="Askere Başlama Durumu…"/>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Askere Başlama Durumu</a:t>
            </a:r>
            <a:r>
              <a:t> </a:t>
            </a:r>
            <a:endParaRPr sz="1200">
              <a:latin typeface="Times Roman"/>
              <a:ea typeface="Times Roman"/>
              <a:cs typeface="Times Roman"/>
              <a:sym typeface="Times Roman"/>
            </a:endParaRPr>
          </a:p>
          <a:p>
            <a:pPr marL="0" indent="0">
              <a:buSzTx/>
              <a:buNone/>
            </a:pPr>
            <a:r>
              <a:t>Askere sevk çağrı pusulasını aldığınızda bir dilekçe ile görev yaptığınız birim aracılığı ile resmi işlemleri başlatmalısınız.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Terhis Durumu </a:t>
            </a:r>
            <a:endParaRPr sz="1200">
              <a:latin typeface="Times Roman"/>
              <a:ea typeface="Times Roman"/>
              <a:cs typeface="Times Roman"/>
              <a:sym typeface="Times Roman"/>
            </a:endParaRPr>
          </a:p>
          <a:p>
            <a:pPr marL="0" indent="0">
              <a:buSzTx/>
              <a:buNone/>
            </a:pPr>
            <a:r>
              <a:t>Terhis belgesi ile birlikte görev yaptığınız birime giderek göreve başlama isteğinizi bildiren dilekçe ile (burada dikkat edeceğiniz nokta terhis tarihinden itibaren 30 gün içinde başlamanız  gerekmekte olduğu ve en erken de terhis tarihinden sonraki ilk iş günü işe başlayabileceginizdir) başvurmanız gerekmektedir.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Askerlik Borçlanması Sonrası Sigorta Durumları </a:t>
            </a:r>
            <a:endParaRPr sz="1200" b="1">
              <a:latin typeface="Times Roman"/>
              <a:ea typeface="Times Roman"/>
              <a:cs typeface="Times Roman"/>
              <a:sym typeface="Times Roman"/>
            </a:endParaRPr>
          </a:p>
          <a:p>
            <a:pPr marL="0" indent="0">
              <a:buSzTx/>
              <a:buNone/>
            </a:pPr>
            <a:r>
              <a:t>Askerlikte geçen hizmet süreleriniz, sigortalılığınızın başlangıç tarihinden önce ise; sigortalılık başlangıç tarihi, borçlandırılan süre kadar geriye götürülmektedir.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Terhis Sonrası İşe Başlama Durumu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Memurlar</a:t>
            </a:r>
            <a:r>
              <a:t>: </a:t>
            </a:r>
            <a:endParaRPr sz="1200">
              <a:latin typeface="Times Roman"/>
              <a:ea typeface="Times Roman"/>
              <a:cs typeface="Times Roman"/>
              <a:sym typeface="Times Roman"/>
            </a:endParaRPr>
          </a:p>
          <a:p>
            <a:pPr marL="248227" indent="-248227"/>
            <a:r>
              <a:t>Hazarda ve seferde muvazzaflık hizmeti dışında silah altına alınan Devlet memurları, silah altında bulundukları sürece izinli sayılırlar. </a:t>
            </a:r>
            <a:endParaRPr sz="1200">
              <a:latin typeface="Times Roman"/>
              <a:ea typeface="Times Roman"/>
              <a:cs typeface="Times Roman"/>
              <a:sym typeface="Times Roman"/>
            </a:endParaRPr>
          </a:p>
          <a:p>
            <a:pPr marL="248227" indent="-248227"/>
            <a:r>
              <a:t>Silah altına alınan memurların terhislerinden sonra en çok 30 gün içerisinde görevlerine başlamaları gerekir. </a:t>
            </a:r>
          </a:p>
        </p:txBody>
      </p:sp>
      <p:sp>
        <p:nvSpPr>
          <p:cNvPr id="44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Askerlik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Askerlik İşlemleri</a:t>
            </a:r>
          </a:p>
        </p:txBody>
      </p:sp>
      <p:sp>
        <p:nvSpPr>
          <p:cNvPr id="443" name="Memuriyete girmeden asteğmen olarak görev yapan ve muvazzaf askerlik hizmeti ile birlikte bir yıllık hizmet süresini dolduran aday Devlet memuruna 657 sayılı Kanunun mezkur hükümleri uyarınca yıllık izin verilebilir.…"/>
          <p:cNvSpPr txBox="1">
            <a:spLocks noGrp="1"/>
          </p:cNvSpPr>
          <p:nvPr>
            <p:ph type="body" idx="1"/>
          </p:nvPr>
        </p:nvSpPr>
        <p:spPr>
          <a:xfrm>
            <a:off x="1217711" y="3973395"/>
            <a:ext cx="21948578" cy="8555507"/>
          </a:xfrm>
          <a:prstGeom prst="rect">
            <a:avLst/>
          </a:prstGeom>
        </p:spPr>
        <p:txBody>
          <a:bodyPr/>
          <a:lstStyle/>
          <a:p>
            <a:pPr marL="248227" indent="-248227"/>
            <a:r>
              <a:rPr dirty="0" err="1"/>
              <a:t>Memuriyete</a:t>
            </a:r>
            <a:r>
              <a:rPr dirty="0"/>
              <a:t> </a:t>
            </a:r>
            <a:r>
              <a:rPr dirty="0" err="1"/>
              <a:t>girmeden</a:t>
            </a:r>
            <a:r>
              <a:rPr dirty="0"/>
              <a:t> </a:t>
            </a:r>
            <a:r>
              <a:rPr dirty="0" err="1"/>
              <a:t>asteğmen</a:t>
            </a:r>
            <a:r>
              <a:rPr dirty="0"/>
              <a:t> </a:t>
            </a:r>
            <a:r>
              <a:rPr dirty="0" err="1"/>
              <a:t>olarak</a:t>
            </a:r>
            <a:r>
              <a:rPr dirty="0"/>
              <a:t> </a:t>
            </a:r>
            <a:r>
              <a:rPr dirty="0" err="1"/>
              <a:t>görev</a:t>
            </a:r>
            <a:r>
              <a:rPr dirty="0"/>
              <a:t> </a:t>
            </a:r>
            <a:r>
              <a:rPr dirty="0" err="1"/>
              <a:t>yapan</a:t>
            </a:r>
            <a:r>
              <a:rPr dirty="0"/>
              <a:t> </a:t>
            </a:r>
            <a:r>
              <a:rPr dirty="0" err="1"/>
              <a:t>ve</a:t>
            </a:r>
            <a:r>
              <a:rPr dirty="0"/>
              <a:t> </a:t>
            </a:r>
            <a:r>
              <a:rPr dirty="0" err="1"/>
              <a:t>muvazzaf</a:t>
            </a:r>
            <a:r>
              <a:rPr dirty="0"/>
              <a:t> </a:t>
            </a:r>
            <a:r>
              <a:rPr dirty="0" err="1"/>
              <a:t>askerlik</a:t>
            </a:r>
            <a:r>
              <a:rPr dirty="0"/>
              <a:t> </a:t>
            </a:r>
            <a:r>
              <a:rPr dirty="0" err="1"/>
              <a:t>hizmeti</a:t>
            </a:r>
            <a:r>
              <a:rPr dirty="0"/>
              <a:t> </a:t>
            </a:r>
            <a:r>
              <a:rPr dirty="0" err="1"/>
              <a:t>ile</a:t>
            </a:r>
            <a:r>
              <a:rPr dirty="0"/>
              <a:t> </a:t>
            </a:r>
            <a:r>
              <a:rPr dirty="0" err="1"/>
              <a:t>birlikte</a:t>
            </a:r>
            <a:r>
              <a:rPr dirty="0"/>
              <a:t> </a:t>
            </a:r>
            <a:r>
              <a:rPr dirty="0" err="1"/>
              <a:t>bir</a:t>
            </a:r>
            <a:r>
              <a:rPr dirty="0"/>
              <a:t> </a:t>
            </a:r>
            <a:r>
              <a:rPr dirty="0" err="1"/>
              <a:t>yıllık</a:t>
            </a:r>
            <a:r>
              <a:rPr dirty="0"/>
              <a:t> </a:t>
            </a:r>
            <a:r>
              <a:rPr dirty="0" err="1"/>
              <a:t>hizmet</a:t>
            </a:r>
            <a:r>
              <a:rPr dirty="0"/>
              <a:t> </a:t>
            </a:r>
            <a:r>
              <a:rPr dirty="0" err="1"/>
              <a:t>süresini</a:t>
            </a:r>
            <a:r>
              <a:rPr dirty="0"/>
              <a:t> </a:t>
            </a:r>
            <a:r>
              <a:rPr dirty="0" err="1"/>
              <a:t>dolduran</a:t>
            </a:r>
            <a:r>
              <a:rPr dirty="0"/>
              <a:t> </a:t>
            </a:r>
            <a:r>
              <a:rPr dirty="0" err="1"/>
              <a:t>aday</a:t>
            </a:r>
            <a:r>
              <a:rPr dirty="0"/>
              <a:t> Devlet </a:t>
            </a:r>
            <a:r>
              <a:rPr dirty="0" err="1"/>
              <a:t>memuruna</a:t>
            </a:r>
            <a:r>
              <a:rPr dirty="0"/>
              <a:t> 657 </a:t>
            </a:r>
            <a:r>
              <a:rPr dirty="0" err="1"/>
              <a:t>sayılı</a:t>
            </a:r>
            <a:r>
              <a:rPr dirty="0"/>
              <a:t> </a:t>
            </a:r>
            <a:r>
              <a:rPr dirty="0" err="1"/>
              <a:t>Kanunun</a:t>
            </a:r>
            <a:r>
              <a:rPr dirty="0"/>
              <a:t> </a:t>
            </a:r>
            <a:r>
              <a:rPr dirty="0" err="1"/>
              <a:t>mezkur</a:t>
            </a:r>
            <a:r>
              <a:rPr dirty="0"/>
              <a:t> </a:t>
            </a:r>
            <a:r>
              <a:rPr dirty="0" err="1"/>
              <a:t>hükümleri</a:t>
            </a:r>
            <a:r>
              <a:rPr dirty="0"/>
              <a:t> </a:t>
            </a:r>
            <a:r>
              <a:rPr dirty="0" err="1"/>
              <a:t>uyarınca</a:t>
            </a:r>
            <a:r>
              <a:rPr dirty="0"/>
              <a:t> </a:t>
            </a:r>
            <a:r>
              <a:rPr dirty="0" err="1"/>
              <a:t>yıllık</a:t>
            </a:r>
            <a:r>
              <a:rPr dirty="0"/>
              <a:t> </a:t>
            </a:r>
            <a:r>
              <a:rPr dirty="0" err="1"/>
              <a:t>izin</a:t>
            </a:r>
            <a:r>
              <a:rPr dirty="0"/>
              <a:t> </a:t>
            </a:r>
            <a:r>
              <a:rPr dirty="0" err="1"/>
              <a:t>verilebilir</a:t>
            </a:r>
            <a:r>
              <a:rPr dirty="0"/>
              <a:t>.</a:t>
            </a:r>
            <a:endParaRPr sz="1200" dirty="0">
              <a:latin typeface="Times Roman"/>
              <a:ea typeface="Times Roman"/>
              <a:cs typeface="Times Roman"/>
              <a:sym typeface="Times Roman"/>
            </a:endParaRPr>
          </a:p>
          <a:p>
            <a:pPr marL="248227" indent="-248227"/>
            <a:r>
              <a:rPr dirty="0" err="1"/>
              <a:t>Yıllık</a:t>
            </a:r>
            <a:r>
              <a:rPr dirty="0"/>
              <a:t> </a:t>
            </a:r>
            <a:r>
              <a:rPr dirty="0" err="1"/>
              <a:t>izin</a:t>
            </a:r>
            <a:r>
              <a:rPr dirty="0"/>
              <a:t> </a:t>
            </a:r>
            <a:r>
              <a:rPr dirty="0" err="1"/>
              <a:t>hakları</a:t>
            </a:r>
            <a:r>
              <a:rPr dirty="0"/>
              <a:t> </a:t>
            </a:r>
            <a:r>
              <a:rPr dirty="0" err="1"/>
              <a:t>bulunmayan</a:t>
            </a:r>
            <a:r>
              <a:rPr dirty="0"/>
              <a:t> </a:t>
            </a:r>
            <a:r>
              <a:rPr dirty="0" err="1">
                <a:latin typeface="Canela Text Bold"/>
                <a:ea typeface="Canela Text Bold"/>
                <a:cs typeface="Canela Text Bold"/>
                <a:sym typeface="Canela Text Bold"/>
              </a:rPr>
              <a:t>memurlara</a:t>
            </a:r>
            <a:r>
              <a:rPr dirty="0"/>
              <a:t> </a:t>
            </a:r>
            <a:r>
              <a:rPr dirty="0" err="1"/>
              <a:t>yetkili</a:t>
            </a:r>
            <a:r>
              <a:rPr dirty="0"/>
              <a:t> amir </a:t>
            </a:r>
            <a:r>
              <a:rPr dirty="0" err="1"/>
              <a:t>tarafından</a:t>
            </a:r>
            <a:r>
              <a:rPr dirty="0"/>
              <a:t> </a:t>
            </a:r>
            <a:r>
              <a:rPr dirty="0" err="1"/>
              <a:t>bir</a:t>
            </a:r>
            <a:r>
              <a:rPr dirty="0"/>
              <a:t> </a:t>
            </a:r>
            <a:r>
              <a:rPr dirty="0" err="1"/>
              <a:t>yıl</a:t>
            </a:r>
            <a:r>
              <a:rPr dirty="0"/>
              <a:t> </a:t>
            </a:r>
            <a:r>
              <a:rPr dirty="0" err="1"/>
              <a:t>içinde</a:t>
            </a:r>
            <a:r>
              <a:rPr dirty="0"/>
              <a:t> </a:t>
            </a:r>
            <a:r>
              <a:rPr dirty="0" err="1"/>
              <a:t>toptan</a:t>
            </a:r>
            <a:r>
              <a:rPr dirty="0"/>
              <a:t> </a:t>
            </a:r>
            <a:r>
              <a:rPr dirty="0" err="1"/>
              <a:t>veya</a:t>
            </a:r>
            <a:r>
              <a:rPr dirty="0"/>
              <a:t> </a:t>
            </a:r>
            <a:r>
              <a:rPr dirty="0" err="1"/>
              <a:t>bölümler</a:t>
            </a:r>
            <a:r>
              <a:rPr dirty="0"/>
              <a:t> </a:t>
            </a:r>
            <a:r>
              <a:rPr dirty="0" err="1"/>
              <a:t>halinde</a:t>
            </a:r>
            <a:r>
              <a:rPr dirty="0"/>
              <a:t>, </a:t>
            </a:r>
            <a:r>
              <a:rPr dirty="0" err="1"/>
              <a:t>mazeretleri</a:t>
            </a:r>
            <a:r>
              <a:rPr dirty="0"/>
              <a:t> </a:t>
            </a:r>
            <a:r>
              <a:rPr dirty="0" err="1"/>
              <a:t>sebebiyle</a:t>
            </a:r>
            <a:r>
              <a:rPr dirty="0"/>
              <a:t> on </a:t>
            </a:r>
            <a:r>
              <a:rPr dirty="0" err="1"/>
              <a:t>gün</a:t>
            </a:r>
            <a:r>
              <a:rPr dirty="0"/>
              <a:t> </a:t>
            </a:r>
            <a:r>
              <a:rPr dirty="0" err="1"/>
              <a:t>izin</a:t>
            </a:r>
            <a:r>
              <a:rPr dirty="0"/>
              <a:t> </a:t>
            </a:r>
            <a:r>
              <a:rPr dirty="0" err="1"/>
              <a:t>verilebilir</a:t>
            </a:r>
            <a:r>
              <a:rPr dirty="0"/>
              <a:t>. </a:t>
            </a:r>
            <a:r>
              <a:rPr dirty="0" err="1"/>
              <a:t>Yıllık</a:t>
            </a:r>
            <a:r>
              <a:rPr dirty="0"/>
              <a:t> </a:t>
            </a:r>
            <a:r>
              <a:rPr dirty="0" err="1"/>
              <a:t>izin</a:t>
            </a:r>
            <a:r>
              <a:rPr dirty="0"/>
              <a:t> </a:t>
            </a:r>
            <a:r>
              <a:rPr dirty="0" err="1"/>
              <a:t>hakkı</a:t>
            </a:r>
            <a:r>
              <a:rPr dirty="0"/>
              <a:t> </a:t>
            </a:r>
            <a:r>
              <a:rPr dirty="0" err="1"/>
              <a:t>bulunmayan</a:t>
            </a:r>
            <a:r>
              <a:rPr dirty="0"/>
              <a:t> </a:t>
            </a:r>
            <a:r>
              <a:rPr dirty="0" err="1">
                <a:latin typeface="Canela Text Bold"/>
                <a:ea typeface="Canela Text Bold"/>
                <a:cs typeface="Canela Text Bold"/>
                <a:sym typeface="Canela Text Bold"/>
              </a:rPr>
              <a:t>sözleşmeli</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personele</a:t>
            </a:r>
            <a:r>
              <a:rPr dirty="0">
                <a:solidFill>
                  <a:srgbClr val="FFFF00"/>
                </a:solidFill>
              </a:rPr>
              <a:t> </a:t>
            </a:r>
            <a:r>
              <a:rPr dirty="0" err="1"/>
              <a:t>bu</a:t>
            </a:r>
            <a:r>
              <a:rPr dirty="0"/>
              <a:t> </a:t>
            </a:r>
            <a:r>
              <a:rPr dirty="0" err="1"/>
              <a:t>maddede</a:t>
            </a:r>
            <a:r>
              <a:rPr dirty="0"/>
              <a:t> </a:t>
            </a:r>
            <a:r>
              <a:rPr dirty="0" err="1"/>
              <a:t>belirtilen</a:t>
            </a:r>
            <a:r>
              <a:rPr dirty="0"/>
              <a:t> </a:t>
            </a:r>
            <a:r>
              <a:rPr dirty="0" err="1"/>
              <a:t>haller</a:t>
            </a:r>
            <a:r>
              <a:rPr dirty="0"/>
              <a:t> </a:t>
            </a:r>
            <a:r>
              <a:rPr dirty="0" err="1"/>
              <a:t>dışındaki</a:t>
            </a:r>
            <a:r>
              <a:rPr dirty="0"/>
              <a:t> </a:t>
            </a:r>
            <a:r>
              <a:rPr dirty="0" err="1"/>
              <a:t>mazeretleri</a:t>
            </a:r>
            <a:r>
              <a:rPr dirty="0"/>
              <a:t> </a:t>
            </a:r>
            <a:r>
              <a:rPr dirty="0" err="1"/>
              <a:t>nedeniyle</a:t>
            </a:r>
            <a:r>
              <a:rPr dirty="0"/>
              <a:t> </a:t>
            </a:r>
            <a:r>
              <a:rPr dirty="0" err="1"/>
              <a:t>bir</a:t>
            </a:r>
            <a:r>
              <a:rPr dirty="0"/>
              <a:t> </a:t>
            </a:r>
            <a:r>
              <a:rPr dirty="0" err="1"/>
              <a:t>sözleşme</a:t>
            </a:r>
            <a:r>
              <a:rPr dirty="0"/>
              <a:t> </a:t>
            </a:r>
            <a:r>
              <a:rPr dirty="0" err="1"/>
              <a:t>dönemi</a:t>
            </a:r>
            <a:r>
              <a:rPr dirty="0"/>
              <a:t> </a:t>
            </a:r>
            <a:r>
              <a:rPr dirty="0" err="1"/>
              <a:t>içinde</a:t>
            </a:r>
            <a:r>
              <a:rPr dirty="0"/>
              <a:t> </a:t>
            </a:r>
            <a:r>
              <a:rPr dirty="0" err="1"/>
              <a:t>toplamda</a:t>
            </a:r>
            <a:r>
              <a:rPr dirty="0"/>
              <a:t> on </a:t>
            </a:r>
            <a:r>
              <a:rPr dirty="0" err="1"/>
              <a:t>günü</a:t>
            </a:r>
            <a:r>
              <a:rPr dirty="0"/>
              <a:t> </a:t>
            </a:r>
            <a:r>
              <a:rPr dirty="0" err="1"/>
              <a:t>geçmemek</a:t>
            </a:r>
            <a:r>
              <a:rPr dirty="0"/>
              <a:t> </a:t>
            </a:r>
            <a:r>
              <a:rPr dirty="0" err="1"/>
              <a:t>üzere</a:t>
            </a:r>
            <a:r>
              <a:rPr dirty="0"/>
              <a:t> </a:t>
            </a:r>
            <a:r>
              <a:rPr dirty="0" err="1"/>
              <a:t>yıllık</a:t>
            </a:r>
            <a:r>
              <a:rPr dirty="0"/>
              <a:t> </a:t>
            </a:r>
            <a:r>
              <a:rPr dirty="0" err="1"/>
              <a:t>izin</a:t>
            </a:r>
            <a:r>
              <a:rPr dirty="0"/>
              <a:t> </a:t>
            </a:r>
            <a:r>
              <a:rPr dirty="0" err="1"/>
              <a:t>vermeye</a:t>
            </a:r>
            <a:r>
              <a:rPr dirty="0"/>
              <a:t> </a:t>
            </a:r>
            <a:r>
              <a:rPr dirty="0" err="1"/>
              <a:t>yetkili</a:t>
            </a:r>
            <a:r>
              <a:rPr dirty="0"/>
              <a:t> </a:t>
            </a:r>
            <a:r>
              <a:rPr dirty="0" err="1"/>
              <a:t>amirlerince</a:t>
            </a:r>
            <a:r>
              <a:rPr dirty="0"/>
              <a:t> </a:t>
            </a:r>
            <a:r>
              <a:rPr dirty="0" err="1"/>
              <a:t>ücretli</a:t>
            </a:r>
            <a:r>
              <a:rPr dirty="0"/>
              <a:t> </a:t>
            </a:r>
            <a:r>
              <a:rPr dirty="0" err="1"/>
              <a:t>mazeret</a:t>
            </a:r>
            <a:r>
              <a:rPr dirty="0"/>
              <a:t> </a:t>
            </a:r>
            <a:r>
              <a:rPr dirty="0" err="1"/>
              <a:t>izni</a:t>
            </a:r>
            <a:r>
              <a:rPr dirty="0"/>
              <a:t> </a:t>
            </a:r>
            <a:r>
              <a:rPr dirty="0" err="1"/>
              <a:t>verilebilir</a:t>
            </a:r>
            <a:r>
              <a:rPr dirty="0"/>
              <a:t>. </a:t>
            </a:r>
            <a:r>
              <a:rPr dirty="0" err="1"/>
              <a:t>Sözleşme</a:t>
            </a:r>
            <a:r>
              <a:rPr dirty="0"/>
              <a:t> </a:t>
            </a:r>
            <a:r>
              <a:rPr dirty="0" err="1"/>
              <a:t>döneminde</a:t>
            </a:r>
            <a:r>
              <a:rPr dirty="0"/>
              <a:t> </a:t>
            </a:r>
            <a:r>
              <a:rPr dirty="0" err="1"/>
              <a:t>kullanılmayan</a:t>
            </a:r>
            <a:r>
              <a:rPr dirty="0"/>
              <a:t> </a:t>
            </a:r>
            <a:r>
              <a:rPr dirty="0" err="1"/>
              <a:t>izinler</a:t>
            </a:r>
            <a:r>
              <a:rPr dirty="0"/>
              <a:t>, </a:t>
            </a:r>
            <a:r>
              <a:rPr dirty="0" err="1"/>
              <a:t>sözleşmenin</a:t>
            </a:r>
            <a:r>
              <a:rPr dirty="0"/>
              <a:t> </a:t>
            </a:r>
            <a:r>
              <a:rPr dirty="0" err="1"/>
              <a:t>devamı</a:t>
            </a:r>
            <a:r>
              <a:rPr dirty="0"/>
              <a:t> </a:t>
            </a:r>
            <a:r>
              <a:rPr dirty="0" err="1"/>
              <a:t>halinde</a:t>
            </a:r>
            <a:r>
              <a:rPr dirty="0"/>
              <a:t> </a:t>
            </a:r>
            <a:r>
              <a:rPr dirty="0" err="1"/>
              <a:t>müteakip</a:t>
            </a:r>
            <a:r>
              <a:rPr dirty="0"/>
              <a:t> </a:t>
            </a:r>
            <a:r>
              <a:rPr dirty="0" err="1"/>
              <a:t>sözleşme</a:t>
            </a:r>
            <a:r>
              <a:rPr dirty="0"/>
              <a:t> </a:t>
            </a:r>
            <a:r>
              <a:rPr dirty="0" err="1"/>
              <a:t>döneminde</a:t>
            </a:r>
            <a:r>
              <a:rPr dirty="0"/>
              <a:t> </a:t>
            </a:r>
            <a:r>
              <a:rPr dirty="0" err="1"/>
              <a:t>kullanılabilir</a:t>
            </a:r>
            <a:r>
              <a:rPr dirty="0"/>
              <a:t>. Cari </a:t>
            </a:r>
            <a:r>
              <a:rPr dirty="0" err="1"/>
              <a:t>sözleşme</a:t>
            </a:r>
            <a:r>
              <a:rPr dirty="0"/>
              <a:t> </a:t>
            </a:r>
            <a:r>
              <a:rPr dirty="0" err="1"/>
              <a:t>dönemi</a:t>
            </a:r>
            <a:r>
              <a:rPr dirty="0"/>
              <a:t> </a:t>
            </a:r>
            <a:r>
              <a:rPr dirty="0" err="1"/>
              <a:t>ile</a:t>
            </a:r>
            <a:r>
              <a:rPr dirty="0"/>
              <a:t> </a:t>
            </a:r>
            <a:r>
              <a:rPr dirty="0" err="1"/>
              <a:t>bir</a:t>
            </a:r>
            <a:r>
              <a:rPr dirty="0"/>
              <a:t> </a:t>
            </a:r>
            <a:r>
              <a:rPr dirty="0" err="1"/>
              <a:t>önceki</a:t>
            </a:r>
            <a:r>
              <a:rPr dirty="0"/>
              <a:t> </a:t>
            </a:r>
            <a:r>
              <a:rPr dirty="0" err="1"/>
              <a:t>sözleşme</a:t>
            </a:r>
            <a:r>
              <a:rPr dirty="0"/>
              <a:t> </a:t>
            </a:r>
            <a:r>
              <a:rPr dirty="0" err="1"/>
              <a:t>dönemi</a:t>
            </a:r>
            <a:r>
              <a:rPr dirty="0"/>
              <a:t> </a:t>
            </a:r>
            <a:r>
              <a:rPr dirty="0" err="1"/>
              <a:t>hariç</a:t>
            </a:r>
            <a:r>
              <a:rPr dirty="0"/>
              <a:t>, </a:t>
            </a:r>
            <a:r>
              <a:rPr dirty="0" err="1"/>
              <a:t>önceki</a:t>
            </a:r>
            <a:r>
              <a:rPr dirty="0"/>
              <a:t> </a:t>
            </a:r>
            <a:r>
              <a:rPr dirty="0" err="1"/>
              <a:t>sözleşme</a:t>
            </a:r>
            <a:r>
              <a:rPr dirty="0"/>
              <a:t> </a:t>
            </a:r>
            <a:r>
              <a:rPr dirty="0" err="1"/>
              <a:t>dönemlerine</a:t>
            </a:r>
            <a:r>
              <a:rPr dirty="0"/>
              <a:t> </a:t>
            </a:r>
            <a:r>
              <a:rPr dirty="0" err="1"/>
              <a:t>ait</a:t>
            </a:r>
            <a:r>
              <a:rPr dirty="0"/>
              <a:t> </a:t>
            </a:r>
            <a:r>
              <a:rPr dirty="0" err="1"/>
              <a:t>kullanılamayan</a:t>
            </a:r>
            <a:r>
              <a:rPr dirty="0"/>
              <a:t> </a:t>
            </a:r>
            <a:r>
              <a:rPr dirty="0" err="1"/>
              <a:t>izin</a:t>
            </a:r>
            <a:r>
              <a:rPr dirty="0"/>
              <a:t> </a:t>
            </a:r>
            <a:r>
              <a:rPr dirty="0" err="1"/>
              <a:t>hakları</a:t>
            </a:r>
            <a:r>
              <a:rPr dirty="0"/>
              <a:t> </a:t>
            </a:r>
            <a:r>
              <a:rPr dirty="0" err="1"/>
              <a:t>düşer</a:t>
            </a:r>
            <a:r>
              <a:rPr dirty="0"/>
              <a:t>. </a:t>
            </a:r>
            <a:r>
              <a:rPr dirty="0" err="1"/>
              <a:t>İzinlerin</a:t>
            </a:r>
            <a:r>
              <a:rPr dirty="0"/>
              <a:t> </a:t>
            </a:r>
            <a:r>
              <a:rPr dirty="0" err="1"/>
              <a:t>suresi</a:t>
            </a:r>
            <a:r>
              <a:rPr dirty="0"/>
              <a:t> </a:t>
            </a:r>
            <a:r>
              <a:rPr dirty="0" err="1"/>
              <a:t>ve</a:t>
            </a:r>
            <a:r>
              <a:rPr dirty="0"/>
              <a:t> </a:t>
            </a:r>
            <a:r>
              <a:rPr dirty="0" err="1"/>
              <a:t>kullanılmasına</a:t>
            </a:r>
            <a:r>
              <a:rPr dirty="0"/>
              <a:t> </a:t>
            </a:r>
            <a:r>
              <a:rPr dirty="0" err="1"/>
              <a:t>ilişkin</a:t>
            </a:r>
            <a:r>
              <a:rPr dirty="0"/>
              <a:t> </a:t>
            </a:r>
            <a:r>
              <a:rPr dirty="0" err="1"/>
              <a:t>hükümler</a:t>
            </a:r>
            <a:r>
              <a:rPr dirty="0"/>
              <a:t>, </a:t>
            </a:r>
            <a:r>
              <a:rPr dirty="0" err="1"/>
              <a:t>hizmet</a:t>
            </a:r>
            <a:r>
              <a:rPr dirty="0"/>
              <a:t> </a:t>
            </a:r>
            <a:r>
              <a:rPr dirty="0" err="1"/>
              <a:t>sözleşmesinde</a:t>
            </a:r>
            <a:r>
              <a:rPr dirty="0"/>
              <a:t> </a:t>
            </a:r>
            <a:r>
              <a:rPr dirty="0" err="1"/>
              <a:t>yer</a:t>
            </a:r>
            <a:r>
              <a:rPr dirty="0"/>
              <a:t> </a:t>
            </a:r>
            <a:r>
              <a:rPr dirty="0" err="1"/>
              <a:t>almakta</a:t>
            </a:r>
            <a:r>
              <a:rPr dirty="0"/>
              <a:t> </a:t>
            </a:r>
            <a:r>
              <a:rPr dirty="0" err="1"/>
              <a:t>olup</a:t>
            </a:r>
            <a:r>
              <a:rPr dirty="0"/>
              <a:t> </a:t>
            </a:r>
            <a:r>
              <a:rPr dirty="0" err="1"/>
              <a:t>personele</a:t>
            </a:r>
            <a:r>
              <a:rPr dirty="0"/>
              <a:t> </a:t>
            </a:r>
            <a:r>
              <a:rPr dirty="0" err="1"/>
              <a:t>yıllık</a:t>
            </a:r>
            <a:r>
              <a:rPr dirty="0"/>
              <a:t> </a:t>
            </a:r>
            <a:r>
              <a:rPr dirty="0" err="1"/>
              <a:t>izin</a:t>
            </a:r>
            <a:r>
              <a:rPr dirty="0"/>
              <a:t>, </a:t>
            </a:r>
            <a:r>
              <a:rPr dirty="0" err="1"/>
              <a:t>hastalık</a:t>
            </a:r>
            <a:r>
              <a:rPr dirty="0"/>
              <a:t> </a:t>
            </a:r>
            <a:r>
              <a:rPr dirty="0" err="1"/>
              <a:t>izni</a:t>
            </a:r>
            <a:r>
              <a:rPr dirty="0"/>
              <a:t>, </a:t>
            </a:r>
            <a:r>
              <a:rPr dirty="0" err="1"/>
              <a:t>mazeret</a:t>
            </a:r>
            <a:r>
              <a:rPr dirty="0"/>
              <a:t> </a:t>
            </a:r>
            <a:r>
              <a:rPr dirty="0" err="1"/>
              <a:t>izni</a:t>
            </a:r>
            <a:r>
              <a:rPr dirty="0"/>
              <a:t>, </a:t>
            </a:r>
            <a:r>
              <a:rPr dirty="0" err="1"/>
              <a:t>doğum</a:t>
            </a:r>
            <a:r>
              <a:rPr dirty="0"/>
              <a:t> </a:t>
            </a:r>
            <a:r>
              <a:rPr dirty="0" err="1"/>
              <a:t>izni</a:t>
            </a:r>
            <a:r>
              <a:rPr dirty="0"/>
              <a:t>, </a:t>
            </a:r>
            <a:r>
              <a:rPr dirty="0" err="1"/>
              <a:t>süt</a:t>
            </a:r>
            <a:r>
              <a:rPr dirty="0"/>
              <a:t> </a:t>
            </a:r>
            <a:r>
              <a:rPr dirty="0" err="1"/>
              <a:t>izni</a:t>
            </a:r>
            <a:r>
              <a:rPr dirty="0"/>
              <a:t> </a:t>
            </a:r>
            <a:r>
              <a:rPr dirty="0" err="1"/>
              <a:t>verilir</a:t>
            </a:r>
            <a:r>
              <a:rPr dirty="0"/>
              <a:t>. </a:t>
            </a:r>
            <a:r>
              <a:rPr dirty="0" err="1"/>
              <a:t>Ayrıca</a:t>
            </a:r>
            <a:r>
              <a:rPr dirty="0"/>
              <a:t>, </a:t>
            </a:r>
            <a:r>
              <a:rPr dirty="0" err="1"/>
              <a:t>hizmetleri</a:t>
            </a:r>
            <a:r>
              <a:rPr dirty="0"/>
              <a:t> </a:t>
            </a:r>
            <a:r>
              <a:rPr dirty="0" err="1"/>
              <a:t>sırasında</a:t>
            </a:r>
            <a:r>
              <a:rPr dirty="0"/>
              <a:t> </a:t>
            </a:r>
            <a:r>
              <a:rPr dirty="0" err="1"/>
              <a:t>radyoaktif</a:t>
            </a:r>
            <a:r>
              <a:rPr dirty="0"/>
              <a:t> </a:t>
            </a:r>
            <a:r>
              <a:rPr dirty="0" err="1"/>
              <a:t>ışınlarla</a:t>
            </a:r>
            <a:r>
              <a:rPr dirty="0"/>
              <a:t> </a:t>
            </a:r>
            <a:r>
              <a:rPr dirty="0" err="1"/>
              <a:t>çalışan</a:t>
            </a:r>
            <a:r>
              <a:rPr dirty="0"/>
              <a:t> </a:t>
            </a:r>
            <a:r>
              <a:rPr dirty="0" err="1"/>
              <a:t>ve</a:t>
            </a:r>
            <a:r>
              <a:rPr dirty="0"/>
              <a:t> </a:t>
            </a:r>
            <a:r>
              <a:rPr dirty="0" err="1"/>
              <a:t>doğrudan</a:t>
            </a:r>
            <a:r>
              <a:rPr dirty="0"/>
              <a:t> </a:t>
            </a:r>
            <a:r>
              <a:rPr dirty="0" err="1"/>
              <a:t>radyasyona</a:t>
            </a:r>
            <a:r>
              <a:rPr dirty="0"/>
              <a:t> </a:t>
            </a:r>
            <a:r>
              <a:rPr dirty="0" err="1"/>
              <a:t>maruz</a:t>
            </a:r>
            <a:r>
              <a:rPr dirty="0"/>
              <a:t> </a:t>
            </a:r>
            <a:r>
              <a:rPr dirty="0" err="1"/>
              <a:t>kalanlara</a:t>
            </a:r>
            <a:r>
              <a:rPr dirty="0"/>
              <a:t> </a:t>
            </a:r>
            <a:r>
              <a:rPr dirty="0" err="1"/>
              <a:t>ilgili</a:t>
            </a:r>
            <a:r>
              <a:rPr dirty="0"/>
              <a:t> </a:t>
            </a:r>
            <a:r>
              <a:rPr dirty="0" err="1"/>
              <a:t>mevzuatı</a:t>
            </a:r>
            <a:r>
              <a:rPr dirty="0"/>
              <a:t> </a:t>
            </a:r>
            <a:r>
              <a:rPr dirty="0" err="1"/>
              <a:t>uyarınca</a:t>
            </a:r>
            <a:r>
              <a:rPr dirty="0"/>
              <a:t> </a:t>
            </a:r>
            <a:r>
              <a:rPr dirty="0" err="1"/>
              <a:t>ücretli</a:t>
            </a:r>
            <a:r>
              <a:rPr dirty="0"/>
              <a:t> </a:t>
            </a:r>
            <a:r>
              <a:rPr dirty="0" err="1"/>
              <a:t>sağlık</a:t>
            </a:r>
            <a:r>
              <a:rPr dirty="0"/>
              <a:t> </a:t>
            </a:r>
            <a:r>
              <a:rPr dirty="0" err="1"/>
              <a:t>izni</a:t>
            </a:r>
            <a:r>
              <a:rPr dirty="0"/>
              <a:t> </a:t>
            </a:r>
            <a:r>
              <a:rPr dirty="0" err="1"/>
              <a:t>verilir</a:t>
            </a:r>
            <a:r>
              <a:rPr dirty="0"/>
              <a:t>. </a:t>
            </a:r>
          </a:p>
        </p:txBody>
      </p:sp>
      <p:sp>
        <p:nvSpPr>
          <p:cNvPr id="44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55</a:t>
            </a:fld>
            <a:endParaRPr/>
          </a:p>
        </p:txBody>
      </p:sp>
      <p:sp>
        <p:nvSpPr>
          <p:cNvPr id="445" name="Memuriyet Öncesi Askerlik ve Yıllık İzin"/>
          <p:cNvSpPr txBox="1"/>
          <p:nvPr/>
        </p:nvSpPr>
        <p:spPr>
          <a:xfrm>
            <a:off x="1219200" y="2213797"/>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Memuriyet Öncesi Askerlik ve Yıllık İzin</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İzinlerin Birleştirilmes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İzinlerin Birleştirilmesi</a:t>
            </a:r>
          </a:p>
        </p:txBody>
      </p:sp>
      <p:sp>
        <p:nvSpPr>
          <p:cNvPr id="448" name="Memurlar ve Sözleşmeli Personel:…"/>
          <p:cNvSpPr txBox="1">
            <a:spLocks noGrp="1"/>
          </p:cNvSpPr>
          <p:nvPr>
            <p:ph type="body" idx="1"/>
          </p:nvPr>
        </p:nvSpPr>
        <p:spPr>
          <a:xfrm>
            <a:off x="1217711" y="3973395"/>
            <a:ext cx="21948578" cy="8555507"/>
          </a:xfrm>
          <a:prstGeom prst="rect">
            <a:avLst/>
          </a:prstGeom>
        </p:spPr>
        <p:txBody>
          <a:bodyPr/>
          <a:lstStyle/>
          <a:p>
            <a:pPr marL="0" indent="0" defTabSz="2365188">
              <a:spcBef>
                <a:spcPts val="1100"/>
              </a:spcBef>
              <a:buSzTx/>
              <a:buNone/>
              <a:defRPr sz="1940"/>
            </a:pPr>
            <a:r>
              <a:rPr>
                <a:latin typeface="Canela Text Bold"/>
                <a:ea typeface="Canela Text Bold"/>
                <a:cs typeface="Canela Text Bold"/>
                <a:sym typeface="Canela Text Bold"/>
              </a:rPr>
              <a:t>Memurlar ve Sözleşmeli Personel</a:t>
            </a:r>
            <a:r>
              <a:t>: </a:t>
            </a:r>
            <a:endParaRPr sz="1164">
              <a:latin typeface="Times Roman"/>
              <a:ea typeface="Times Roman"/>
              <a:cs typeface="Times Roman"/>
              <a:sym typeface="Times Roman"/>
            </a:endParaRPr>
          </a:p>
          <a:p>
            <a:pPr marL="240780" indent="-240780" defTabSz="2365188">
              <a:spcBef>
                <a:spcPts val="1100"/>
              </a:spcBef>
              <a:defRPr sz="1940"/>
            </a:pPr>
            <a:r>
              <a:t>Yıllık izinler, amirin uygun bulacağı zamanlarda, toptan veya ihtiyaca göre parçalı olarak kullanılabilir. </a:t>
            </a:r>
            <a:endParaRPr sz="1164">
              <a:latin typeface="Times Roman"/>
              <a:ea typeface="Times Roman"/>
              <a:cs typeface="Times Roman"/>
              <a:sym typeface="Times Roman"/>
            </a:endParaRPr>
          </a:p>
          <a:p>
            <a:pPr marL="240780" indent="-240780" defTabSz="2365188">
              <a:spcBef>
                <a:spcPts val="1100"/>
              </a:spcBef>
              <a:defRPr sz="1940"/>
            </a:pPr>
            <a:r>
              <a:t>Birbirini izleyen iki yılın izni bir arada verilebilir. </a:t>
            </a:r>
            <a:endParaRPr sz="1164">
              <a:latin typeface="Times Roman"/>
              <a:ea typeface="Times Roman"/>
              <a:cs typeface="Times Roman"/>
              <a:sym typeface="Times Roman"/>
            </a:endParaRPr>
          </a:p>
          <a:p>
            <a:pPr marL="240780" indent="-240780" defTabSz="2365188">
              <a:spcBef>
                <a:spcPts val="1100"/>
              </a:spcBef>
              <a:defRPr sz="1940"/>
            </a:pPr>
            <a:r>
              <a:t>Cari yıl ile bir önceki yıl hariç, önceki yıllara ait kullanılmayan izin hakları düşer.</a:t>
            </a:r>
            <a:endParaRPr sz="1164">
              <a:latin typeface="Times Roman"/>
              <a:ea typeface="Times Roman"/>
              <a:cs typeface="Times Roman"/>
              <a:sym typeface="Times Roman"/>
            </a:endParaRPr>
          </a:p>
          <a:p>
            <a:pPr marL="240780" indent="-240780" defTabSz="2365188">
              <a:spcBef>
                <a:spcPts val="1100"/>
              </a:spcBef>
              <a:defRPr sz="1940"/>
            </a:pPr>
            <a:r>
              <a:t>Hizmetleri sırasında radyoaktif ışınlarla çalışan personele, her yıl yıllık izinlerine ilaveten bir aylık sağlık izni verilir</a:t>
            </a:r>
            <a:r>
              <a:rPr sz="1164"/>
              <a:t>. </a:t>
            </a:r>
            <a:endParaRPr sz="1164">
              <a:latin typeface="Times Roman"/>
              <a:ea typeface="Times Roman"/>
              <a:cs typeface="Times Roman"/>
              <a:sym typeface="Times Roman"/>
            </a:endParaRPr>
          </a:p>
          <a:p>
            <a:pPr marL="0" indent="0" defTabSz="2365188">
              <a:spcBef>
                <a:spcPts val="1100"/>
              </a:spcBef>
              <a:buSzTx/>
              <a:buNone/>
              <a:defRPr sz="1940"/>
            </a:pPr>
            <a:r>
              <a:rPr>
                <a:latin typeface="Canela Text Bold"/>
                <a:ea typeface="Canela Text Bold"/>
                <a:cs typeface="Canela Text Bold"/>
                <a:sym typeface="Canela Text Bold"/>
              </a:rPr>
              <a:t>İşçiler</a:t>
            </a:r>
            <a:r>
              <a:t>: </a:t>
            </a:r>
            <a:endParaRPr sz="1164">
              <a:latin typeface="Times Roman"/>
              <a:ea typeface="Times Roman"/>
              <a:cs typeface="Times Roman"/>
              <a:sym typeface="Times Roman"/>
            </a:endParaRPr>
          </a:p>
          <a:p>
            <a:pPr marL="240780" indent="-240780" defTabSz="2365188">
              <a:spcBef>
                <a:spcPts val="1100"/>
              </a:spcBef>
              <a:defRPr sz="1940"/>
            </a:pPr>
            <a:r>
              <a:t>Yıllık ücretli izinlerin, yürütülen işlerin niteliğine göre yıl boyunca hangi dönemlerde kullanılacağı, izinlerin ne suretle ve kimler tarafından verileceği veya sıraya bağlı tutulacağı işveren tarafından belirlenir. </a:t>
            </a:r>
            <a:endParaRPr sz="1164">
              <a:latin typeface="Times Roman"/>
              <a:ea typeface="Times Roman"/>
              <a:cs typeface="Times Roman"/>
              <a:sym typeface="Times Roman"/>
            </a:endParaRPr>
          </a:p>
          <a:p>
            <a:pPr marL="240780" indent="-240780" defTabSz="2365188">
              <a:spcBef>
                <a:spcPts val="1100"/>
              </a:spcBef>
              <a:defRPr sz="1940"/>
            </a:pPr>
            <a:r>
              <a:t>İşyerinde işe başladığı günden itibaren, deneme suresi de içinde olmak üzere, en az bir yıl çalışmış olan işçilere yıllık ücretli izin verilir. </a:t>
            </a:r>
            <a:endParaRPr sz="1164">
              <a:latin typeface="Times Roman"/>
              <a:ea typeface="Times Roman"/>
              <a:cs typeface="Times Roman"/>
              <a:sym typeface="Times Roman"/>
            </a:endParaRPr>
          </a:p>
          <a:p>
            <a:pPr marL="240780" indent="-240780" defTabSz="2365188">
              <a:spcBef>
                <a:spcPts val="1100"/>
              </a:spcBef>
              <a:defRPr sz="1940"/>
            </a:pPr>
            <a:r>
              <a:t>Ücretli yıllık iznin işveren tarafından sürekli bir şekilde verilmesi ve bu iznin çalışılanın </a:t>
            </a:r>
          </a:p>
          <a:p>
            <a:pPr marL="240780" indent="-240780" defTabSz="2365188">
              <a:spcBef>
                <a:spcPts val="1100"/>
              </a:spcBef>
              <a:defRPr sz="1940"/>
            </a:pPr>
            <a:r>
              <a:t>hak ettiği yıl içerisinde kullandırılması zorunludur. </a:t>
            </a:r>
            <a:endParaRPr sz="1164">
              <a:latin typeface="Times Roman"/>
              <a:ea typeface="Times Roman"/>
              <a:cs typeface="Times Roman"/>
              <a:sym typeface="Times Roman"/>
            </a:endParaRPr>
          </a:p>
          <a:p>
            <a:pPr marL="240780" indent="-240780" defTabSz="2365188">
              <a:spcBef>
                <a:spcPts val="1100"/>
              </a:spcBef>
              <a:defRPr sz="1940"/>
            </a:pPr>
            <a:r>
              <a:t>İzin süreleri, tarafların anlaşması ile bir bölümü on günden aşağı olmamak üzere en çok üçe bölünebilir. </a:t>
            </a:r>
            <a:endParaRPr sz="1164">
              <a:latin typeface="Times Roman"/>
              <a:ea typeface="Times Roman"/>
              <a:cs typeface="Times Roman"/>
              <a:sym typeface="Times Roman"/>
            </a:endParaRPr>
          </a:p>
          <a:p>
            <a:pPr marL="240780" indent="-240780" defTabSz="2365188">
              <a:spcBef>
                <a:spcPts val="1100"/>
              </a:spcBef>
              <a:defRPr sz="1940"/>
            </a:pPr>
            <a:r>
              <a:t>İşveren tarafından yıl içinde verilmiş bulunan diğer ücretli ve ücretsiz izinler veya dinlenme ve hastalık izinleri yıllık izne mahsup edilemez. </a:t>
            </a:r>
            <a:endParaRPr sz="1164">
              <a:latin typeface="Times Roman"/>
              <a:ea typeface="Times Roman"/>
              <a:cs typeface="Times Roman"/>
              <a:sym typeface="Times Roman"/>
            </a:endParaRPr>
          </a:p>
          <a:p>
            <a:pPr marL="240780" indent="-240780" defTabSz="2365188">
              <a:spcBef>
                <a:spcPts val="1100"/>
              </a:spcBef>
              <a:defRPr sz="1940"/>
            </a:pPr>
            <a:r>
              <a:t>Yıllık ücretli izin günlerinin hesabında izin suresine rastlayan ulusal bayram, hafta tatili ve genel tatil günleri izin suresinden sayılmaz. </a:t>
            </a:r>
            <a:endParaRPr sz="1164">
              <a:latin typeface="Times Roman"/>
              <a:ea typeface="Times Roman"/>
              <a:cs typeface="Times Roman"/>
              <a:sym typeface="Times Roman"/>
            </a:endParaRPr>
          </a:p>
        </p:txBody>
      </p:sp>
      <p:sp>
        <p:nvSpPr>
          <p:cNvPr id="44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Yıllık İzinde İken Başka Bir İşte Çalışma Durumu"/>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Yıllık İzinde İken Başka Bir İşte Çalışma Durumu</a:t>
            </a:r>
          </a:p>
        </p:txBody>
      </p:sp>
      <p:sp>
        <p:nvSpPr>
          <p:cNvPr id="452" name="Memurlar:…"/>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Memurlar</a:t>
            </a:r>
            <a:r>
              <a:t>: </a:t>
            </a:r>
            <a:endParaRPr sz="1200">
              <a:latin typeface="Times Roman"/>
              <a:ea typeface="Times Roman"/>
              <a:cs typeface="Times Roman"/>
              <a:sym typeface="Times Roman"/>
            </a:endParaRPr>
          </a:p>
          <a:p>
            <a:pPr marL="248227" indent="-248227"/>
            <a:r>
              <a:t>Memurlar Türk Ticaret Kanununa göre (Tacir) veya (Esnaf) sayılmalarını gerektirecek bir faaliyette bulunamaz, ticaret ve sanayi müesseselerinde görev alamaz, ticari mümessil veya ticari vekil veya kolektif şirketlerde ortak veya komandit şirkette komandite ortak olamazlar. </a:t>
            </a:r>
            <a:endParaRPr sz="1200">
              <a:latin typeface="Times Roman"/>
              <a:ea typeface="Times Roman"/>
              <a:cs typeface="Times Roman"/>
              <a:sym typeface="Times Roman"/>
            </a:endParaRPr>
          </a:p>
          <a:p>
            <a:pPr marL="248227" indent="-248227"/>
            <a:r>
              <a:t>Memurlar, mesleki faaliyette veya serbest meslek icrasında bulunmak üzere ofis, büro, muayenehane ve benzeri yerler açamaz; gerçek kişilere, özel hukuk tüzel kişilerine veya kamu kurumu niteliğindeki meslek kuruluşlarına ait herhangi bir iş yerinde veya vakıf yükseköğretim kurumlarında çalışamaz.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Sözleşmeli Personel</a:t>
            </a:r>
            <a:r>
              <a:rPr>
                <a:latin typeface="Canela Text Regular"/>
                <a:ea typeface="Canela Text Regular"/>
                <a:cs typeface="Canela Text Regular"/>
                <a:sym typeface="Canela Text Regular"/>
              </a:rPr>
              <a:t>:</a:t>
            </a:r>
            <a:endParaRPr sz="1200">
              <a:latin typeface="Times Roman"/>
              <a:ea typeface="Times Roman"/>
              <a:cs typeface="Times Roman"/>
              <a:sym typeface="Times Roman"/>
            </a:endParaRPr>
          </a:p>
          <a:p>
            <a:pPr marL="248227" indent="-248227"/>
            <a:r>
              <a:t>Sözleşme ile çalıştırılan personel dışarıda kazanç getirici başka bir iş yapamaz.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İşçiler</a:t>
            </a:r>
            <a:r>
              <a:t>: </a:t>
            </a:r>
            <a:endParaRPr sz="1200">
              <a:latin typeface="Times Roman"/>
              <a:ea typeface="Times Roman"/>
              <a:cs typeface="Times Roman"/>
              <a:sym typeface="Times Roman"/>
            </a:endParaRPr>
          </a:p>
          <a:p>
            <a:pPr marL="248227" indent="-248227"/>
            <a:r>
              <a:t>Yıllık ücretli iznini kullanmakta olan işçinin izin süresi içinde ücret karşılığı bir işte çalıştığı anlaşılırsa, bu izin süresi içinde kendisine ödenen ücret işveren tarafından geri alınabilir. </a:t>
            </a:r>
          </a:p>
        </p:txBody>
      </p:sp>
      <p:sp>
        <p:nvSpPr>
          <p:cNvPr id="45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aporlu Personel Ücret Durum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Raporlu Personel Ücret Durumları</a:t>
            </a:r>
          </a:p>
        </p:txBody>
      </p:sp>
      <p:sp>
        <p:nvSpPr>
          <p:cNvPr id="456" name="Memurlar:…"/>
          <p:cNvSpPr txBox="1">
            <a:spLocks noGrp="1"/>
          </p:cNvSpPr>
          <p:nvPr>
            <p:ph type="body" idx="1"/>
          </p:nvPr>
        </p:nvSpPr>
        <p:spPr>
          <a:xfrm>
            <a:off x="1217711" y="3973395"/>
            <a:ext cx="21948578" cy="8555507"/>
          </a:xfrm>
          <a:prstGeom prst="rect">
            <a:avLst/>
          </a:prstGeom>
        </p:spPr>
        <p:txBody>
          <a:bodyPr/>
          <a:lstStyle/>
          <a:p>
            <a:pPr marL="248227" indent="-248227"/>
            <a:endParaRPr/>
          </a:p>
          <a:p>
            <a:pPr marL="0" indent="0">
              <a:buSzTx/>
              <a:buNone/>
            </a:pPr>
            <a:r>
              <a:rPr>
                <a:latin typeface="Canela Text Bold"/>
                <a:ea typeface="Canela Text Bold"/>
                <a:cs typeface="Canela Text Bold"/>
                <a:sym typeface="Canela Text Bold"/>
              </a:rPr>
              <a:t>Memurlar</a:t>
            </a:r>
            <a:r>
              <a:t>: </a:t>
            </a:r>
            <a:endParaRPr sz="1200">
              <a:latin typeface="Times Roman"/>
              <a:ea typeface="Times Roman"/>
              <a:cs typeface="Times Roman"/>
              <a:sym typeface="Times Roman"/>
            </a:endParaRPr>
          </a:p>
          <a:p>
            <a:pPr marL="248227" indent="-248227"/>
            <a:r>
              <a:t>“Devlet Memurlarına Verilecek Hastalık Raporları ile Hastalık ve Refakat İznine İlişkin </a:t>
            </a:r>
          </a:p>
          <a:p>
            <a:pPr marL="248227" indent="-248227"/>
            <a:r>
              <a:t>Usul ve Esaslar Hakkında Yönetmelik”e göre memurlara tek hekim raporu ile bir defada en çok on gün rapor verilebilir. Raporda kontrol muayenesi öngörülmüş ise kontrol muayenesi sonrasında tek hekim tarafından en çok on gün daha rapor verilebilir. </a:t>
            </a:r>
            <a:endParaRPr sz="1200">
              <a:latin typeface="Times Roman"/>
              <a:ea typeface="Times Roman"/>
              <a:cs typeface="Times Roman"/>
              <a:sym typeface="Times Roman"/>
            </a:endParaRPr>
          </a:p>
          <a:p>
            <a:pPr marL="248227" indent="-248227"/>
            <a:r>
              <a:t>Kontrol muayenesi sonrası hastalığın devam etmesi sebebiyle verilecek hastalık raporlarının on günü aşması durumunda bu raporun sağlık kurulunca verilmesi zorunludur. Ancak o yerde sağlık kurulu bulunan SGK ile sözleşmeli bir sağlık hizmet sunucusu bulunmaması ve hastanın tıbbî sebeplerle sağlık kurulu bulunan SGK ile sözleşmeli sağlık hizmet sunucusuna nakline imkân bulunmaması hâlinde tek hekimler en çok on gün daha hastalık raporu düzenleyebilir. Raporda nakle engel olan tıbbî sebeplerin hekim tarafından belirtilmesi zorunludur. </a:t>
            </a:r>
            <a:endParaRPr sz="1200">
              <a:latin typeface="Times Roman"/>
              <a:ea typeface="Times Roman"/>
              <a:cs typeface="Times Roman"/>
              <a:sym typeface="Times Roman"/>
            </a:endParaRPr>
          </a:p>
          <a:p>
            <a:pPr marL="248227" indent="-248227"/>
            <a:r>
              <a:t>Bu sekilde tek hekim tarafından düzenlenen hastalık raporlarının geçerli sayılabilmesi için, bunların İl Sağlık Müdürlüğünün belirleyeceği sağlık kurullarınca onaylanması şarttır. </a:t>
            </a:r>
            <a:endParaRPr sz="1200">
              <a:latin typeface="Times Roman"/>
              <a:ea typeface="Times Roman"/>
              <a:cs typeface="Times Roman"/>
              <a:sym typeface="Times Roman"/>
            </a:endParaRPr>
          </a:p>
          <a:p>
            <a:pPr marL="248227" indent="-248227"/>
            <a:r>
              <a:t>Memurlara bir takvim yılı içinde tek hekim tarafından verilecek raporların toplamı kırk günü geçemez. Bu süreyi geçen hastalık raporları sağlık kurulunca verilir. Tek hekimlerin değişik tarihlerde düzenledikleri hastalık raporlarında gösterdikleri zorunluluk üzerine yıl içinde toplam kırk gün hastalık izni kullanan memurların, o yıl içinde bu süreyi asacak şekilde tek hekimlerden aldıkları ilk ve müteakip raporların geçerli sayılabilmesi için bunların resmî sağlık kurullarınca onaylanması gereklidir. </a:t>
            </a:r>
            <a:endParaRPr sz="1200">
              <a:latin typeface="Times Roman"/>
              <a:ea typeface="Times Roman"/>
              <a:cs typeface="Times Roman"/>
              <a:sym typeface="Times Roman"/>
            </a:endParaRPr>
          </a:p>
          <a:p>
            <a:pPr marL="248227" indent="-248227"/>
            <a:r>
              <a:t>Memurlara hastalık raporlarında gösterilen süreler kadar hastalık izni verilir, ücretlerinde herhangi bir kesinti yapılmaz. </a:t>
            </a:r>
            <a:endParaRPr sz="1200">
              <a:latin typeface="Times Roman"/>
              <a:ea typeface="Times Roman"/>
              <a:cs typeface="Times Roman"/>
              <a:sym typeface="Times Roman"/>
            </a:endParaRPr>
          </a:p>
          <a:p>
            <a:pPr marL="248227" indent="-248227"/>
            <a:r>
              <a:t>Bir takvim yılı içinde kullanılan hastalık izin süreleri toplamının 7 günü aşması halinde, aşan sürelere isabet eden zam ve tazminatlar % 25 eksik ödenir.</a:t>
            </a:r>
          </a:p>
        </p:txBody>
      </p:sp>
      <p:sp>
        <p:nvSpPr>
          <p:cNvPr id="45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aporlu Personel Ücret Durum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Raporlu Personel Ücret Durumları</a:t>
            </a:r>
          </a:p>
        </p:txBody>
      </p:sp>
      <p:sp>
        <p:nvSpPr>
          <p:cNvPr id="460" name="Sözleşmeli Personel:…"/>
          <p:cNvSpPr txBox="1">
            <a:spLocks noGrp="1"/>
          </p:cNvSpPr>
          <p:nvPr>
            <p:ph type="body" idx="1"/>
          </p:nvPr>
        </p:nvSpPr>
        <p:spPr>
          <a:xfrm>
            <a:off x="1217711" y="3973395"/>
            <a:ext cx="21948578" cy="8555507"/>
          </a:xfrm>
          <a:prstGeom prst="rect">
            <a:avLst/>
          </a:prstGeom>
        </p:spPr>
        <p:txBody>
          <a:bodyPr/>
          <a:lstStyle/>
          <a:p>
            <a:pPr marL="248227" indent="-248227"/>
            <a:endParaRPr/>
          </a:p>
          <a:p>
            <a:pPr marL="0" indent="0">
              <a:buSzTx/>
              <a:buNone/>
            </a:pPr>
            <a:r>
              <a:rPr>
                <a:latin typeface="Canela Text Bold"/>
                <a:ea typeface="Canela Text Bold"/>
                <a:cs typeface="Canela Text Bold"/>
                <a:sym typeface="Canela Text Bold"/>
              </a:rPr>
              <a:t>Sözleşmeli Personel</a:t>
            </a:r>
            <a:r>
              <a:t>: </a:t>
            </a:r>
            <a:endParaRPr sz="1200">
              <a:latin typeface="Times Roman"/>
              <a:ea typeface="Times Roman"/>
              <a:cs typeface="Times Roman"/>
              <a:sym typeface="Times Roman"/>
            </a:endParaRPr>
          </a:p>
          <a:p>
            <a:pPr marL="248227" indent="-248227"/>
            <a:r>
              <a:t>Sözleşmeli personelin, bakmakla yükümlü olduğu veya sözleşmeli personel refakat etmediği takdirde hayatı tehlikeye girecek ana, baba, es ve çocukları ile kardeşlerinden birinin ağır bir kaza geçirmesi veya tedavisi uzun süren bir hastalığının bulunması hâllerinde, bu hâllerin sağlık kurulu raporuyla belgelendirilmesi şartıyla, istekleri üzerine üç aya kadar ücretli izin verilir. </a:t>
            </a:r>
            <a:endParaRPr sz="1200">
              <a:latin typeface="Times Roman"/>
              <a:ea typeface="Times Roman"/>
              <a:cs typeface="Times Roman"/>
              <a:sym typeface="Times Roman"/>
            </a:endParaRPr>
          </a:p>
          <a:p>
            <a:pPr marL="248227" indent="-248227"/>
            <a:r>
              <a:t>Sözleşmeli personele resmi tabip raporu ile kanıtlanan hastalıklar için yılda 30 günü geçmemek üzere ücretli hastalık izni verilebilir. Hastalık sebebiyle, Sosyal Sigortalar Kurumunca ödenen geçici is göremezlik tazminatı ilgilinin ücretinden düşülür. </a:t>
            </a:r>
            <a:endParaRPr sz="1200">
              <a:latin typeface="Times Roman"/>
              <a:ea typeface="Times Roman"/>
              <a:cs typeface="Times Roman"/>
              <a:sym typeface="Times Roman"/>
            </a:endParaRPr>
          </a:p>
          <a:p>
            <a:pPr marL="248227" indent="-248227"/>
            <a:r>
              <a:t>Yönetmelikte belirtilen diğer yasal izinler için sözleşmeli personele ücretleri ödenir. </a:t>
            </a:r>
            <a:endParaRPr sz="1200">
              <a:latin typeface="Times Roman"/>
              <a:ea typeface="Times Roman"/>
              <a:cs typeface="Times Roman"/>
              <a:sym typeface="Times Roman"/>
            </a:endParaRPr>
          </a:p>
          <a:p>
            <a:pPr marL="248227" indent="-248227"/>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İşçiler</a:t>
            </a:r>
            <a:r>
              <a:rPr>
                <a:latin typeface="Canela Text Regular"/>
                <a:ea typeface="Canela Text Regular"/>
                <a:cs typeface="Canela Text Regular"/>
                <a:sym typeface="Canela Text Regular"/>
              </a:rPr>
              <a:t>:</a:t>
            </a:r>
          </a:p>
          <a:p>
            <a:pPr marL="248227" indent="-248227"/>
            <a:r>
              <a:t>İşçinin geçici iş göremezlik ödeneği raporlu olunan günler için Sosyal Güvenlik Kurumu tarafından ödenir. </a:t>
            </a:r>
            <a:endParaRPr sz="1200">
              <a:latin typeface="Times Roman"/>
              <a:ea typeface="Times Roman"/>
              <a:cs typeface="Times Roman"/>
              <a:sym typeface="Times Roman"/>
            </a:endParaRPr>
          </a:p>
          <a:p>
            <a:pPr marL="248227" indent="-248227"/>
            <a:r>
              <a:t>İş kazası, meslek hastalığı nedeniyle tedavi gören isçiye her gün için ilk günden, hasta olana da istirahatin üçüncü gününden itibaren ödeme yapılır. </a:t>
            </a:r>
          </a:p>
        </p:txBody>
      </p:sp>
      <p:sp>
        <p:nvSpPr>
          <p:cNvPr id="46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anıtım"/>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Tanıtım</a:t>
            </a:r>
          </a:p>
        </p:txBody>
      </p:sp>
      <p:sp>
        <p:nvSpPr>
          <p:cNvPr id="202" name="Gümüşhane Üniversitesi bugün; 8 Fakültesi, 1 Enstitüsü, 1 Yüksekokulu, 10 Meslek Yüksekokulu, 14 Araştırma ve Uygulama Merkezi ve 20 Koordinatörlük ile büyük ve güçlü bir aileye dönüşmüştür. Üniversitemiz, 656 akademik ve 461 idari personeliyle; 68 farkl"/>
          <p:cNvSpPr txBox="1">
            <a:spLocks noGrp="1"/>
          </p:cNvSpPr>
          <p:nvPr>
            <p:ph type="body" idx="1"/>
          </p:nvPr>
        </p:nvSpPr>
        <p:spPr>
          <a:prstGeom prst="rect">
            <a:avLst/>
          </a:prstGeom>
        </p:spPr>
        <p:txBody>
          <a:bodyPr/>
          <a:lstStyle/>
          <a:p>
            <a:pPr marL="0" indent="0">
              <a:buSzTx/>
              <a:buNone/>
            </a:pPr>
            <a:r>
              <a:t>Gümüşhane Üniversitesi bugün; 8 Fakültesi, 1 Enstitüsü, 1 Yüksekokulu, 10 Meslek Yüksekokulu, 14 Araştırma ve Uygulama Merkezi ve 20 Koordinatörlük ile büyük ve güçlü bir aileye dönüşmüştür. Üniversitemiz, 656 akademik ve 461 idari personeliyle; 68 farklı ülkeden gelen 2.060 uluslararası öğrenci de dâhil olmak üzere toplam 20.968 öğrenciye ev sahipliği yapmaktadır. Eğitim programlarımız, sektörle iş birliği içerisinde mesleki donanıma sahip nitelikli bireyler yetiştirme hedefiyle yürütülmektedir. Öğrencilerimizin bilgi ve iletişim teknolojilerinden en üst düzeyde yararlanabilmesi için kablosuz internet, zengin çevrim içi kütüphane, veritabanları ve uzaktan eğitim gibi tüm teknolojik altyapı olanakları sağlanmaktadır. Sosyal yaşam ise aktif öğrenci kulüpleriyle desteklenmekte; farklı ilgi alanlarına hitap eden kulüplerimiz yerleşke hayatını zenginleştirmektedir.</a:t>
            </a:r>
          </a:p>
          <a:p>
            <a:pPr marL="0" indent="0">
              <a:buSzTx/>
              <a:buNone/>
            </a:pPr>
            <a:r>
              <a:t>Dağların arasındaki eşsiz manzarası ve tertemiz havasıyla doğa ile iç içe bir kampüse sahip olan Gümüşhane Üniversitesi, şehir merkeziyle bütünleşerek adeta bu güzel şehrin doğal bir parçası haline gelmiştir.</a:t>
            </a:r>
            <a:br/>
            <a:endParaRPr/>
          </a:p>
        </p:txBody>
      </p:sp>
      <p:sp>
        <p:nvSpPr>
          <p:cNvPr id="20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İl Dışı Alınan Rapor Durum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İl Dışı Alınan Rapor Durumları</a:t>
            </a:r>
          </a:p>
        </p:txBody>
      </p:sp>
      <p:sp>
        <p:nvSpPr>
          <p:cNvPr id="464" name="“Devlet Memurlarına Verilecek Hastalık Raporları İle Hastalık ve Refakat İznine İlişkin Usul ve Esaslar Hakkında Yönetmelik”e göre “Hastalık izni verilebilmesi için hastalık raporlarının,  geçici görev ve kanunî izinlerin kullanılması durumu ile acil vak"/>
          <p:cNvSpPr txBox="1">
            <a:spLocks noGrp="1"/>
          </p:cNvSpPr>
          <p:nvPr>
            <p:ph type="body" idx="1"/>
          </p:nvPr>
        </p:nvSpPr>
        <p:spPr>
          <a:xfrm>
            <a:off x="1217711" y="3973395"/>
            <a:ext cx="21948578" cy="8555507"/>
          </a:xfrm>
          <a:prstGeom prst="rect">
            <a:avLst/>
          </a:prstGeom>
        </p:spPr>
        <p:txBody>
          <a:bodyPr/>
          <a:lstStyle/>
          <a:p>
            <a:pPr marL="248227" indent="-248227"/>
            <a:r>
              <a:t>“Devlet Memurlarına Verilecek Hastalık Raporları İle Hastalık ve Refakat İznine İlişkin Usul ve Esaslar Hakkında Yönetmelik”e göre “Hastalık izni verilebilmesi için hastalık raporlarının,  geçici görev ve kanunî izinlerin kullanılması durumu ile acil vakalar hariç, memuriyet mahallindeki veya hastanın sevkinin yapıldığı sağlık hizmeti sunucularından alınması zorunludur.” Ayrıca “Bu Yönetmelik ile tespit edilen usûl ve esaslara uyulmaksızın alınan hastalık raporlarına dayanılarak hastalık izni verilemez. Hastalık raporlarının bu Yönetmelik ile tespit edilen usûl ve esaslara uygun olmaması hâlinde bu durum memura yazılı olarak bildirilir. Bu bildirim üzerine memur, bildirimin yapıldığı günü takip eden gün göreve gelmekle yükümlüdür. Bildirim yapıldığı hâlde görevlerine başlamayan memurlar izinsiz ve özürsüz olarak görevlerini terk etmiş sayılarak haklarında 657 sayılı Kanun ve özel kanunların ilgili hükümleri uyarınca işlem yapılır.” </a:t>
            </a:r>
            <a:endParaRPr sz="1200">
              <a:latin typeface="Times Roman"/>
              <a:ea typeface="Times Roman"/>
              <a:cs typeface="Times Roman"/>
              <a:sym typeface="Times Roman"/>
            </a:endParaRPr>
          </a:p>
          <a:p>
            <a:pPr marL="248227" indent="-248227"/>
            <a:r>
              <a:t>Devlet memurları Yönetmelikte belirtilen istisnalar saklı kalmak üzere mesai saatleri haricinde memuriyet mahalli dışında; </a:t>
            </a:r>
            <a:endParaRPr sz="1200">
              <a:latin typeface="Times Roman"/>
              <a:ea typeface="Times Roman"/>
              <a:cs typeface="Times Roman"/>
              <a:sym typeface="Times Roman"/>
            </a:endParaRPr>
          </a:p>
          <a:p>
            <a:pPr marL="248227" indent="-248227"/>
            <a:r>
              <a:t>Resmi sağlık hizmeti sunucularından almış oldukları hastalık raporlarının ancak acil servisleri tarafından düzenlenebilecek olması sebebiyle söz konusu raporların hastalık iznine çevrilmesi gerektiği, </a:t>
            </a:r>
            <a:endParaRPr sz="1200">
              <a:latin typeface="Times Roman"/>
              <a:ea typeface="Times Roman"/>
              <a:cs typeface="Times Roman"/>
              <a:sym typeface="Times Roman"/>
            </a:endParaRPr>
          </a:p>
          <a:p>
            <a:pPr marL="248227" indent="-248227"/>
            <a:r>
              <a:t>Özel sağlık hizmeti sunucularından almış oldukları hastalık raporlarının ise acil servislerce düzenlenmiş olması halinde hastalık iznine çevrilmesi gerektiği, acil servisler dışında düzenlenen hastalık raporlarının hastalık iznine çevrilemeyeceği, </a:t>
            </a:r>
            <a:endParaRPr sz="1200">
              <a:latin typeface="Times Roman"/>
              <a:ea typeface="Times Roman"/>
              <a:cs typeface="Times Roman"/>
              <a:sym typeface="Times Roman"/>
            </a:endParaRPr>
          </a:p>
          <a:p>
            <a:pPr marL="248227" indent="-248227"/>
            <a:r>
              <a:t>Yönetmelikte belirtilen istisnalar saklı kalmak üzere mesai saatleri içinde memuriyet mahalli dışından alınan hastalık raporlarının hastalık iznine çevrilmesi mümkün bulunmamaktadır.</a:t>
            </a:r>
            <a:endParaRPr sz="1200">
              <a:latin typeface="Times Roman"/>
              <a:ea typeface="Times Roman"/>
              <a:cs typeface="Times Roman"/>
              <a:sym typeface="Times Roman"/>
            </a:endParaRPr>
          </a:p>
          <a:p>
            <a:pPr marL="248227" indent="-248227"/>
            <a:r>
              <a:t>Yıllık izinleri veya geçici görev süreleri içerisinde bulundukları yerlerde rahatsızlanan sözleşmeli personel ve isçilere verilen is göremezlik raporları SGK üzerinden sisteme işlenmekte ve bu kişiler kurumları tarafından izinli sayılmaktadırlar. </a:t>
            </a:r>
          </a:p>
        </p:txBody>
      </p:sp>
      <p:sp>
        <p:nvSpPr>
          <p:cNvPr id="46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Hizmet Değerlendirme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Hizmet Değerlendirme İşlemleri</a:t>
            </a:r>
          </a:p>
        </p:txBody>
      </p:sp>
      <p:sp>
        <p:nvSpPr>
          <p:cNvPr id="468" name="Hizmet Birleştirme İşlemleri:…"/>
          <p:cNvSpPr txBox="1">
            <a:spLocks noGrp="1"/>
          </p:cNvSpPr>
          <p:nvPr>
            <p:ph type="body" idx="1"/>
          </p:nvPr>
        </p:nvSpPr>
        <p:spPr>
          <a:xfrm>
            <a:off x="1217711" y="3973395"/>
            <a:ext cx="21948578" cy="8555507"/>
          </a:xfrm>
          <a:prstGeom prst="rect">
            <a:avLst/>
          </a:prstGeom>
        </p:spPr>
        <p:txBody>
          <a:bodyPr/>
          <a:lstStyle/>
          <a:p>
            <a:pPr marL="0" indent="0">
              <a:buSzTx/>
              <a:buNone/>
              <a:defRPr>
                <a:latin typeface="Canela Text Bold"/>
                <a:ea typeface="Canela Text Bold"/>
                <a:cs typeface="Canela Text Bold"/>
                <a:sym typeface="Canela Text Bold"/>
              </a:defRPr>
            </a:pPr>
            <a:r>
              <a:t>Hizmet Birleştirme İşlemleri</a:t>
            </a:r>
            <a:r>
              <a:rPr>
                <a:latin typeface="Canela Text Regular"/>
                <a:ea typeface="Canela Text Regular"/>
                <a:cs typeface="Canela Text Regular"/>
                <a:sym typeface="Canela Text Regular"/>
              </a:rPr>
              <a:t>: </a:t>
            </a:r>
            <a:endParaRPr sz="1200">
              <a:latin typeface="Times Roman"/>
              <a:ea typeface="Times Roman"/>
              <a:cs typeface="Times Roman"/>
              <a:sym typeface="Times Roman"/>
            </a:endParaRPr>
          </a:p>
          <a:p>
            <a:pPr marL="248227" indent="-248227"/>
            <a:r>
              <a:t>Gümüşhane Üniversitesi’nde görev almadan önce çeşitli kurum, kuruluşlar ile Sosyal Güvenlik Kurumlarına tabi (SSK, BAĞ-KUR gibi) hizmeti olan öğretim elemanı çalıştığı birime, sigorta sicil numarasını ve en son sigortalı olarak çalıştığı şehri de belirttiği hizmet birleştirme talebi için dilekçe ile başvurur. İlgili birim tarafından Personel Daire Başkanlığına gönderilen dilekçeye istinaden Daire Başkanlığı, SGK İl Müdürlüğünden öğretim elemanının hizmet sürelerini talep eder. Gelen cevap üzerine öğretim elemanının, hizmet değerlendirme kapsamında özlük hakları (terfi tarihi, Emekli Aylığı vb.) rektörlük oluru ile yeniden düzenlenir. </a:t>
            </a:r>
            <a:endParaRPr sz="1200">
              <a:latin typeface="Times Roman"/>
              <a:ea typeface="Times Roman"/>
              <a:cs typeface="Times Roman"/>
              <a:sym typeface="Times Roman"/>
            </a:endParaRPr>
          </a:p>
          <a:p>
            <a:pPr marL="248227" indent="-248227"/>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Hizmet Borçlanması İşlemleri</a:t>
            </a:r>
            <a:r>
              <a:rPr>
                <a:latin typeface="Canela Text Regular"/>
                <a:ea typeface="Canela Text Regular"/>
                <a:cs typeface="Canela Text Regular"/>
                <a:sym typeface="Canela Text Regular"/>
              </a:rPr>
              <a:t>:</a:t>
            </a:r>
            <a:endParaRPr sz="1200">
              <a:latin typeface="Times Roman"/>
              <a:ea typeface="Times Roman"/>
              <a:cs typeface="Times Roman"/>
              <a:sym typeface="Times Roman"/>
            </a:endParaRPr>
          </a:p>
          <a:p>
            <a:pPr marL="248227" indent="-248227"/>
            <a:r>
              <a:t>Öğretim elemanı, hizmet borçlanması talebine ilişkin dilekçe ile çalıştığı birime başvurur. İlgili birim tarafından talep dilekçesi Personel Daire Başkanlığına gönderilir. Personel Daire Başkanlığı, SGK Başkanlığıyla öğretim elemanının hizmet borçlandırmasına ilişkin yazışmaları yürütür. SGK Başkanlığında tahakkuk eden borç tutarı Personel Daire Başkanlığına bildirilir. Personel Daire Başkanlığı tarafından hizmet borçlandırmasına esas tutarının tebliğ edilmesinin ardından borcun ödenmesi ile öğretim elemanının hizmetine sayılır. </a:t>
            </a:r>
          </a:p>
        </p:txBody>
      </p:sp>
      <p:sp>
        <p:nvSpPr>
          <p:cNvPr id="46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Hizmet Değerlendirme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Hizmet Değerlendirme İşlemleri</a:t>
            </a:r>
          </a:p>
        </p:txBody>
      </p:sp>
      <p:sp>
        <p:nvSpPr>
          <p:cNvPr id="472" name="Öğrenim Değerlendirmesi:…"/>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Öğrenim Değerlendirmesi</a:t>
            </a:r>
            <a:r>
              <a:t>:</a:t>
            </a:r>
            <a:endParaRPr sz="1200">
              <a:latin typeface="Times Roman"/>
              <a:ea typeface="Times Roman"/>
              <a:cs typeface="Times Roman"/>
              <a:sym typeface="Times Roman"/>
            </a:endParaRPr>
          </a:p>
          <a:p>
            <a:pPr marL="248227" indent="-248227"/>
            <a:r>
              <a:t>Öğretim elemanı, değerlendirilmesini istediği öğrenim değişikliği ile ilgili talebini dilekçe ve ekindeki belgeler ile (yüksek lisans, doktora/uzmanlık diploması, hazırlık sınıfı okuduğuna dair belge vb.) çalıştığı birime teslim eder. İlgili birim tarafından talebe ilişkin dilekçe Personel Daire Başkanlığına gönderilmesinin ardından Rektörlük Oluru ile öğrenim Değerlendirmesi yapılır.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Öğretim Üyelerinin Atanma ve Yükseltilmesi</a:t>
            </a:r>
            <a:r>
              <a:rPr>
                <a:latin typeface="Canela Text Regular"/>
                <a:ea typeface="Canela Text Regular"/>
                <a:cs typeface="Canela Text Regular"/>
                <a:sym typeface="Canela Text Regular"/>
              </a:rPr>
              <a:t>:</a:t>
            </a:r>
            <a:endParaRPr sz="1200">
              <a:latin typeface="Times Roman"/>
              <a:ea typeface="Times Roman"/>
              <a:cs typeface="Times Roman"/>
              <a:sym typeface="Times Roman"/>
            </a:endParaRPr>
          </a:p>
          <a:p>
            <a:pPr marL="248227" indent="-248227"/>
            <a:r>
              <a:t>Öğretim Üyelerinin yükselmeleri 2547 sayılı Yükseköğretim Kanunu 23, 24/e ve 26. maddeleri ile düzenlenmiştir. Bu düzenlemeye göre yükseköğretim kurumlarında üç öğretim üyesi unvanı bulunmaktadır. Bunlar; doktor öğretim üyesi, doçent ve profesör olup, ilgili maddelerde bu unvanlara atanacak ve yükseltilecek asgari ölçütler belirlenmiştir. Ayrıca Yükseköğretim Kurulunun onayını almak suretiyle, münhasıran bilimsel kaliteyi artırmak amacına yönelik olarak, bilim disiplinleri arasındaki farklılıkları da göz önünde bulundurarak, objektif ve denetlenebilir nitelikte ek koşullar belirleyebilirler. Üniversitemizde atanma ve yükseltilmeler, Gümüşhane Üniversitesi Öğretim Üyeliği Kadrolarına Başvuru ve Atanma Koşulları ve Yönetmeliği hükümlerine göre yürütülmektedir</a:t>
            </a:r>
            <a:r>
              <a:rPr sz="1200">
                <a:latin typeface="Times Roman"/>
                <a:ea typeface="Times Roman"/>
                <a:cs typeface="Times Roman"/>
                <a:sym typeface="Times Roman"/>
              </a:rPr>
              <a:t>.</a:t>
            </a:r>
          </a:p>
        </p:txBody>
      </p:sp>
      <p:sp>
        <p:nvSpPr>
          <p:cNvPr id="47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Üniversitemizde Atanma ve Yükseltilme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Üniversitemizde Atanma ve Yükseltilmeler</a:t>
            </a:r>
          </a:p>
        </p:txBody>
      </p:sp>
      <p:sp>
        <p:nvSpPr>
          <p:cNvPr id="476" name="2547 sayılı Yükseköğretim Kanunu, 2914 sayılı Yükseköğretim Personel Kanunu, Öğretim Üyeliğine Atanma ve Yükseltilme Yönetmeliği, Öğretim Üyesi dışındaki kadrolara yapılacak atamalara ilişkin yönetmelik ve Gümüşhane Üniversitesi Öğretim Üyeliğine Atanma "/>
          <p:cNvSpPr txBox="1">
            <a:spLocks noGrp="1"/>
          </p:cNvSpPr>
          <p:nvPr>
            <p:ph type="body" idx="1"/>
          </p:nvPr>
        </p:nvSpPr>
        <p:spPr>
          <a:xfrm>
            <a:off x="1217711" y="3973395"/>
            <a:ext cx="21948578" cy="8555507"/>
          </a:xfrm>
          <a:prstGeom prst="rect">
            <a:avLst/>
          </a:prstGeom>
        </p:spPr>
        <p:txBody>
          <a:bodyPr/>
          <a:lstStyle/>
          <a:p>
            <a:pPr marL="240780" indent="-240780" defTabSz="2365188">
              <a:spcBef>
                <a:spcPts val="1100"/>
              </a:spcBef>
              <a:defRPr sz="1940"/>
            </a:pPr>
            <a:r>
              <a:t>2547 sayılı Yükseköğretim Kanunu, 2914 sayılı Yükseköğretim Personel Kanunu, Öğretim Üyeliğine Atanma ve Yükseltilme Yönetmeliği, Öğretim Üyesi dışındaki kadrolara yapılacak atamalara ilişkin yönetmelik ve Gümüşhane Üniversitesi Öğretim Üyeliğine Atanma ve Yükseltilme Yönergesi hükümlerine göre yürütülmektedir.</a:t>
            </a:r>
            <a:endParaRPr sz="1164">
              <a:latin typeface="Times Roman"/>
              <a:ea typeface="Times Roman"/>
              <a:cs typeface="Times Roman"/>
              <a:sym typeface="Times Roman"/>
            </a:endParaRPr>
          </a:p>
          <a:p>
            <a:pPr marL="0" indent="0" defTabSz="2365188">
              <a:spcBef>
                <a:spcPts val="1100"/>
              </a:spcBef>
              <a:buSzTx/>
              <a:buNone/>
              <a:defRPr sz="1940">
                <a:latin typeface="Canela Text Bold"/>
                <a:ea typeface="Canela Text Bold"/>
                <a:cs typeface="Canela Text Bold"/>
                <a:sym typeface="Canela Text Bold"/>
              </a:defRPr>
            </a:pPr>
            <a:endParaRPr sz="1164">
              <a:latin typeface="Times Roman"/>
              <a:ea typeface="Times Roman"/>
              <a:cs typeface="Times Roman"/>
              <a:sym typeface="Times Roman"/>
            </a:endParaRPr>
          </a:p>
          <a:p>
            <a:pPr marL="0" indent="0" defTabSz="2365188">
              <a:spcBef>
                <a:spcPts val="1100"/>
              </a:spcBef>
              <a:buSzTx/>
              <a:buNone/>
              <a:defRPr sz="1940">
                <a:latin typeface="Canela Text Bold"/>
                <a:ea typeface="Canela Text Bold"/>
                <a:cs typeface="Canela Text Bold"/>
                <a:sym typeface="Canela Text Bold"/>
              </a:defRPr>
            </a:pPr>
            <a:r>
              <a:t>Doktor Öğretim Üyesi Görev Süresi Uzatma İşlemleri</a:t>
            </a:r>
            <a:r>
              <a:rPr>
                <a:latin typeface="Canela Text Regular"/>
                <a:ea typeface="Canela Text Regular"/>
                <a:cs typeface="Canela Text Regular"/>
                <a:sym typeface="Canela Text Regular"/>
              </a:rPr>
              <a:t>: </a:t>
            </a:r>
            <a:endParaRPr sz="1164">
              <a:latin typeface="Times Roman"/>
              <a:ea typeface="Times Roman"/>
              <a:cs typeface="Times Roman"/>
              <a:sym typeface="Times Roman"/>
            </a:endParaRPr>
          </a:p>
          <a:p>
            <a:pPr marL="240780" indent="-240780" defTabSz="2365188">
              <a:spcBef>
                <a:spcPts val="1100"/>
              </a:spcBef>
              <a:defRPr sz="1940"/>
            </a:pPr>
            <a:r>
              <a:t>2547 sayılı Kanun’un 23. maddesi uyarınca doktor öğretim üyeleri en çok üç yıl süre ile atanır. Her atama süresinin sonunda görev kendiliğinden sona erer. Görev süresi sona eren Doktor Öğretim Üyesi görev süresinin sona ermesinden en az iki ay önce Gümüşhane Üniversitesi Öğretim Üyeliği Kadrolarına Başvuru ve Atanma Koşulları ve Uygulama Yönergesinde belirtilen şartları yerine getirdiklerini gösteren belgelerle birlikte kadrosunun bulunduğu birime başvurarak yeniden atanma talebinde bulunur. İlgili birimin Yönetim Kurulu kararı ve Dekanın/Müdürün uygun görüşü üzerine Rektör Oluru ile görev süresi uzatma işlemi yapılır.</a:t>
            </a:r>
          </a:p>
          <a:p>
            <a:pPr marL="0" indent="0" defTabSz="2365188">
              <a:spcBef>
                <a:spcPts val="1100"/>
              </a:spcBef>
              <a:buSzTx/>
              <a:buNone/>
              <a:defRPr sz="1940">
                <a:latin typeface="Canela Text Bold"/>
                <a:ea typeface="Canela Text Bold"/>
                <a:cs typeface="Canela Text Bold"/>
                <a:sym typeface="Canela Text Bold"/>
              </a:defRPr>
            </a:pPr>
            <a:r>
              <a:t>Öğretim Görevlisi Görev Süresi Uzatma İşlemleri</a:t>
            </a:r>
            <a:r>
              <a:rPr>
                <a:latin typeface="Canela Text Regular"/>
                <a:ea typeface="Canela Text Regular"/>
                <a:cs typeface="Canela Text Regular"/>
                <a:sym typeface="Canela Text Regular"/>
              </a:rPr>
              <a:t>:</a:t>
            </a:r>
            <a:endParaRPr sz="1164">
              <a:latin typeface="Times Roman"/>
              <a:ea typeface="Times Roman"/>
              <a:cs typeface="Times Roman"/>
              <a:sym typeface="Times Roman"/>
            </a:endParaRPr>
          </a:p>
          <a:p>
            <a:pPr marL="240780" indent="-240780" defTabSz="2365188">
              <a:spcBef>
                <a:spcPts val="1100"/>
              </a:spcBef>
              <a:defRPr sz="1940"/>
            </a:pPr>
            <a:r>
              <a:t>2547 sayılı Kanun’un 23. maddesi uyarınca doktor öğretim üyeleri en çok üç yıl süre ile atanır. Her atama süresinin sonunda görev kendiliğinden sona erer. Görev süresi sona eren Doktor Öğretim Üyesi görev süresinin sona ermesinden en az iki ay önce Gümüşhane Üniversitesi Öğretim Üyeliğine Atanma ve Yükseltilme Yönergesi belirtilen şartları yerine getirdiklerini gösteren belgelerle birlikte kadrosunun bulunduğu birime başvurarak yeniden atanma talebinde</a:t>
            </a:r>
            <a:r>
              <a:rPr>
                <a:latin typeface="Canela Text Bold"/>
                <a:ea typeface="Canela Text Bold"/>
                <a:cs typeface="Canela Text Bold"/>
                <a:sym typeface="Canela Text Bold"/>
              </a:rPr>
              <a:t> </a:t>
            </a:r>
            <a:r>
              <a:t>bulunur. İlgili birimin Yönetim Kurulu kararı ve Dekanın/Müdürün</a:t>
            </a:r>
            <a:r>
              <a:rPr>
                <a:latin typeface="Canela Text Bold"/>
                <a:ea typeface="Canela Text Bold"/>
                <a:cs typeface="Canela Text Bold"/>
                <a:sym typeface="Canela Text Bold"/>
              </a:rPr>
              <a:t> </a:t>
            </a:r>
            <a:r>
              <a:t>uygun görüşü üzerine Rektör Oluru ile görev süresi uzatma işlemi yapılır.  </a:t>
            </a:r>
            <a:endParaRPr sz="1164">
              <a:latin typeface="Times Roman"/>
              <a:ea typeface="Times Roman"/>
              <a:cs typeface="Times Roman"/>
              <a:sym typeface="Times Roman"/>
            </a:endParaRPr>
          </a:p>
          <a:p>
            <a:pPr marL="0" indent="0" defTabSz="2365188">
              <a:spcBef>
                <a:spcPts val="1100"/>
              </a:spcBef>
              <a:buSzTx/>
              <a:buNone/>
              <a:defRPr sz="1940">
                <a:latin typeface="Canela Text Bold"/>
                <a:ea typeface="Canela Text Bold"/>
                <a:cs typeface="Canela Text Bold"/>
                <a:sym typeface="Canela Text Bold"/>
              </a:defRPr>
            </a:pPr>
            <a:r>
              <a:t>Araştırma Görevlisi Süre Uzatımı</a:t>
            </a:r>
            <a:r>
              <a:rPr>
                <a:latin typeface="Canela Text Regular"/>
                <a:ea typeface="Canela Text Regular"/>
                <a:cs typeface="Canela Text Regular"/>
                <a:sym typeface="Canela Text Regular"/>
              </a:rPr>
              <a:t>: </a:t>
            </a:r>
            <a:endParaRPr sz="1164">
              <a:latin typeface="Times Roman"/>
              <a:ea typeface="Times Roman"/>
              <a:cs typeface="Times Roman"/>
              <a:sym typeface="Times Roman"/>
            </a:endParaRPr>
          </a:p>
          <a:p>
            <a:pPr marL="240780" indent="-240780" defTabSz="2365188">
              <a:spcBef>
                <a:spcPts val="1100"/>
              </a:spcBef>
              <a:defRPr sz="1940"/>
            </a:pPr>
            <a:r>
              <a:t>2547 Yükseköğretim Kanunun 33/a veya 50/d maddesine atanan Araştırma Görevlileri Görev Süresi Uzatımı ve Bilgilendirme Formu, Transkript ve Bilimsel Faaliyetler Listesi ile çalıştıkları birime yeniden atanma talebinde bulunur. İlgili Birimin anabilim dalı ve bölüm başkanlığı teklifi, fakülte yönetim kurulu kararı ve ilgili birimin uygun görüşü üzerine Rektör Oluru ile 33/a’lılar için 2 yıl 50/d’liler 1 yıl süre ile yeniden atama işlemi yapılır. </a:t>
            </a:r>
          </a:p>
        </p:txBody>
      </p:sp>
      <p:sp>
        <p:nvSpPr>
          <p:cNvPr id="47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Görevlendirme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Görevlendirme İşlemleri</a:t>
            </a:r>
          </a:p>
        </p:txBody>
      </p:sp>
      <p:sp>
        <p:nvSpPr>
          <p:cNvPr id="480" name="Yurt İçinde ve Yurt Dışında Görevlendirme:…"/>
          <p:cNvSpPr txBox="1">
            <a:spLocks noGrp="1"/>
          </p:cNvSpPr>
          <p:nvPr>
            <p:ph type="body" idx="1"/>
          </p:nvPr>
        </p:nvSpPr>
        <p:spPr>
          <a:xfrm>
            <a:off x="1217711" y="3973395"/>
            <a:ext cx="21948578" cy="8555507"/>
          </a:xfrm>
          <a:prstGeom prst="rect">
            <a:avLst/>
          </a:prstGeom>
        </p:spPr>
        <p:txBody>
          <a:bodyPr/>
          <a:lstStyle/>
          <a:p>
            <a:pPr marL="0" indent="0">
              <a:buSzTx/>
              <a:buNone/>
            </a:pPr>
            <a:r>
              <a:t> </a:t>
            </a:r>
            <a:r>
              <a:rPr>
                <a:latin typeface="Canela Text Bold"/>
                <a:ea typeface="Canela Text Bold"/>
                <a:cs typeface="Canela Text Bold"/>
                <a:sym typeface="Canela Text Bold"/>
              </a:rPr>
              <a:t>Yurt İçinde ve Yurt Dışında Görevlendirme</a:t>
            </a:r>
            <a:r>
              <a:t>:</a:t>
            </a:r>
            <a:endParaRPr sz="1200">
              <a:latin typeface="Times Roman"/>
              <a:ea typeface="Times Roman"/>
              <a:cs typeface="Times Roman"/>
              <a:sym typeface="Times Roman"/>
            </a:endParaRPr>
          </a:p>
          <a:p>
            <a:pPr marL="248227" indent="-248227"/>
            <a:r>
              <a:t>Kısa Süreli Görevlendirme Öğretim elemanlarının bilimsel toplantılara katılmak, inceleme, araştırma ve uygulama yapmak üzere süresi üç ay kadar (üç ay dahil) olan görevlendirmelerdir. Görevlendirme talep eden öğretim elemanı dilekçe ve görevlendirmeye ilişkin belgeler ile çalıştığı birime başvurur. </a:t>
            </a:r>
            <a:endParaRPr sz="1200">
              <a:latin typeface="Times Roman"/>
              <a:ea typeface="Times Roman"/>
              <a:cs typeface="Times Roman"/>
              <a:sym typeface="Times Roman"/>
            </a:endParaRPr>
          </a:p>
          <a:p>
            <a:pPr marL="248227" indent="-248227"/>
            <a:r>
              <a:t>Görevlendirmeye yolluk almaksızın bir haftaya kadar dekan, enstitü ve yüksekokul müdürleri, on beş güne kadar rektörler izin verebilirler. Bu şekilde on beş günü aşan veya yolluk verilmesini gerektiren durumlarda, ilgili yönetim kurulunun kararı ve rektörün onayı gereklidir. </a:t>
            </a:r>
            <a:endParaRPr sz="1200">
              <a:latin typeface="Times Roman"/>
              <a:ea typeface="Times Roman"/>
              <a:cs typeface="Times Roman"/>
              <a:sym typeface="Times Roman"/>
            </a:endParaRPr>
          </a:p>
          <a:p>
            <a:pPr marL="248227" indent="-248227"/>
            <a:r>
              <a:t>Yurtdışı görevlendirmelerinde ilgili birim görevlendirmeye ilişkin kararını görevlendirme tarihinden en geç 15 gün önce Personel Daire Başkanlığına bildirmelidir.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Uzun Süreli Görevlendirme</a:t>
            </a:r>
            <a:r>
              <a:t>: </a:t>
            </a:r>
            <a:endParaRPr sz="1200">
              <a:latin typeface="Times Roman"/>
              <a:ea typeface="Times Roman"/>
              <a:cs typeface="Times Roman"/>
              <a:sym typeface="Times Roman"/>
            </a:endParaRPr>
          </a:p>
          <a:p>
            <a:pPr marL="248227" indent="-248227"/>
            <a:r>
              <a:t>Öğretim elemanları için inceleme, araştırma ve uygulama yapmak üzere üç aydan fazla bir süre ile ilgili yönetim kurullarınca onaylanacak bir çalışma programına göre yapılan görevlendirmelerdir. Görevlendirme talep eden öğretim elemanı dilekçe ve görevlendirmeye ilişkin belgeler ile çalıştığı birime başvurur. İlgili birimin yönetim kurulu kararı ile dekanın uygun görüşü ve Rektör Oluru ile görevlendirme işlemleri yapılır. Yurtdışı görevlendirmelerinde ilgili birim görevlendirmeye ilişkin kararını görevlendirme tarihinden en geç 15 gün önce Personel Daire Başkanlığına bildirmelidir. </a:t>
            </a:r>
            <a:endParaRPr sz="1200">
              <a:latin typeface="Times Roman"/>
              <a:ea typeface="Times Roman"/>
              <a:cs typeface="Times Roman"/>
              <a:sym typeface="Times Roman"/>
            </a:endParaRPr>
          </a:p>
          <a:p>
            <a:pPr marL="0" indent="0">
              <a:buSzTx/>
              <a:buNone/>
              <a:defRPr>
                <a:latin typeface="Canela Text Bold"/>
                <a:ea typeface="Canela Text Bold"/>
                <a:cs typeface="Canela Text Bold"/>
                <a:sym typeface="Canela Text Bold"/>
              </a:defRPr>
            </a:pPr>
            <a:r>
              <a:t>40-A Görevlendirmeleri</a:t>
            </a:r>
            <a:r>
              <a:rPr>
                <a:latin typeface="Canela Text Regular"/>
                <a:ea typeface="Canela Text Regular"/>
                <a:cs typeface="Canela Text Regular"/>
                <a:sym typeface="Canela Text Regular"/>
              </a:rPr>
              <a:t>: </a:t>
            </a:r>
            <a:endParaRPr sz="1200">
              <a:latin typeface="Times Roman"/>
              <a:ea typeface="Times Roman"/>
              <a:cs typeface="Times Roman"/>
              <a:sym typeface="Times Roman"/>
            </a:endParaRPr>
          </a:p>
          <a:p>
            <a:pPr marL="248227" indent="-248227"/>
            <a:r>
              <a:t>Yükseköğretim kurumlarında görevli öğretim üyeleri ile öğretim görevlileri bağlı bulundukları fakülte veya yüksekokulda haftalık ders yükünü dolduramadıkları takdirde, kendi üniversitelerinin diğer birimlerinde veya o şehirdeki yükseköğretim kurumlarında ders yükünü doldurmak üzere rektör tarafından görevlendirilebilirler. Ders yükü içindeki çalışmalar karşılığında ek ders ücreti ödenmez. Haftalık ders yükünün üstünde başka bir yükseköğretim kurumunda görevlendirilen öğretim elemanlarına görev aldıkları kurum bütçesinden ek ders ücreti ödenir. </a:t>
            </a:r>
          </a:p>
        </p:txBody>
      </p:sp>
      <p:sp>
        <p:nvSpPr>
          <p:cNvPr id="48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Askerlik Öncesinde ve Sonrasında İşlem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Askerlik Öncesinde ve Sonrasında İşlemler</a:t>
            </a:r>
          </a:p>
        </p:txBody>
      </p:sp>
      <p:sp>
        <p:nvSpPr>
          <p:cNvPr id="484" name="Askere gitmek isteyen bir öğretim elamanı askere sevk belgesi ve dilekçe ile birimine başvuruda bulunur. Rektörlük Oluru ile askerlik hizmeti süresinde aylıksız izinli sayılır.…"/>
          <p:cNvSpPr txBox="1">
            <a:spLocks noGrp="1"/>
          </p:cNvSpPr>
          <p:nvPr>
            <p:ph type="body" idx="1"/>
          </p:nvPr>
        </p:nvSpPr>
        <p:spPr>
          <a:xfrm>
            <a:off x="1217711" y="3973395"/>
            <a:ext cx="21948578" cy="8555507"/>
          </a:xfrm>
          <a:prstGeom prst="rect">
            <a:avLst/>
          </a:prstGeom>
        </p:spPr>
        <p:txBody>
          <a:bodyPr/>
          <a:lstStyle/>
          <a:p>
            <a:pPr marL="248227" indent="-248227"/>
            <a:r>
              <a:t>Askere gitmek isteyen bir öğretim elamanı askere sevk belgesi ve dilekçe ile birimine başvuruda bulunur. Rektörlük Oluru ile askerlik hizmeti süresinde aylıksız izinli sayılır. </a:t>
            </a:r>
          </a:p>
          <a:p>
            <a:pPr marL="248227" indent="-248227"/>
            <a:r>
              <a:t>Askerlik hizmetini tamamlayan öğretim elemanının terhis tarihinden itibaren 30 gün içinde terhis belgesi ve dilekçe ile çalıştığı birime başvurması gerekir. Rektörlük Oluru ile aylıksız izin dönüşü tekrar ataması yapılır. </a:t>
            </a:r>
          </a:p>
        </p:txBody>
      </p:sp>
      <p:sp>
        <p:nvSpPr>
          <p:cNvPr id="48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asaport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Pasaport İşlemleri</a:t>
            </a:r>
          </a:p>
        </p:txBody>
      </p:sp>
      <p:sp>
        <p:nvSpPr>
          <p:cNvPr id="488" name="Hususi Damgalı (Yeşil) Pasaport:…"/>
          <p:cNvSpPr txBox="1">
            <a:spLocks noGrp="1"/>
          </p:cNvSpPr>
          <p:nvPr>
            <p:ph type="body" idx="1"/>
          </p:nvPr>
        </p:nvSpPr>
        <p:spPr>
          <a:xfrm>
            <a:off x="1217711" y="3973395"/>
            <a:ext cx="21948578" cy="8555507"/>
          </a:xfrm>
          <a:prstGeom prst="rect">
            <a:avLst/>
          </a:prstGeom>
        </p:spPr>
        <p:txBody>
          <a:bodyPr/>
          <a:lstStyle/>
          <a:p>
            <a:pPr marL="0" indent="0" defTabSz="2389572">
              <a:spcBef>
                <a:spcPts val="1100"/>
              </a:spcBef>
              <a:buSzTx/>
              <a:buNone/>
              <a:defRPr sz="1960">
                <a:latin typeface="Canela Text Bold"/>
                <a:ea typeface="Canela Text Bold"/>
                <a:cs typeface="Canela Text Bold"/>
                <a:sym typeface="Canela Text Bold"/>
              </a:defRPr>
            </a:pPr>
            <a:r>
              <a:t>Hususi Damgalı (Yeşil) Pasaport</a:t>
            </a:r>
            <a:r>
              <a:rPr>
                <a:latin typeface="Canela Text Regular"/>
                <a:ea typeface="Canela Text Regular"/>
                <a:cs typeface="Canela Text Regular"/>
                <a:sym typeface="Canela Text Regular"/>
              </a:rPr>
              <a:t>:</a:t>
            </a:r>
            <a:endParaRPr sz="1176">
              <a:latin typeface="Times Roman"/>
              <a:ea typeface="Times Roman"/>
              <a:cs typeface="Times Roman"/>
              <a:sym typeface="Times Roman"/>
            </a:endParaRPr>
          </a:p>
          <a:p>
            <a:pPr marL="243262" indent="-243262" defTabSz="2389572">
              <a:spcBef>
                <a:spcPts val="1100"/>
              </a:spcBef>
              <a:defRPr sz="1960"/>
            </a:pPr>
            <a:r>
              <a:t>Hususi damgalı (yeşil) pasaport 5682 sayılı Pasaport Kanunu uyarınca birinci, ikinci ve üçüncü derece kadrolarda bulunan veya bu kadrolar karşılık gösterilmek veya T.C. Emekli Sandığı ile ilgilendirilip emekli kesenekleri bu derecelerden kesilmek suretiyle sözleşmeli olarak çalıştırılan devlet memurları ve diğer kamu görevlilerine İl Nüfus ve Vatandaşlık Müdürlüğü tarafından verilir. </a:t>
            </a:r>
            <a:endParaRPr sz="1176">
              <a:latin typeface="Times Roman"/>
              <a:ea typeface="Times Roman"/>
              <a:cs typeface="Times Roman"/>
              <a:sym typeface="Times Roman"/>
            </a:endParaRPr>
          </a:p>
          <a:p>
            <a:pPr marL="243262" indent="-243262" defTabSz="2389572">
              <a:spcBef>
                <a:spcPts val="1100"/>
              </a:spcBef>
              <a:defRPr sz="1960"/>
            </a:pPr>
            <a:r>
              <a:t>Hususi damgalı (yeşil) pasaport alabilmek isteyen öğretim elemanı dilekçe ile Personel Daire Başkanlığına başvurur. Pasaport Talep Formu Rektör tarafından imzalandıktan sonra talep eden kişinin kendisine verilir. Kurum tarafından onaylanan pasaport başvuru belgesi; nüfus cüzdanı, son altı ay içinde çekilmiş 1 adet biyometrik fotoğraf, cüzdan bedeli makbuzu (vergi daireleri, bankalar veya internet bankacılığı üzerinden ödenebilir) ve varsa eski pasaportu ile İl Nüfus ve Vatandaşlık Müdürlüğüne müracaatta bulunur. Kurum tarafından onaylanan pasaport başvuru belgeleri ile, onay tarihinden itibaren İl Nüfus ve Vatandaşlık Müdürlüğüne başvuru için 60 gün geçerliliği bulunmaktadır. </a:t>
            </a:r>
            <a:endParaRPr sz="1176">
              <a:latin typeface="Times Roman"/>
              <a:ea typeface="Times Roman"/>
              <a:cs typeface="Times Roman"/>
              <a:sym typeface="Times Roman"/>
            </a:endParaRPr>
          </a:p>
          <a:p>
            <a:pPr marL="0" indent="0" defTabSz="2389572">
              <a:spcBef>
                <a:spcPts val="1100"/>
              </a:spcBef>
              <a:buSzTx/>
              <a:buNone/>
              <a:defRPr sz="1960">
                <a:latin typeface="Canela Text Bold"/>
                <a:ea typeface="Canela Text Bold"/>
                <a:cs typeface="Canela Text Bold"/>
                <a:sym typeface="Canela Text Bold"/>
              </a:defRPr>
            </a:pPr>
            <a:r>
              <a:t>Hizmet Damgalı (Gri) Pasaport</a:t>
            </a:r>
            <a:r>
              <a:rPr>
                <a:latin typeface="Canela Text Regular"/>
                <a:ea typeface="Canela Text Regular"/>
                <a:cs typeface="Canela Text Regular"/>
                <a:sym typeface="Canela Text Regular"/>
              </a:rPr>
              <a:t>:</a:t>
            </a:r>
            <a:endParaRPr sz="1176">
              <a:latin typeface="Times Roman"/>
              <a:ea typeface="Times Roman"/>
              <a:cs typeface="Times Roman"/>
              <a:sym typeface="Times Roman"/>
            </a:endParaRPr>
          </a:p>
          <a:p>
            <a:pPr marL="243262" indent="-243262" defTabSz="2389572">
              <a:spcBef>
                <a:spcPts val="1100"/>
              </a:spcBef>
              <a:defRPr sz="1960"/>
            </a:pPr>
            <a:r>
              <a:t>Öğretim elemanının yurtdışında görevlendirildiğine dair ilgili yönetim kurulu kararının ya da rektörlük olurunun alınmış olması gerekir. Hizmet damgalı (gri) pasaport alabilmek isteyen öğretim elemanı dilekçe ve görevlendirme yazısı ile Personel Daire Başkanlığına başvurur. </a:t>
            </a:r>
            <a:endParaRPr sz="1176">
              <a:latin typeface="Times Roman"/>
              <a:ea typeface="Times Roman"/>
              <a:cs typeface="Times Roman"/>
              <a:sym typeface="Times Roman"/>
            </a:endParaRPr>
          </a:p>
          <a:p>
            <a:pPr marL="243262" indent="-243262" defTabSz="2389572">
              <a:spcBef>
                <a:spcPts val="1100"/>
              </a:spcBef>
              <a:defRPr sz="1960"/>
            </a:pPr>
            <a:r>
              <a:t>Pasaport Talep Formu Rektör tarafından imzalandıktan sonra talep eden kişinin kendisine verilir. Öğretim elemanının, yurtdışında görevlendirme belgesi, nüfus cüzdanı, son altı ay içinde çekilmiş 1 adet biyometrik fotoğraf, cüzdan bedeli makbuzu (vergi daireleri, bankalar veya internet bankacılığı üzerinden ödenebilir) ve varsa eski pasaportu ile İl Nüfus ve Vatandaşlık Müdürlüğüne müracaatta bulunması gerekir. </a:t>
            </a:r>
            <a:endParaRPr sz="1176">
              <a:latin typeface="Times Roman"/>
              <a:ea typeface="Times Roman"/>
              <a:cs typeface="Times Roman"/>
              <a:sym typeface="Times Roman"/>
            </a:endParaRPr>
          </a:p>
          <a:p>
            <a:pPr marL="243262" indent="-243262" defTabSz="2389572">
              <a:spcBef>
                <a:spcPts val="1100"/>
              </a:spcBef>
              <a:defRPr sz="1960"/>
            </a:pPr>
            <a:r>
              <a:t>Kurum tarafından onaylanan hizmet damgalı (gri) pasaport başvuru belgelerinin, onay tarihinden itibaren İl Nüfus ve Vatandaşlık Müdürlüğüne başvurusu için 60 gün geçerlilik süresi bulunmaktadır. </a:t>
            </a:r>
            <a:endParaRPr sz="1176">
              <a:latin typeface="Times Roman"/>
              <a:ea typeface="Times Roman"/>
              <a:cs typeface="Times Roman"/>
              <a:sym typeface="Times Roman"/>
            </a:endParaRPr>
          </a:p>
          <a:p>
            <a:pPr marL="243262" indent="-243262" defTabSz="2389572">
              <a:spcBef>
                <a:spcPts val="1100"/>
              </a:spcBef>
              <a:defRPr sz="1960"/>
            </a:pPr>
            <a:r>
              <a:t>Hizmet pasaportu alan personel yurtdışı görevlendirme sonrası hizmet damgalı (gri) pasaportunu Personel Daire Başkanlığına teslim etmek zorundadır. </a:t>
            </a:r>
          </a:p>
        </p:txBody>
      </p:sp>
      <p:sp>
        <p:nvSpPr>
          <p:cNvPr id="48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Disiplin İşlem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Disiplin İşlemleri</a:t>
            </a:r>
          </a:p>
        </p:txBody>
      </p:sp>
      <p:sp>
        <p:nvSpPr>
          <p:cNvPr id="492" name="Öğretim elemanlarının disiplin işlemleri 2547 sayılı Yükseköğretim Kanununun 53. maddesine göre yürütülür.…"/>
          <p:cNvSpPr txBox="1">
            <a:spLocks noGrp="1"/>
          </p:cNvSpPr>
          <p:nvPr>
            <p:ph type="body" idx="1"/>
          </p:nvPr>
        </p:nvSpPr>
        <p:spPr>
          <a:xfrm>
            <a:off x="1217711" y="3973395"/>
            <a:ext cx="21948578" cy="8555507"/>
          </a:xfrm>
          <a:prstGeom prst="rect">
            <a:avLst/>
          </a:prstGeom>
        </p:spPr>
        <p:txBody>
          <a:bodyPr/>
          <a:lstStyle/>
          <a:p>
            <a:pPr marL="248227" indent="-248227"/>
            <a:r>
              <a:t>Öğretim elemanlarının disiplin işlemleri 2547 sayılı Yükseköğretim Kanununun 53. maddesine göre yürütülür. </a:t>
            </a:r>
            <a:endParaRPr sz="1200">
              <a:latin typeface="Times Roman"/>
              <a:ea typeface="Times Roman"/>
              <a:cs typeface="Times Roman"/>
              <a:sym typeface="Times Roman"/>
            </a:endParaRPr>
          </a:p>
          <a:p>
            <a:pPr marL="248227" indent="-248227"/>
            <a:r>
              <a:t>Rektör, üniversitenin; bağımsız vakıf meslek yüksekokulu müdürü, bağımsız vakıf meslek yüksekokulunun; dekan, fakültenin; enstitü ve yüksekokul müdürleri, enstitü ve yüksekokulların; kadrosu bulunan uygulama araştırma merkezi ile bağımsız enstitü müdürleri, uygulama araştırma merkezi ile enstitünün; bu birimlerin genel sekreter veya sekreterleri de bağlı birim personelinin disiplin amirleridir. </a:t>
            </a:r>
            <a:endParaRPr sz="1200">
              <a:latin typeface="Times Roman"/>
              <a:ea typeface="Times Roman"/>
              <a:cs typeface="Times Roman"/>
              <a:sym typeface="Times Roman"/>
            </a:endParaRPr>
          </a:p>
          <a:p>
            <a:pPr marL="248227" indent="-248227"/>
            <a:r>
              <a:t>Devlet ve vakıf yükseköğretim kurumlarının öğretim elemanlarına uygulanabilecek disiplin cezaları; Uyarma, Kınama, Aylıktan veya ücretten kesme, Kademe ilerlemesinin durdurulması veya birden fazla ücretten kesme, Üniversite öğretim mesleğinden çıkarma, Kamu görevinden çıkarma cezalarıdır. Uyarma ve kınama cezaları sıralı disiplin amirleri tarafından, rektörler ve bağımsız vakıf meslek yüksekokulu müdürleri hakkında Yükseköğretim Kurulu Başkanı tarafından verilir. Aylıktan veya ücretten kesme ve kademe ilerlemesinin durdurulması veya birden fazla ücretten kesme cezaları kişinin görevli olduğu birimdeki disiplin kurulu kararı ile verilir. </a:t>
            </a:r>
            <a:endParaRPr sz="1200">
              <a:latin typeface="Times Roman"/>
              <a:ea typeface="Times Roman"/>
              <a:cs typeface="Times Roman"/>
              <a:sym typeface="Times Roman"/>
            </a:endParaRPr>
          </a:p>
          <a:p>
            <a:pPr marL="248227" indent="-248227"/>
            <a:r>
              <a:t>Üniversite öğretim mesleğinden çıkarma ve kamu görevinden çıkarma cezaları atamaya yetkili amirin (Rektör) teklifi üzerine Yüksek Disiplin Kurulu (Yükseköğretim Genel Kurulu) kararıyla verilir. Üniversite disiplin kurulu üniversite yönetim kuruludur. Üniversiteye bağlı birimlerin yönetim kurulları disiplin kurulu olarak görev yapar.</a:t>
            </a:r>
          </a:p>
        </p:txBody>
      </p:sp>
      <p:sp>
        <p:nvSpPr>
          <p:cNvPr id="49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Ödül Mekanizma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Ödül Mekanizmaları</a:t>
            </a:r>
          </a:p>
        </p:txBody>
      </p:sp>
      <p:sp>
        <p:nvSpPr>
          <p:cNvPr id="496" name="Üniversitemizde akademik ve idari personellerin, öğrencilerin, üniversite dışındaki kişi, kurum ve kuruluşların, çalışmalarında göstermiş oldukları üstün başarı ve hizmetlerin değerlendirilmesi,  performanslarının artırılması ve çalışmalarının desteklenm"/>
          <p:cNvSpPr txBox="1">
            <a:spLocks noGrp="1"/>
          </p:cNvSpPr>
          <p:nvPr>
            <p:ph type="body" idx="1"/>
          </p:nvPr>
        </p:nvSpPr>
        <p:spPr>
          <a:xfrm>
            <a:off x="1217711" y="3973395"/>
            <a:ext cx="21948578" cy="8555507"/>
          </a:xfrm>
          <a:prstGeom prst="rect">
            <a:avLst/>
          </a:prstGeom>
        </p:spPr>
        <p:txBody>
          <a:bodyPr/>
          <a:lstStyle/>
          <a:p>
            <a:pPr marL="0" indent="0" defTabSz="2072588">
              <a:spcBef>
                <a:spcPts val="1000"/>
              </a:spcBef>
              <a:buSzTx/>
              <a:buNone/>
              <a:defRPr sz="1700"/>
            </a:pPr>
            <a:r>
              <a:t>Üniversitemizde akademik ve idari personellerin, öğrencilerin, üniversite dışındaki kişi, kurum ve kuruluşların, çalışmalarında göstermiş oldukları üstün başarı ve hizmetlerin değerlendirilmesi, </a:t>
            </a:r>
            <a:br/>
            <a:r>
              <a:t>performanslarının artırılması ve çalışmalarının desteklenmesi Gümüşhane Üniversitesi Ödül Yönergesi kapsamında yürütülmektedir. </a:t>
            </a:r>
            <a:endParaRPr sz="1020">
              <a:latin typeface="Times Roman"/>
              <a:ea typeface="Times Roman"/>
              <a:cs typeface="Times Roman"/>
              <a:sym typeface="Times Roman"/>
            </a:endParaRPr>
          </a:p>
          <a:p>
            <a:pPr marL="0" indent="0" defTabSz="2072588">
              <a:spcBef>
                <a:spcPts val="1000"/>
              </a:spcBef>
              <a:buSzTx/>
              <a:buNone/>
              <a:defRPr sz="1700"/>
            </a:pPr>
            <a:r>
              <a:t>İlgili yönergeye aşağıdaki başlıklar altında akademik ve idari ödüller verilmektedir.</a:t>
            </a:r>
          </a:p>
          <a:p>
            <a:pPr marL="0" indent="0" defTabSz="2072588">
              <a:spcBef>
                <a:spcPts val="1000"/>
              </a:spcBef>
              <a:buSzTx/>
              <a:buNone/>
              <a:defRPr sz="1700"/>
            </a:pPr>
            <a:r>
              <a:rPr>
                <a:latin typeface="Canela Text Bold"/>
                <a:ea typeface="Canela Text Bold"/>
                <a:cs typeface="Canela Text Bold"/>
                <a:sym typeface="Canela Text Bold"/>
              </a:rPr>
              <a:t>Akademik Performans Ödülü</a:t>
            </a:r>
            <a:r>
              <a:t>: </a:t>
            </a:r>
            <a:endParaRPr sz="1020">
              <a:latin typeface="Times Roman"/>
              <a:ea typeface="Times Roman"/>
              <a:cs typeface="Times Roman"/>
              <a:sym typeface="Times Roman"/>
            </a:endParaRPr>
          </a:p>
          <a:p>
            <a:pPr marL="0" indent="0" defTabSz="2072588">
              <a:spcBef>
                <a:spcPts val="1000"/>
              </a:spcBef>
              <a:buSzTx/>
              <a:buNone/>
              <a:defRPr sz="1700"/>
            </a:pPr>
            <a:r>
              <a:t>Bilimsel araştırmalarıyla bilime ve teknolojinin gelişmesine evrensel düzeyde önemli katkılarda bulunmuş akademik personeller ile güzel sanatlar alanında uluslararası eserler ile isim yapmış ve sanata evrensel düzeyde katkıda bulunmuş akademik personellere verilir. Bu ödül, ayni ve/veya nakdi olabileceği gibi plaket, berat, madalya veya belge şeklinde olabilir.</a:t>
            </a:r>
            <a:endParaRPr sz="1020">
              <a:latin typeface="Times Roman"/>
              <a:ea typeface="Times Roman"/>
              <a:cs typeface="Times Roman"/>
              <a:sym typeface="Times Roman"/>
            </a:endParaRPr>
          </a:p>
          <a:p>
            <a:pPr marL="0" indent="0" defTabSz="2072588">
              <a:spcBef>
                <a:spcPts val="1000"/>
              </a:spcBef>
              <a:buSzTx/>
              <a:buNone/>
              <a:defRPr sz="1700"/>
            </a:pPr>
            <a:r>
              <a:rPr>
                <a:latin typeface="Canela Text Bold"/>
                <a:ea typeface="Canela Text Bold"/>
                <a:cs typeface="Canela Text Bold"/>
                <a:sym typeface="Canela Text Bold"/>
              </a:rPr>
              <a:t>Yayın Performans Ödülü</a:t>
            </a:r>
            <a:r>
              <a:t>: </a:t>
            </a:r>
            <a:endParaRPr sz="1020">
              <a:latin typeface="Times Roman"/>
              <a:ea typeface="Times Roman"/>
              <a:cs typeface="Times Roman"/>
              <a:sym typeface="Times Roman"/>
            </a:endParaRPr>
          </a:p>
          <a:p>
            <a:pPr marL="0" indent="0" defTabSz="2072588">
              <a:spcBef>
                <a:spcPts val="1000"/>
              </a:spcBef>
              <a:buSzTx/>
              <a:buNone/>
              <a:defRPr sz="1700"/>
            </a:pPr>
            <a:r>
              <a:t>SCI, SCI-Expanded, SSCI ve AHCI kapsamında yer alan dergilerden birinde yer alan bir makale olması ve ödül dönemi içinde yayınlanmış olması gereklidir. Bilimsel bir araştırma makalesi niteliğinde olmayan, editöre mektup, haberler, düzeltme notları vb. çalışmalar dikkate alınmaz. Bu ödül Gümüşhane Üniversitesi Senatosunun vereceği karar doğrultusunda ayni ve/veya nakdi olabileceği gibi plaket, berat, madalya veya belge şeklinde olabilir.</a:t>
            </a:r>
            <a:endParaRPr sz="1020">
              <a:latin typeface="Times Roman"/>
              <a:ea typeface="Times Roman"/>
              <a:cs typeface="Times Roman"/>
              <a:sym typeface="Times Roman"/>
            </a:endParaRPr>
          </a:p>
          <a:p>
            <a:pPr marL="0" indent="0" defTabSz="2072588">
              <a:spcBef>
                <a:spcPts val="1000"/>
              </a:spcBef>
              <a:buSzTx/>
              <a:buNone/>
              <a:defRPr sz="1700"/>
            </a:pPr>
            <a:r>
              <a:rPr>
                <a:latin typeface="Canela Text Bold"/>
                <a:ea typeface="Canela Text Bold"/>
                <a:cs typeface="Canela Text Bold"/>
                <a:sym typeface="Canela Text Bold"/>
              </a:rPr>
              <a:t>Patent Ödülü</a:t>
            </a:r>
            <a:r>
              <a:t>:</a:t>
            </a:r>
            <a:endParaRPr sz="1020">
              <a:latin typeface="Times Roman"/>
              <a:ea typeface="Times Roman"/>
              <a:cs typeface="Times Roman"/>
              <a:sym typeface="Times Roman"/>
            </a:endParaRPr>
          </a:p>
          <a:p>
            <a:pPr marL="0" indent="0" defTabSz="2072588">
              <a:spcBef>
                <a:spcPts val="1000"/>
              </a:spcBef>
              <a:buSzTx/>
              <a:buNone/>
              <a:defRPr sz="1700"/>
            </a:pPr>
            <a:r>
              <a:t> Çalışma alanı ile ilgili patent almış olanlar bu ödüle başvurabilir. Bu ödül, ayni ve/veya nakdi olabileceği gibi plaket, berat, madalya veya belge şeklinde olabilir.</a:t>
            </a:r>
            <a:endParaRPr sz="1020">
              <a:latin typeface="Times Roman"/>
              <a:ea typeface="Times Roman"/>
              <a:cs typeface="Times Roman"/>
              <a:sym typeface="Times Roman"/>
            </a:endParaRPr>
          </a:p>
          <a:p>
            <a:pPr marL="0" indent="0" defTabSz="2072588">
              <a:spcBef>
                <a:spcPts val="1000"/>
              </a:spcBef>
              <a:buSzTx/>
              <a:buNone/>
              <a:defRPr sz="1700"/>
            </a:pPr>
            <a:r>
              <a:rPr>
                <a:latin typeface="Canela Text Bold"/>
                <a:ea typeface="Canela Text Bold"/>
                <a:cs typeface="Canela Text Bold"/>
                <a:sym typeface="Canela Text Bold"/>
              </a:rPr>
              <a:t>Proje Performans Ödülü</a:t>
            </a:r>
            <a:r>
              <a:t>:</a:t>
            </a:r>
            <a:endParaRPr sz="1020">
              <a:latin typeface="Times Roman"/>
              <a:ea typeface="Times Roman"/>
              <a:cs typeface="Times Roman"/>
              <a:sym typeface="Times Roman"/>
            </a:endParaRPr>
          </a:p>
          <a:p>
            <a:pPr marL="0" indent="0" defTabSz="2072588">
              <a:spcBef>
                <a:spcPts val="1000"/>
              </a:spcBef>
              <a:buSzTx/>
              <a:buNone/>
              <a:defRPr sz="1700"/>
            </a:pPr>
            <a:r>
              <a:t> TÜBİTAK 1001, 1003, 1004, 1005, 1007, 1505, 2244, 3001, 501, SAYEM, COST, Uluslararası İkili İş birliği Programları ve diğer AB araştırma proje türlerinin en az birinde yürütücü, araştırmacı veya bursiyer olanlar bu ödüle başvurabilir. Bu ödül, ayni ve/veya nakdi olabileceği gibi plaket, berat, madalya veya belge şeklinde olabilir</a:t>
            </a:r>
            <a:endParaRPr sz="1020">
              <a:latin typeface="Times Roman"/>
              <a:ea typeface="Times Roman"/>
              <a:cs typeface="Times Roman"/>
              <a:sym typeface="Times Roman"/>
            </a:endParaRPr>
          </a:p>
          <a:p>
            <a:pPr marL="0" indent="0" defTabSz="2072588">
              <a:spcBef>
                <a:spcPts val="1000"/>
              </a:spcBef>
              <a:buSzTx/>
              <a:buNone/>
              <a:defRPr sz="1700"/>
            </a:pPr>
            <a:r>
              <a:rPr>
                <a:latin typeface="Canela Text Bold"/>
                <a:ea typeface="Canela Text Bold"/>
                <a:cs typeface="Canela Text Bold"/>
                <a:sym typeface="Canela Text Bold"/>
              </a:rPr>
              <a:t>En Yüksek Atıf Ödülü</a:t>
            </a:r>
            <a:r>
              <a:t>:</a:t>
            </a:r>
            <a:endParaRPr sz="1020">
              <a:latin typeface="Times Roman"/>
              <a:ea typeface="Times Roman"/>
              <a:cs typeface="Times Roman"/>
              <a:sym typeface="Times Roman"/>
            </a:endParaRPr>
          </a:p>
          <a:p>
            <a:pPr marL="0" indent="0" defTabSz="2072588">
              <a:spcBef>
                <a:spcPts val="1000"/>
              </a:spcBef>
              <a:buSzTx/>
              <a:buNone/>
              <a:defRPr sz="1700"/>
            </a:pPr>
            <a:r>
              <a:t> SCI, SCI-Expanded, SSCI ve AHCI kapsamında yer alan bilimsel yayınlar tarafından yapılan, metin içerisinde geçme sayısı dikkate alınmadan akademik personelin yazar olarak bulunmadığı yayınlar tarafından yapılan atıflara göre verilir. Bu ödül, ayni ve/veya nakdi olabileceği gibi plaket, berat, madalya veya belge şeklinde olabilir.</a:t>
            </a:r>
          </a:p>
        </p:txBody>
      </p:sp>
      <p:sp>
        <p:nvSpPr>
          <p:cNvPr id="49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Ödül Mekanizma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Ödül Mekanizmaları</a:t>
            </a:r>
          </a:p>
        </p:txBody>
      </p:sp>
      <p:sp>
        <p:nvSpPr>
          <p:cNvPr id="500" name="En İyi BAP Ödülü:…"/>
          <p:cNvSpPr txBox="1">
            <a:spLocks noGrp="1"/>
          </p:cNvSpPr>
          <p:nvPr>
            <p:ph type="body" idx="1"/>
          </p:nvPr>
        </p:nvSpPr>
        <p:spPr>
          <a:xfrm>
            <a:off x="1217711" y="3973395"/>
            <a:ext cx="21948578" cy="8555507"/>
          </a:xfrm>
          <a:prstGeom prst="rect">
            <a:avLst/>
          </a:prstGeom>
        </p:spPr>
        <p:txBody>
          <a:bodyPr/>
          <a:lstStyle/>
          <a:p>
            <a:pPr marL="0" indent="0" defTabSz="2365188">
              <a:spcBef>
                <a:spcPts val="1100"/>
              </a:spcBef>
              <a:buSzTx/>
              <a:buNone/>
              <a:defRPr sz="1940"/>
            </a:pPr>
            <a:r>
              <a:rPr>
                <a:latin typeface="Canela Text Bold"/>
                <a:ea typeface="Canela Text Bold"/>
                <a:cs typeface="Canela Text Bold"/>
                <a:sym typeface="Canela Text Bold"/>
              </a:rPr>
              <a:t>En İyi BAP Ödülü</a:t>
            </a:r>
            <a:r>
              <a:t>: </a:t>
            </a:r>
            <a:endParaRPr sz="1164">
              <a:latin typeface="Times Roman"/>
              <a:ea typeface="Times Roman"/>
              <a:cs typeface="Times Roman"/>
              <a:sym typeface="Times Roman"/>
            </a:endParaRPr>
          </a:p>
          <a:p>
            <a:pPr marL="240780" indent="-240780" defTabSz="2365188">
              <a:spcBef>
                <a:spcPts val="1100"/>
              </a:spcBef>
              <a:defRPr sz="1940"/>
            </a:pPr>
            <a:r>
              <a:t>Bu ödül üniversite içinde gerçekleştirilen Bilimsel Araştırma Projelerinden üretilen eserlere (makale, bildiri gibi) göre verilir. Bu ödül, ayni ve/veya nakdi olabileceği gibi plaket, berat, madalya veya belge şeklinde olabilir.</a:t>
            </a:r>
            <a:endParaRPr sz="1164">
              <a:latin typeface="Times Roman"/>
              <a:ea typeface="Times Roman"/>
              <a:cs typeface="Times Roman"/>
              <a:sym typeface="Times Roman"/>
            </a:endParaRPr>
          </a:p>
          <a:p>
            <a:pPr marL="0" indent="0" defTabSz="2365188">
              <a:spcBef>
                <a:spcPts val="1100"/>
              </a:spcBef>
              <a:buSzTx/>
              <a:buNone/>
              <a:defRPr sz="1940"/>
            </a:pPr>
            <a:r>
              <a:rPr>
                <a:latin typeface="Canela Text Bold"/>
                <a:ea typeface="Canela Text Bold"/>
                <a:cs typeface="Canela Text Bold"/>
                <a:sym typeface="Canela Text Bold"/>
              </a:rPr>
              <a:t>Hizmet Ödülleri</a:t>
            </a:r>
            <a:r>
              <a:t>: </a:t>
            </a:r>
            <a:endParaRPr sz="1164">
              <a:latin typeface="Times Roman"/>
              <a:ea typeface="Times Roman"/>
              <a:cs typeface="Times Roman"/>
              <a:sym typeface="Times Roman"/>
            </a:endParaRPr>
          </a:p>
          <a:p>
            <a:pPr marL="240780" indent="-240780" defTabSz="2365188">
              <a:spcBef>
                <a:spcPts val="1100"/>
              </a:spcBef>
              <a:defRPr sz="1940"/>
            </a:pPr>
            <a:r>
              <a:t>Bilim insanı veya sanatçı yetiştiren, mensubu olduğu bilim ve sanat dalının gelişmesi ve tanınması için çalışmalar yapan, geliştirdiği metot, teknoloji ve yarattığı eser ve etkinlikler ile ulusal veya uluslararası düzeyde bilimsel, ekonomik ve sanat alanında gelişimine katkılarda bulunanlara verilebilir. Bu ödül, ayni ve/veya nakdi olabileceği gibi plaket, berat, madalya veya belge şeklinde olabilir.</a:t>
            </a:r>
            <a:endParaRPr sz="1164">
              <a:latin typeface="Times Roman"/>
              <a:ea typeface="Times Roman"/>
              <a:cs typeface="Times Roman"/>
              <a:sym typeface="Times Roman"/>
            </a:endParaRPr>
          </a:p>
          <a:p>
            <a:pPr marL="0" indent="0" defTabSz="2365188">
              <a:spcBef>
                <a:spcPts val="1100"/>
              </a:spcBef>
              <a:buSzTx/>
              <a:buNone/>
              <a:defRPr sz="1940"/>
            </a:pPr>
            <a:r>
              <a:rPr>
                <a:latin typeface="Canela Text Bold"/>
                <a:ea typeface="Canela Text Bold"/>
                <a:cs typeface="Canela Text Bold"/>
                <a:sym typeface="Canela Text Bold"/>
              </a:rPr>
              <a:t>Teşvik Ödülleri</a:t>
            </a:r>
            <a:r>
              <a:t>: </a:t>
            </a:r>
            <a:endParaRPr sz="1164">
              <a:latin typeface="Times Roman"/>
              <a:ea typeface="Times Roman"/>
              <a:cs typeface="Times Roman"/>
              <a:sym typeface="Times Roman"/>
            </a:endParaRPr>
          </a:p>
          <a:p>
            <a:pPr marL="240780" indent="-240780" defTabSz="2365188">
              <a:spcBef>
                <a:spcPts val="1100"/>
              </a:spcBef>
              <a:defRPr sz="1940"/>
            </a:pPr>
            <a:r>
              <a:t>Araştırmaları ve çalışmaları ile bilime veya sanata gelecekte evrensel düzeyde katkıda bulunabilecek potansiyele sahip olan, 40 yaşından gün almamış bilim insanları ve sanatçılara verilebilir. Bu ödül, ayni ve/veya nakdi olabileceği gibi plaket, berat, madalya veya belge şeklinde olabilir.</a:t>
            </a:r>
            <a:endParaRPr sz="1164">
              <a:latin typeface="Times Roman"/>
              <a:ea typeface="Times Roman"/>
              <a:cs typeface="Times Roman"/>
              <a:sym typeface="Times Roman"/>
            </a:endParaRPr>
          </a:p>
          <a:p>
            <a:pPr marL="240780" indent="-240780" defTabSz="2365188">
              <a:spcBef>
                <a:spcPts val="1100"/>
              </a:spcBef>
              <a:defRPr sz="1940"/>
            </a:pPr>
            <a:r>
              <a:t>Üniversitede Rektör, Rektör Yardımcısı, Dekan, Enstitü Müdürü, Merkez Müdürü, Yüksekokul ve Meslek Yüksekokulu Müdürü olarak idari görevini tamamlamış veya yönetim görevi verilmiş diğer akademik personele Rektör tarafından “Yönetim Hizmet Belgesi” verilebilir.</a:t>
            </a:r>
            <a:endParaRPr sz="1164">
              <a:latin typeface="Times Roman"/>
              <a:ea typeface="Times Roman"/>
              <a:cs typeface="Times Roman"/>
              <a:sym typeface="Times Roman"/>
            </a:endParaRPr>
          </a:p>
          <a:p>
            <a:pPr marL="240780" indent="-240780" defTabSz="2365188">
              <a:spcBef>
                <a:spcPts val="1100"/>
              </a:spcBef>
              <a:defRPr sz="1940"/>
            </a:pPr>
            <a:r>
              <a:t>Emekli olan akademik personele “Teşekkür Belgesi” verilebilir.</a:t>
            </a:r>
            <a:endParaRPr sz="1164">
              <a:latin typeface="Times Roman"/>
              <a:ea typeface="Times Roman"/>
              <a:cs typeface="Times Roman"/>
              <a:sym typeface="Times Roman"/>
            </a:endParaRPr>
          </a:p>
          <a:p>
            <a:pPr marL="240780" indent="-240780" defTabSz="2365188">
              <a:spcBef>
                <a:spcPts val="1100"/>
              </a:spcBef>
              <a:defRPr sz="1940"/>
            </a:pPr>
            <a:r>
              <a:t>Akademik aşamaları başarıyla tamamlayan personeli onurlandırmak amacıyla; Profesör kadrosuna atanan personele “Profesörlük Belgesi”, Doçent ve Dr. Öğretim Üyesi kadrosuna atanan personele ise “Tebrik Yazısı” verilir. Öğretim üyeleri Üniversite Senatosu toplantısına davet edilerek Rektör tarafından belgeleri takdim edilir.</a:t>
            </a:r>
            <a:endParaRPr sz="1164">
              <a:latin typeface="Times Roman"/>
              <a:ea typeface="Times Roman"/>
              <a:cs typeface="Times Roman"/>
              <a:sym typeface="Times Roman"/>
            </a:endParaRPr>
          </a:p>
          <a:p>
            <a:pPr marL="240780" indent="-240780" defTabSz="2365188">
              <a:spcBef>
                <a:spcPts val="1100"/>
              </a:spcBef>
              <a:defRPr sz="1940"/>
            </a:pPr>
            <a:r>
              <a:t>Üniversitenin kurumsal işleyiş ve süreçlerinin gelişimine katkıda bulunan personelden,Rektör tarafından uygun görülenlere </a:t>
            </a:r>
            <a:r>
              <a:rPr i="1">
                <a:latin typeface="Canela Text Bold"/>
                <a:ea typeface="Canela Text Bold"/>
                <a:cs typeface="Canela Text Bold"/>
                <a:sym typeface="Canela Text Bold"/>
              </a:rPr>
              <a:t>“</a:t>
            </a:r>
            <a:r>
              <a:t>Teşekkür Belgesi</a:t>
            </a:r>
            <a:r>
              <a:rPr i="1">
                <a:latin typeface="Canela Text Bold"/>
                <a:ea typeface="Canela Text Bold"/>
                <a:cs typeface="Canela Text Bold"/>
                <a:sym typeface="Canela Text Bold"/>
              </a:rPr>
              <a:t>”</a:t>
            </a:r>
            <a:r>
              <a:t> verilebilir.</a:t>
            </a:r>
          </a:p>
        </p:txBody>
      </p:sp>
      <p:sp>
        <p:nvSpPr>
          <p:cNvPr id="50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Üst Yöneticiler"/>
          <p:cNvSpPr txBox="1">
            <a:spLocks noGrp="1"/>
          </p:cNvSpPr>
          <p:nvPr>
            <p:ph type="title"/>
          </p:nvPr>
        </p:nvSpPr>
        <p:spPr>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Üst Yöneticiler</a:t>
            </a:r>
          </a:p>
        </p:txBody>
      </p:sp>
      <p:sp>
        <p:nvSpPr>
          <p:cNvPr id="206" name="1981 yılında Gümüşhane’de doğan Prof. Dr. Oktay Yıldız, lisans eğitimini 2002 yılında İnönü Üniversitesi Gıda Mühendisliği Bölümü’nde bölüm birincisi olarak tamamladı. Ardından 2005 yılında aynı alanda yüksek lisans derecesini aldı. Ayrıca Anadolu Üniver"/>
          <p:cNvSpPr txBox="1">
            <a:spLocks noGrp="1"/>
          </p:cNvSpPr>
          <p:nvPr>
            <p:ph type="body" sz="half" idx="1"/>
          </p:nvPr>
        </p:nvSpPr>
        <p:spPr>
          <a:xfrm>
            <a:off x="2656183" y="4009348"/>
            <a:ext cx="8906471" cy="8483601"/>
          </a:xfrm>
          <a:prstGeom prst="rect">
            <a:avLst/>
          </a:prstGeom>
        </p:spPr>
        <p:txBody>
          <a:bodyPr/>
          <a:lstStyle/>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endParaRPr/>
          </a:p>
          <a:p>
            <a:pPr marL="0" indent="0" defTabSz="2170121">
              <a:spcBef>
                <a:spcPts val="1000"/>
              </a:spcBef>
              <a:buSzTx/>
              <a:buNone/>
              <a:defRPr sz="1779"/>
            </a:pPr>
            <a:r>
              <a:t>1981 yılında Gümüşhane’de doğan Prof. Dr. Oktay Yıldız, lisans eğitimini 2002 yılında İnönü Üniversitesi Gıda Mühendisliği Bölümü’nde bölüm birincisi olarak tamamladı. Ardından 2005 yılında aynı alanda yüksek lisans derecesini aldı. Ayrıca Anadolu Üniversitesi Kamu Yönetimi Bölümü’nden de mezun oldu.</a:t>
            </a:r>
          </a:p>
          <a:p>
            <a:pPr marL="0" indent="0" defTabSz="2170121">
              <a:spcBef>
                <a:spcPts val="1000"/>
              </a:spcBef>
              <a:buSzTx/>
              <a:buNone/>
              <a:defRPr sz="1779"/>
            </a:pPr>
            <a:r>
              <a:t>Kariyerine özel sektörde adım atan Yıldız, Gümüşsu A.Ş. bünyesinde Mühendis, Üretim Müdürü ve İşletme Müdürü olarak görev yaparak reel sektör deneyimi kazandı.</a:t>
            </a:r>
          </a:p>
        </p:txBody>
      </p:sp>
      <p:sp>
        <p:nvSpPr>
          <p:cNvPr id="207" name="Rektör Prof. Dr. Oktay YILDIZ"/>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Rektör Prof. Dr. Oktay YILDIZ</a:t>
            </a:r>
          </a:p>
        </p:txBody>
      </p:sp>
      <p:sp>
        <p:nvSpPr>
          <p:cNvPr id="20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09" name="1rektör.jpeg" descr="1rektör.jpeg"/>
          <p:cNvPicPr>
            <a:picLocks noChangeAspect="1"/>
          </p:cNvPicPr>
          <p:nvPr/>
        </p:nvPicPr>
        <p:blipFill>
          <a:blip r:embed="rId2"/>
          <a:srcRect t="1959" b="10242"/>
          <a:stretch>
            <a:fillRect/>
          </a:stretch>
        </p:blipFill>
        <p:spPr>
          <a:xfrm>
            <a:off x="2648556" y="4087786"/>
            <a:ext cx="8769970" cy="5055751"/>
          </a:xfrm>
          <a:prstGeom prst="rect">
            <a:avLst/>
          </a:prstGeom>
          <a:ln w="12700">
            <a:miter lim="400000"/>
          </a:ln>
        </p:spPr>
      </p:pic>
      <p:sp>
        <p:nvSpPr>
          <p:cNvPr id="210" name="Akademik hayatına 2005-2011 yılları arasında Giresun Üniversitesi Şebinkarahisar Meslek Yüksekokulu’nda devam etti. Bu süreçte Karadeniz Teknik Üniversitesi (KTÜ) Fen Bilimleri Enstitüsü Kimya-Biyokimya Anabilim Dalı’ndaki doktora çalışmalarını 2011 yılı"/>
          <p:cNvSpPr txBox="1"/>
          <p:nvPr/>
        </p:nvSpPr>
        <p:spPr>
          <a:xfrm>
            <a:off x="12828883" y="4009348"/>
            <a:ext cx="8906471" cy="84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2096971">
              <a:spcBef>
                <a:spcPts val="1000"/>
              </a:spcBef>
              <a:defRPr sz="1720"/>
            </a:pPr>
            <a:r>
              <a:t>Akademik hayatına 2005-2011 yılları arasında Giresun Üniversitesi Şebinkarahisar Meslek Yüksekokulu’nda devam etti. Bu süreçte Karadeniz Teknik Üniversitesi (KTÜ) Fen Bilimleri Enstitüsü Kimya-Biyokimya Anabilim Dalı’ndaki doktora çalışmalarını 2011 yılında başarıyla tamamladı.</a:t>
            </a:r>
          </a:p>
          <a:p>
            <a:pPr defTabSz="2096971">
              <a:spcBef>
                <a:spcPts val="1000"/>
              </a:spcBef>
              <a:defRPr sz="1720"/>
            </a:pPr>
            <a:r>
              <a:t>2011-2013 yılları arasında KTÜ Maçka Meslek Yüksekokulu’nda Öğretim Görevlisi olarak çalışan Yıldız, 2020 yılından itibaren KTÜ Eczacılık Fakültesi Temel Eczacılık Bilimleri Bölümü’nde önce Doçent, ardından Profesör unvanıyla akademik çalışmalarını sürdürdü.</a:t>
            </a:r>
          </a:p>
          <a:p>
            <a:pPr defTabSz="2096971">
              <a:spcBef>
                <a:spcPts val="1000"/>
              </a:spcBef>
              <a:defRPr sz="1720"/>
            </a:pPr>
            <a:r>
              <a:rPr>
                <a:latin typeface="Canela Text Bold"/>
                <a:ea typeface="Canela Text Bold"/>
                <a:cs typeface="Canela Text Bold"/>
                <a:sym typeface="Canela Text Bold"/>
              </a:rPr>
              <a:t>Üniversite-Sanayi İş Birliği ve Proje Deneyimi:</a:t>
            </a:r>
            <a:r>
              <a:t> 2012 yılından itibaren KTÜ Teknoloji Transfer Ofisi’nin (TTO) kuruluşunda aktif rol alan Prof. Dr. Yıldız, üniversite-sanayi iş birliğinin geliştirilmesine öncülük etmiştir. TTO yönetimi sürecinde KOBİ'ler başta olmak üzere çok sayıda firmaya Ar-Ge, inovasyon, fikri ve sınai mülkiyet hakları konularında danışmanlık yapmış; proje ve fon destekleri süreçlerini yönetmiştir.</a:t>
            </a:r>
          </a:p>
          <a:p>
            <a:pPr defTabSz="2096971">
              <a:spcBef>
                <a:spcPts val="1000"/>
              </a:spcBef>
              <a:defRPr sz="1720"/>
            </a:pPr>
            <a:r>
              <a:rPr>
                <a:latin typeface="Canela Text Bold"/>
                <a:ea typeface="Canela Text Bold"/>
                <a:cs typeface="Canela Text Bold"/>
                <a:sym typeface="Canela Text Bold"/>
              </a:rPr>
              <a:t>Bilimsel Çalışmalar ve Sivil Toplum</a:t>
            </a:r>
            <a:r>
              <a:t> :Akademik kariyeri boyunca 180’den fazla bilimsel yayına ve 19 adet patent/faydalı model başvurusuna imza atmıştır. Cumhurbaşkanlığı Strateji ve Bütçe Başkanlığı Stratejik Plan Hazırlama Komisyonu dâhil olmak üzere çeşitli bakanlık komisyonlarında ve AB projelerinde hakem olarak görev almıştır.</a:t>
            </a:r>
          </a:p>
          <a:p>
            <a:pPr defTabSz="2096971">
              <a:spcBef>
                <a:spcPts val="1000"/>
              </a:spcBef>
              <a:defRPr sz="1720"/>
            </a:pPr>
            <a:r>
              <a:t>Sivil toplum çalışmalarına da önem veren Yıldız; Gümüşhaneli Mühendisler Platformu ve Şiran Eğitim ve Kalkınma Vakfı kurucu üyesidir. Ayrıca GÜSİAD Trabzon Şubesi üyesidir.</a:t>
            </a:r>
          </a:p>
          <a:p>
            <a:pPr defTabSz="2096971">
              <a:spcBef>
                <a:spcPts val="1000"/>
              </a:spcBef>
              <a:defRPr sz="1720"/>
            </a:pPr>
            <a:r>
              <a:t>İyi derecede İngilizce bilen Prof. Dr. Oktay Yıldız, evli ve iki kız çocuğu babasıdır.</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Ödül Mekanizma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Ödül Mekanizmaları</a:t>
            </a:r>
          </a:p>
        </p:txBody>
      </p:sp>
      <p:sp>
        <p:nvSpPr>
          <p:cNvPr id="504" name="Başarıların Değerlendirilmesi:…"/>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Başarıların</a:t>
            </a:r>
            <a:r>
              <a:rPr i="1">
                <a:latin typeface="Canela Text Bold"/>
                <a:ea typeface="Canela Text Bold"/>
                <a:cs typeface="Canela Text Bold"/>
                <a:sym typeface="Canela Text Bold"/>
              </a:rPr>
              <a:t> </a:t>
            </a:r>
            <a:r>
              <a:rPr>
                <a:latin typeface="Canela Text Bold"/>
                <a:ea typeface="Canela Text Bold"/>
                <a:cs typeface="Canela Text Bold"/>
                <a:sym typeface="Canela Text Bold"/>
              </a:rPr>
              <a:t>Değerlendirilmesi</a:t>
            </a:r>
            <a:r>
              <a:t>:</a:t>
            </a:r>
            <a:endParaRPr sz="1200">
              <a:latin typeface="Times Roman"/>
              <a:ea typeface="Times Roman"/>
              <a:cs typeface="Times Roman"/>
              <a:sym typeface="Times Roman"/>
            </a:endParaRPr>
          </a:p>
          <a:p>
            <a:pPr marL="248227" indent="-248227"/>
            <a:r>
              <a:t>Üniversitede görev yapan idari personelin değerlendirilmesinde aşağıdaki kriterler dikkate alınır.</a:t>
            </a:r>
            <a:endParaRPr sz="1200">
              <a:latin typeface="Times Roman"/>
              <a:ea typeface="Times Roman"/>
              <a:cs typeface="Times Roman"/>
              <a:sym typeface="Times Roman"/>
            </a:endParaRPr>
          </a:p>
          <a:p>
            <a:pPr marL="248227" indent="-248227"/>
            <a:r>
              <a:t>Kamu kaynağında önemli ölçüde tasarruf sağlaması,</a:t>
            </a:r>
            <a:endParaRPr sz="1200">
              <a:latin typeface="Times Roman"/>
              <a:ea typeface="Times Roman"/>
              <a:cs typeface="Times Roman"/>
              <a:sym typeface="Times Roman"/>
            </a:endParaRPr>
          </a:p>
          <a:p>
            <a:pPr marL="248227" indent="-248227"/>
            <a:r>
              <a:t>Kamu zararının oluşmasının önlenmesi,</a:t>
            </a:r>
          </a:p>
          <a:p>
            <a:pPr marL="248227" indent="-248227"/>
            <a:r>
              <a:t>Önlenmez kamu zararlarının önemli ölçüde azaltılmasına katkıda bulunması,</a:t>
            </a:r>
            <a:endParaRPr sz="1200">
              <a:latin typeface="Times Roman"/>
              <a:ea typeface="Times Roman"/>
              <a:cs typeface="Times Roman"/>
              <a:sym typeface="Times Roman"/>
            </a:endParaRPr>
          </a:p>
          <a:p>
            <a:pPr marL="248227" indent="-248227"/>
            <a:r>
              <a:t>Kamusal fayda ve gelirlerin beklenenin üzerinde artırtılması,</a:t>
            </a:r>
            <a:endParaRPr sz="1200">
              <a:latin typeface="Times Roman"/>
              <a:ea typeface="Times Roman"/>
              <a:cs typeface="Times Roman"/>
              <a:sym typeface="Times Roman"/>
            </a:endParaRPr>
          </a:p>
          <a:p>
            <a:pPr marL="248227" indent="-248227"/>
            <a:r>
              <a:t>Sunulan hizmetlerin etkinlik ve kalitesinin artmasına katkı sağlaması.</a:t>
            </a:r>
          </a:p>
        </p:txBody>
      </p:sp>
      <p:sp>
        <p:nvSpPr>
          <p:cNvPr id="50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
        <p:nvSpPr>
          <p:cNvPr id="506" name="İdari Personele Verilebilecek Ödüller"/>
          <p:cNvSpPr txBox="1"/>
          <p:nvPr/>
        </p:nvSpPr>
        <p:spPr>
          <a:xfrm>
            <a:off x="1219200" y="2213797"/>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İdari Personele Verilebilecek Ödüller</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Ödül Mekanizma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Ödül Mekanizmaları</a:t>
            </a:r>
          </a:p>
        </p:txBody>
      </p:sp>
      <p:sp>
        <p:nvSpPr>
          <p:cNvPr id="509" name="Üniversitede çalışmış veya halen çalışmakta olan idari personelin etkinlik ve hizmetlerini değerlendirerek, üstün niteliklerini takdir etmek ve çalışmalarını desteklemek, üniversitedeki görevleri, üniversitenin kurumsal gelişimine yönelik hizmetleri ve g"/>
          <p:cNvSpPr txBox="1">
            <a:spLocks noGrp="1"/>
          </p:cNvSpPr>
          <p:nvPr>
            <p:ph type="body" idx="1"/>
          </p:nvPr>
        </p:nvSpPr>
        <p:spPr>
          <a:xfrm>
            <a:off x="1217711" y="3973395"/>
            <a:ext cx="21948578" cy="8555507"/>
          </a:xfrm>
          <a:prstGeom prst="rect">
            <a:avLst/>
          </a:prstGeom>
        </p:spPr>
        <p:txBody>
          <a:bodyPr/>
          <a:lstStyle/>
          <a:p>
            <a:pPr marL="0" indent="0">
              <a:buSzTx/>
              <a:buNone/>
            </a:pPr>
            <a:r>
              <a:t>Üniversitede çalışmış veya halen çalışmakta olan idari personelin etkinlik ve hizmetlerini değerlendirerek, üstün niteliklerini takdir etmek ve çalışmalarını desteklemek, üniversitedeki görevleri, üniversitenin kurumsal gelişimine yönelik hizmetleri ve geçmiş hizmetlerini ödüllendirmek amacıyla aşağıdaki ödüller verilebilir.</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Başarı Belgesi Verilmesi</a:t>
            </a:r>
            <a:r>
              <a:t>: </a:t>
            </a:r>
            <a:endParaRPr sz="1200">
              <a:latin typeface="Times Roman"/>
              <a:ea typeface="Times Roman"/>
              <a:cs typeface="Times Roman"/>
              <a:sym typeface="Times Roman"/>
            </a:endParaRPr>
          </a:p>
          <a:p>
            <a:pPr marL="248227" indent="-248227"/>
            <a:r>
              <a:t>Başarı belgesi verilmesi teklif edilen personelin teklifin yapıldığı üniversitede çalışıyor olması, teklifin yapıldığı tarihte aday memur olmaması ve geçmiş hizmetlerinde hiçbir şekilde disiplin cezası almamış olmaması gerekir. Afla, yargı kararı ve 657 sayılı Devlet Memurları Kanunu’nun 133’ncü maddesi gereğince disiplin cezası silinmiş personeller ödülden faydalanabilir. Başarı belgesi verilmesini yetkili amirlerce Ödül Yönergesinin 7 inci maddesinde belirtilen kriterlerden bir veya birkaçını sağladığı yönerge ekindeki formla tespit edilen personelden başarı belgesi verilmesi önerilen memurların isimleri ile somut olaylara ve verileri dayanan gerekçeleri gizli bir yazı ile Rektörlüğe sunulur. Bir yıl içinde Yönergede belirtilen kriterler ve şartları taşıyanlara birden fazla başarı belgesi verilmesi teklif edilebilir.</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Üstün Başarı Belgesi Verilmesi</a:t>
            </a:r>
            <a:r>
              <a:t>: </a:t>
            </a:r>
            <a:endParaRPr sz="1200">
              <a:latin typeface="Times Roman"/>
              <a:ea typeface="Times Roman"/>
              <a:cs typeface="Times Roman"/>
              <a:sym typeface="Times Roman"/>
            </a:endParaRPr>
          </a:p>
          <a:p>
            <a:pPr marL="248227" indent="-248227"/>
            <a:r>
              <a:t>Üniversitede görev yapan İdari personelden üç kez başarı belgesi aldığı Personel Dairesi Başkanlığınca tespit edilenlere Rektörlük Makamının teklifi ve Milli Eğitim Bakanı’nın onayı ile üstün başarı belgesi verilir. Başarı belgesi verilmesi için birim amirince Rektörlüğe sunulan teklifler, değerlendirilmek üzere İdari Personel Ödül Değerlendirme Komisyonuna gönderilir. Bu teklifler, komisyon tarafından karara bağlanır. Komisyonun başarı belgesi verilmesine ilişkin kararı Rektörlük Makamına sunulur. Kararın Rektörlük Makamınca onaylanmasını takiben başarı belgesi düzenlenir. Düzenlenen başarı belgesi imzalanmak üzere Millî Eğitim Bakanlığı’na gönderilir. Milli Eğitim Bakanı tarafından onaylanan belge ilgilisine zimmet karşılığı teslim edilir.</a:t>
            </a:r>
            <a:r>
              <a:rPr sz="1200">
                <a:latin typeface="Times Roman"/>
                <a:ea typeface="Times Roman"/>
                <a:cs typeface="Times Roman"/>
                <a:sym typeface="Times Roman"/>
              </a:rPr>
              <a:t> </a:t>
            </a:r>
          </a:p>
        </p:txBody>
      </p:sp>
      <p:sp>
        <p:nvSpPr>
          <p:cNvPr id="510"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
        <p:nvSpPr>
          <p:cNvPr id="511" name="Ödül Türleri"/>
          <p:cNvSpPr txBox="1"/>
          <p:nvPr/>
        </p:nvSpPr>
        <p:spPr>
          <a:xfrm>
            <a:off x="1219200" y="2213797"/>
            <a:ext cx="21945600" cy="99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Ödül Türleri</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tratejik Plan, İhtisaslaşma ve Kalite Yönetim Sistem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Stratejik Plan, İhtisaslaşma ve Kalite Yönetim Sistemi</a:t>
            </a:r>
          </a:p>
        </p:txBody>
      </p:sp>
      <p:sp>
        <p:nvSpPr>
          <p:cNvPr id="514" name="Üniversitemiz, tüm iç ve dış paydaşlarının katılımı ile orta ve uzun vadeli amaçlarını, hedef ve önceliklerini, bunlara ulaşmak için izlenecek yöntemler ile mali kaynak dağılımlarını içeren  2023-2027 Stratejik Planı Hazırlamıştır.…"/>
          <p:cNvSpPr txBox="1">
            <a:spLocks noGrp="1"/>
          </p:cNvSpPr>
          <p:nvPr>
            <p:ph type="body" idx="1"/>
          </p:nvPr>
        </p:nvSpPr>
        <p:spPr>
          <a:xfrm>
            <a:off x="1217711" y="3973395"/>
            <a:ext cx="21948578" cy="8555507"/>
          </a:xfrm>
          <a:prstGeom prst="rect">
            <a:avLst/>
          </a:prstGeom>
        </p:spPr>
        <p:txBody>
          <a:bodyPr/>
          <a:lstStyle/>
          <a:p>
            <a:pPr marL="0" indent="0">
              <a:buSzTx/>
              <a:buNone/>
            </a:pPr>
            <a:r>
              <a:t>Üniversitemiz, tüm iç ve dış paydaşlarının katılımı ile orta ve uzun vadeli amaçlarını, hedef ve önceliklerini, bunlara ulaşmak için izlenecek yöntemler ile mali kaynak dağılımlarını içeren  2023-2027 Stratejik Planı Hazırlamıştır.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Şikayet/Öneri/Talep ve Geri Bildirimler</a:t>
            </a:r>
            <a:r>
              <a:t>: </a:t>
            </a:r>
            <a:endParaRPr sz="1200">
              <a:latin typeface="Times Roman"/>
              <a:ea typeface="Times Roman"/>
              <a:cs typeface="Times Roman"/>
              <a:sym typeface="Times Roman"/>
            </a:endParaRPr>
          </a:p>
          <a:p>
            <a:pPr marL="248227" indent="-248227"/>
            <a:r>
              <a:t>Üniversitemizin faaliyetleri ile ilgili görüşlerini üniversitemizin internet ana sayfasında Rektöre sor sekmesinden giriş yaparak iletebilir ayrıca her yıl uygulanan personel memnuniyet anketlerine katılarak memnuniyet derecesini sunabilir. </a:t>
            </a:r>
            <a:endParaRPr sz="1200">
              <a:latin typeface="Times Roman"/>
              <a:ea typeface="Times Roman"/>
              <a:cs typeface="Times Roman"/>
              <a:sym typeface="Times Roman"/>
            </a:endParaRPr>
          </a:p>
          <a:p>
            <a:pPr marL="248227" indent="-248227"/>
            <a:r>
              <a:t>Bunun yanında üniversitemizde karar alma süreçlerinde çok sesliliği oluşturabilmek ve paydaş temsiliyetini artırabilmek için Rektörlüğe bağlı kurul, komisyon ve çalışma grupları bulunmaktadır.</a:t>
            </a:r>
            <a:endParaRPr sz="1200">
              <a:latin typeface="Times Roman"/>
              <a:ea typeface="Times Roman"/>
              <a:cs typeface="Times Roman"/>
              <a:sym typeface="Times Roman"/>
            </a:endParaRPr>
          </a:p>
          <a:p>
            <a:pPr marL="0" indent="0">
              <a:buSzTx/>
              <a:buNone/>
            </a:pPr>
            <a:endParaRPr sz="1200">
              <a:latin typeface="Times Roman"/>
              <a:ea typeface="Times Roman"/>
              <a:cs typeface="Times Roman"/>
              <a:sym typeface="Times Roman"/>
            </a:endParaRPr>
          </a:p>
        </p:txBody>
      </p:sp>
      <p:sp>
        <p:nvSpPr>
          <p:cNvPr id="51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Eğitim ve Öğretim"/>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Eğitim ve Öğretim</a:t>
            </a:r>
          </a:p>
        </p:txBody>
      </p:sp>
      <p:sp>
        <p:nvSpPr>
          <p:cNvPr id="518" name="Akademik Takvim:…"/>
          <p:cNvSpPr txBox="1">
            <a:spLocks noGrp="1"/>
          </p:cNvSpPr>
          <p:nvPr>
            <p:ph type="body" idx="1"/>
          </p:nvPr>
        </p:nvSpPr>
        <p:spPr>
          <a:xfrm>
            <a:off x="1217711" y="3985587"/>
            <a:ext cx="21948578" cy="8555507"/>
          </a:xfrm>
          <a:prstGeom prst="rect">
            <a:avLst/>
          </a:prstGeom>
        </p:spPr>
        <p:txBody>
          <a:bodyPr/>
          <a:lstStyle/>
          <a:p>
            <a:pPr marL="0" indent="0">
              <a:buSzTx/>
              <a:buNone/>
              <a:defRPr>
                <a:latin typeface="Canela Text Bold"/>
                <a:ea typeface="Canela Text Bold"/>
                <a:cs typeface="Canela Text Bold"/>
                <a:sym typeface="Canela Text Bold"/>
              </a:defRPr>
            </a:pPr>
            <a:r>
              <a:rPr dirty="0"/>
              <a:t>Akademik </a:t>
            </a:r>
            <a:r>
              <a:rPr dirty="0" err="1"/>
              <a:t>Takvim</a:t>
            </a:r>
            <a:r>
              <a:rPr dirty="0">
                <a:latin typeface="Canela Text Regular"/>
                <a:ea typeface="Canela Text Regular"/>
                <a:cs typeface="Canela Text Regular"/>
                <a:sym typeface="Canela Text Regular"/>
              </a:rPr>
              <a:t>:</a:t>
            </a:r>
            <a:endParaRPr sz="1200" dirty="0">
              <a:latin typeface="Times Roman"/>
              <a:ea typeface="Times Roman"/>
              <a:cs typeface="Times Roman"/>
              <a:sym typeface="Times Roman"/>
            </a:endParaRPr>
          </a:p>
          <a:p>
            <a:pPr marL="0" indent="0">
              <a:buSzTx/>
              <a:buNone/>
            </a:pPr>
            <a:r>
              <a:rPr dirty="0" err="1"/>
              <a:t>Üniversitemizde</a:t>
            </a:r>
            <a:r>
              <a:rPr dirty="0"/>
              <a:t> </a:t>
            </a:r>
            <a:r>
              <a:rPr dirty="0" err="1"/>
              <a:t>tüm</a:t>
            </a:r>
            <a:r>
              <a:rPr dirty="0"/>
              <a:t> </a:t>
            </a:r>
            <a:r>
              <a:rPr dirty="0" err="1"/>
              <a:t>eğitim-öğretim</a:t>
            </a:r>
            <a:r>
              <a:rPr dirty="0"/>
              <a:t> </a:t>
            </a:r>
            <a:r>
              <a:rPr dirty="0" err="1"/>
              <a:t>faaliyetleri</a:t>
            </a:r>
            <a:r>
              <a:rPr dirty="0"/>
              <a:t> </a:t>
            </a:r>
            <a:r>
              <a:rPr dirty="0" err="1"/>
              <a:t>ve</a:t>
            </a:r>
            <a:r>
              <a:rPr dirty="0"/>
              <a:t> </a:t>
            </a:r>
            <a:r>
              <a:rPr dirty="0" err="1"/>
              <a:t>bu</a:t>
            </a:r>
            <a:r>
              <a:rPr dirty="0"/>
              <a:t> </a:t>
            </a:r>
            <a:r>
              <a:rPr dirty="0" err="1"/>
              <a:t>faaliyetlere</a:t>
            </a:r>
            <a:r>
              <a:rPr dirty="0"/>
              <a:t> </a:t>
            </a:r>
            <a:r>
              <a:rPr dirty="0" err="1"/>
              <a:t>ilişkin</a:t>
            </a:r>
            <a:r>
              <a:rPr dirty="0"/>
              <a:t> </a:t>
            </a:r>
            <a:r>
              <a:rPr dirty="0" err="1"/>
              <a:t>iş</a:t>
            </a:r>
            <a:r>
              <a:rPr dirty="0"/>
              <a:t> </a:t>
            </a:r>
            <a:r>
              <a:rPr dirty="0" err="1"/>
              <a:t>ve</a:t>
            </a:r>
            <a:r>
              <a:rPr dirty="0"/>
              <a:t> </a:t>
            </a:r>
            <a:r>
              <a:rPr dirty="0" err="1"/>
              <a:t>işlemler</a:t>
            </a:r>
            <a:r>
              <a:rPr dirty="0"/>
              <a:t> </a:t>
            </a:r>
            <a:r>
              <a:rPr dirty="0" err="1"/>
              <a:t>akademik</a:t>
            </a:r>
            <a:r>
              <a:rPr dirty="0"/>
              <a:t> </a:t>
            </a:r>
            <a:r>
              <a:rPr dirty="0" err="1"/>
              <a:t>takvim</a:t>
            </a:r>
            <a:r>
              <a:rPr dirty="0"/>
              <a:t> </a:t>
            </a:r>
            <a:r>
              <a:rPr dirty="0" err="1"/>
              <a:t>çerçevesinde</a:t>
            </a:r>
            <a:r>
              <a:rPr dirty="0"/>
              <a:t> </a:t>
            </a:r>
            <a:r>
              <a:rPr dirty="0" err="1"/>
              <a:t>uygulanır</a:t>
            </a:r>
            <a:r>
              <a:rPr dirty="0"/>
              <a:t>. Ders </a:t>
            </a:r>
            <a:r>
              <a:rPr dirty="0" err="1"/>
              <a:t>kaydı</a:t>
            </a:r>
            <a:r>
              <a:rPr dirty="0"/>
              <a:t>, </a:t>
            </a:r>
            <a:r>
              <a:rPr dirty="0" err="1"/>
              <a:t>derslerin</a:t>
            </a:r>
            <a:r>
              <a:rPr dirty="0"/>
              <a:t> </a:t>
            </a:r>
            <a:r>
              <a:rPr dirty="0" err="1"/>
              <a:t>bitimi</a:t>
            </a:r>
            <a:r>
              <a:rPr dirty="0"/>
              <a:t>, </a:t>
            </a:r>
            <a:r>
              <a:rPr dirty="0" err="1"/>
              <a:t>yarıyıl</a:t>
            </a:r>
            <a:r>
              <a:rPr dirty="0"/>
              <a:t> </a:t>
            </a:r>
            <a:r>
              <a:rPr dirty="0" err="1"/>
              <a:t>sonu</a:t>
            </a:r>
            <a:r>
              <a:rPr dirty="0"/>
              <a:t> </a:t>
            </a:r>
            <a:r>
              <a:rPr dirty="0" err="1"/>
              <a:t>sınavları</a:t>
            </a:r>
            <a:r>
              <a:rPr dirty="0"/>
              <a:t> vb. </a:t>
            </a:r>
            <a:r>
              <a:rPr dirty="0" err="1"/>
              <a:t>süreçlerin</a:t>
            </a:r>
            <a:r>
              <a:rPr dirty="0"/>
              <a:t>  </a:t>
            </a:r>
            <a:r>
              <a:rPr dirty="0" err="1"/>
              <a:t>başlangıç</a:t>
            </a:r>
            <a:r>
              <a:rPr dirty="0"/>
              <a:t> </a:t>
            </a:r>
            <a:r>
              <a:rPr dirty="0" err="1"/>
              <a:t>ve</a:t>
            </a:r>
            <a:r>
              <a:rPr dirty="0"/>
              <a:t> </a:t>
            </a:r>
            <a:r>
              <a:rPr dirty="0" err="1"/>
              <a:t>bitiş</a:t>
            </a:r>
            <a:r>
              <a:rPr dirty="0"/>
              <a:t> </a:t>
            </a:r>
            <a:r>
              <a:rPr dirty="0" err="1"/>
              <a:t>tarihleri</a:t>
            </a:r>
            <a:r>
              <a:rPr dirty="0"/>
              <a:t> </a:t>
            </a:r>
            <a:r>
              <a:rPr dirty="0" err="1"/>
              <a:t>akademik</a:t>
            </a:r>
            <a:r>
              <a:rPr dirty="0"/>
              <a:t> </a:t>
            </a:r>
            <a:r>
              <a:rPr dirty="0" err="1"/>
              <a:t>takvim</a:t>
            </a:r>
            <a:r>
              <a:rPr dirty="0"/>
              <a:t> </a:t>
            </a:r>
            <a:r>
              <a:rPr dirty="0" err="1"/>
              <a:t>ile</a:t>
            </a:r>
            <a:r>
              <a:rPr dirty="0"/>
              <a:t> </a:t>
            </a:r>
            <a:r>
              <a:rPr dirty="0" err="1"/>
              <a:t>belirlenmektedir</a:t>
            </a:r>
            <a:r>
              <a:rPr dirty="0"/>
              <a:t>. Akademik </a:t>
            </a:r>
            <a:r>
              <a:rPr dirty="0" err="1"/>
              <a:t>takvime</a:t>
            </a:r>
            <a:r>
              <a:rPr dirty="0"/>
              <a:t>, </a:t>
            </a:r>
            <a:r>
              <a:rPr dirty="0" err="1"/>
              <a:t>üniversite</a:t>
            </a:r>
            <a:r>
              <a:rPr dirty="0"/>
              <a:t> internet </a:t>
            </a:r>
            <a:r>
              <a:rPr dirty="0" err="1"/>
              <a:t>sayfası</a:t>
            </a:r>
            <a:r>
              <a:rPr dirty="0"/>
              <a:t> “</a:t>
            </a:r>
            <a:r>
              <a:rPr dirty="0" err="1"/>
              <a:t>Öğrenci</a:t>
            </a:r>
            <a:r>
              <a:rPr dirty="0"/>
              <a:t>” </a:t>
            </a:r>
            <a:r>
              <a:rPr dirty="0" err="1"/>
              <a:t>menüsünden</a:t>
            </a:r>
            <a:r>
              <a:rPr dirty="0"/>
              <a:t> </a:t>
            </a:r>
            <a:r>
              <a:rPr dirty="0" err="1"/>
              <a:t>ulaşabilmektedir</a:t>
            </a:r>
            <a:r>
              <a:rPr dirty="0"/>
              <a:t> </a:t>
            </a:r>
            <a:endParaRPr sz="1200" dirty="0">
              <a:latin typeface="Times Roman"/>
              <a:ea typeface="Times Roman"/>
              <a:cs typeface="Times Roman"/>
              <a:sym typeface="Times Roman"/>
            </a:endParaRPr>
          </a:p>
          <a:p>
            <a:pPr marL="0" indent="0" algn="l">
              <a:buSzTx/>
              <a:buNone/>
            </a:pPr>
            <a:br>
              <a:rPr dirty="0">
                <a:solidFill>
                  <a:srgbClr val="FFFFFF"/>
                </a:solidFill>
              </a:rPr>
            </a:br>
            <a:r>
              <a:rPr dirty="0">
                <a:latin typeface="Canela Text Bold"/>
                <a:ea typeface="Canela Text Bold"/>
                <a:cs typeface="Canela Text Bold"/>
                <a:sym typeface="Canela Text Bold"/>
              </a:rPr>
              <a:t>Akademik </a:t>
            </a:r>
            <a:r>
              <a:rPr dirty="0" err="1">
                <a:latin typeface="Canela Text Bold"/>
                <a:ea typeface="Canela Text Bold"/>
                <a:cs typeface="Canela Text Bold"/>
                <a:sym typeface="Canela Text Bold"/>
              </a:rPr>
              <a:t>Danışmanlık</a:t>
            </a:r>
            <a:r>
              <a:rPr dirty="0">
                <a:latin typeface="Canela Text Bold"/>
                <a:ea typeface="Canela Text Bold"/>
                <a:cs typeface="Canela Text Bold"/>
                <a:sym typeface="Canela Text Bold"/>
              </a:rPr>
              <a:t> </a:t>
            </a:r>
            <a:br>
              <a:rPr dirty="0">
                <a:latin typeface="Canela Text Bold"/>
                <a:ea typeface="Canela Text Bold"/>
                <a:cs typeface="Canela Text Bold"/>
                <a:sym typeface="Canela Text Bold"/>
              </a:rPr>
            </a:br>
            <a:r>
              <a:rPr dirty="0" err="1">
                <a:latin typeface="Canela Text Bold"/>
                <a:ea typeface="Canela Text Bold"/>
                <a:cs typeface="Canela Text Bold"/>
                <a:sym typeface="Canela Text Bold"/>
              </a:rPr>
              <a:t>Lisans-Önlisans</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Programları</a:t>
            </a:r>
            <a:r>
              <a:rPr dirty="0">
                <a:latin typeface="Canela Text Bold"/>
                <a:ea typeface="Canela Text Bold"/>
                <a:cs typeface="Canela Text Bold"/>
                <a:sym typeface="Canela Text Bold"/>
              </a:rPr>
              <a:t>:</a:t>
            </a:r>
            <a:r>
              <a:rPr dirty="0"/>
              <a:t> </a:t>
            </a:r>
            <a:endParaRPr lang="tr-TR" dirty="0"/>
          </a:p>
          <a:p>
            <a:pPr marL="0" indent="0">
              <a:buSzTx/>
              <a:buNone/>
            </a:pPr>
            <a:r>
              <a:rPr dirty="0" err="1"/>
              <a:t>Fakülte</a:t>
            </a:r>
            <a:r>
              <a:rPr dirty="0"/>
              <a:t>, </a:t>
            </a:r>
            <a:r>
              <a:rPr dirty="0" err="1"/>
              <a:t>yüksekokul</a:t>
            </a:r>
            <a:r>
              <a:rPr dirty="0"/>
              <a:t> </a:t>
            </a:r>
            <a:r>
              <a:rPr dirty="0" err="1"/>
              <a:t>ve</a:t>
            </a:r>
            <a:r>
              <a:rPr dirty="0"/>
              <a:t> </a:t>
            </a:r>
            <a:r>
              <a:rPr dirty="0" err="1"/>
              <a:t>meslek</a:t>
            </a:r>
            <a:r>
              <a:rPr dirty="0"/>
              <a:t> </a:t>
            </a:r>
            <a:r>
              <a:rPr dirty="0" err="1"/>
              <a:t>yüksekokulu</a:t>
            </a:r>
            <a:r>
              <a:rPr dirty="0"/>
              <a:t> </a:t>
            </a:r>
            <a:r>
              <a:rPr dirty="0" err="1"/>
              <a:t>yönetimleri</a:t>
            </a:r>
            <a:r>
              <a:rPr dirty="0"/>
              <a:t>, </a:t>
            </a:r>
            <a:r>
              <a:rPr dirty="0" err="1"/>
              <a:t>Gümüşhane</a:t>
            </a:r>
            <a:r>
              <a:rPr dirty="0"/>
              <a:t> </a:t>
            </a:r>
            <a:r>
              <a:rPr dirty="0" err="1"/>
              <a:t>Üniversitesinde</a:t>
            </a:r>
            <a:r>
              <a:rPr dirty="0"/>
              <a:t> </a:t>
            </a:r>
            <a:r>
              <a:rPr dirty="0" err="1"/>
              <a:t>eğitime</a:t>
            </a:r>
            <a:r>
              <a:rPr dirty="0"/>
              <a:t> yeni </a:t>
            </a:r>
            <a:r>
              <a:rPr dirty="0" err="1"/>
              <a:t>başlayan</a:t>
            </a:r>
            <a:r>
              <a:rPr dirty="0"/>
              <a:t> </a:t>
            </a:r>
            <a:r>
              <a:rPr dirty="0" err="1"/>
              <a:t>öğrencilere</a:t>
            </a:r>
            <a:r>
              <a:rPr dirty="0"/>
              <a:t>, </a:t>
            </a:r>
            <a:r>
              <a:rPr dirty="0" err="1"/>
              <a:t>eğitimleri</a:t>
            </a:r>
            <a:r>
              <a:rPr dirty="0"/>
              <a:t> </a:t>
            </a:r>
            <a:r>
              <a:rPr dirty="0" err="1"/>
              <a:t>ile</a:t>
            </a:r>
            <a:r>
              <a:rPr dirty="0"/>
              <a:t> </a:t>
            </a:r>
            <a:r>
              <a:rPr dirty="0" err="1"/>
              <a:t>ilgili</a:t>
            </a:r>
            <a:r>
              <a:rPr dirty="0"/>
              <a:t> her </a:t>
            </a:r>
            <a:r>
              <a:rPr dirty="0" err="1"/>
              <a:t>konuda</a:t>
            </a:r>
            <a:r>
              <a:rPr dirty="0"/>
              <a:t> </a:t>
            </a:r>
            <a:r>
              <a:rPr dirty="0" err="1"/>
              <a:t>yardımcı</a:t>
            </a:r>
            <a:r>
              <a:rPr dirty="0"/>
              <a:t> </a:t>
            </a:r>
            <a:r>
              <a:rPr dirty="0" err="1"/>
              <a:t>olmak</a:t>
            </a:r>
            <a:r>
              <a:rPr dirty="0"/>
              <a:t> </a:t>
            </a:r>
            <a:r>
              <a:rPr dirty="0" err="1"/>
              <a:t>amacı</a:t>
            </a:r>
            <a:r>
              <a:rPr dirty="0"/>
              <a:t> </a:t>
            </a:r>
            <a:r>
              <a:rPr dirty="0" err="1"/>
              <a:t>ile</a:t>
            </a:r>
            <a:r>
              <a:rPr dirty="0"/>
              <a:t> </a:t>
            </a:r>
            <a:r>
              <a:rPr dirty="0" err="1"/>
              <a:t>bir</a:t>
            </a:r>
            <a:r>
              <a:rPr dirty="0"/>
              <a:t> </a:t>
            </a:r>
            <a:r>
              <a:rPr dirty="0" err="1"/>
              <a:t>öğretim</a:t>
            </a:r>
            <a:r>
              <a:rPr dirty="0"/>
              <a:t> </a:t>
            </a:r>
            <a:r>
              <a:rPr dirty="0" err="1"/>
              <a:t>elemanını</a:t>
            </a:r>
            <a:r>
              <a:rPr dirty="0"/>
              <a:t> </a:t>
            </a:r>
            <a:r>
              <a:rPr dirty="0" err="1"/>
              <a:t>danışman</a:t>
            </a:r>
            <a:r>
              <a:rPr dirty="0"/>
              <a:t> </a:t>
            </a:r>
            <a:r>
              <a:rPr dirty="0" err="1"/>
              <a:t>olarak</a:t>
            </a:r>
            <a:r>
              <a:rPr dirty="0"/>
              <a:t> </a:t>
            </a:r>
            <a:r>
              <a:rPr dirty="0" err="1"/>
              <a:t>atar</a:t>
            </a:r>
            <a:r>
              <a:rPr dirty="0"/>
              <a:t>. </a:t>
            </a:r>
            <a:r>
              <a:rPr dirty="0" err="1"/>
              <a:t>Danışmanlar</a:t>
            </a:r>
            <a:r>
              <a:rPr dirty="0"/>
              <a:t>, </a:t>
            </a:r>
            <a:r>
              <a:rPr dirty="0" err="1"/>
              <a:t>öğrencilerin</a:t>
            </a:r>
            <a:r>
              <a:rPr dirty="0"/>
              <a:t> </a:t>
            </a:r>
            <a:r>
              <a:rPr dirty="0" err="1"/>
              <a:t>üniversiteye</a:t>
            </a:r>
            <a:r>
              <a:rPr dirty="0"/>
              <a:t> </a:t>
            </a:r>
            <a:r>
              <a:rPr dirty="0" err="1"/>
              <a:t>kayıt</a:t>
            </a:r>
            <a:r>
              <a:rPr dirty="0"/>
              <a:t> </a:t>
            </a:r>
            <a:r>
              <a:rPr dirty="0" err="1"/>
              <a:t>olduğu</a:t>
            </a:r>
            <a:r>
              <a:rPr dirty="0"/>
              <a:t> ilk </a:t>
            </a:r>
            <a:r>
              <a:rPr dirty="0" err="1"/>
              <a:t>günden</a:t>
            </a:r>
            <a:r>
              <a:rPr dirty="0"/>
              <a:t>, </a:t>
            </a:r>
            <a:r>
              <a:rPr dirty="0" err="1"/>
              <a:t>öğrencilik</a:t>
            </a:r>
            <a:r>
              <a:rPr dirty="0"/>
              <a:t> </a:t>
            </a:r>
            <a:r>
              <a:rPr dirty="0" err="1"/>
              <a:t>süresinin</a:t>
            </a:r>
            <a:r>
              <a:rPr dirty="0"/>
              <a:t> </a:t>
            </a:r>
            <a:r>
              <a:rPr dirty="0" err="1"/>
              <a:t>bitimine</a:t>
            </a:r>
            <a:r>
              <a:rPr dirty="0"/>
              <a:t> </a:t>
            </a:r>
            <a:r>
              <a:rPr dirty="0" err="1"/>
              <a:t>kadar</a:t>
            </a:r>
            <a:r>
              <a:rPr dirty="0"/>
              <a:t>, </a:t>
            </a:r>
            <a:r>
              <a:rPr dirty="0" err="1"/>
              <a:t>başta</a:t>
            </a:r>
            <a:r>
              <a:rPr dirty="0"/>
              <a:t> </a:t>
            </a:r>
            <a:r>
              <a:rPr dirty="0" err="1"/>
              <a:t>eğitim</a:t>
            </a:r>
            <a:r>
              <a:rPr dirty="0"/>
              <a:t> </a:t>
            </a:r>
            <a:r>
              <a:rPr dirty="0" err="1"/>
              <a:t>olmak</a:t>
            </a:r>
            <a:r>
              <a:rPr dirty="0"/>
              <a:t> </a:t>
            </a:r>
            <a:r>
              <a:rPr dirty="0" err="1"/>
              <a:t>üzere</a:t>
            </a:r>
            <a:r>
              <a:rPr dirty="0"/>
              <a:t> </a:t>
            </a:r>
            <a:r>
              <a:rPr dirty="0" err="1"/>
              <a:t>öğrencilere</a:t>
            </a:r>
            <a:r>
              <a:rPr dirty="0"/>
              <a:t>, </a:t>
            </a:r>
            <a:r>
              <a:rPr dirty="0" err="1"/>
              <a:t>gereksinim</a:t>
            </a:r>
            <a:r>
              <a:rPr dirty="0"/>
              <a:t> </a:t>
            </a:r>
            <a:r>
              <a:rPr dirty="0" err="1"/>
              <a:t>duydukları</a:t>
            </a:r>
            <a:r>
              <a:rPr dirty="0"/>
              <a:t> her </a:t>
            </a:r>
            <a:r>
              <a:rPr dirty="0" err="1"/>
              <a:t>konuda</a:t>
            </a:r>
            <a:r>
              <a:rPr dirty="0"/>
              <a:t> </a:t>
            </a:r>
            <a:r>
              <a:rPr dirty="0" err="1"/>
              <a:t>danışmanlık</a:t>
            </a:r>
            <a:r>
              <a:rPr dirty="0"/>
              <a:t> </a:t>
            </a:r>
            <a:r>
              <a:rPr dirty="0" err="1"/>
              <a:t>hizmeti</a:t>
            </a:r>
            <a:r>
              <a:rPr dirty="0"/>
              <a:t> </a:t>
            </a:r>
            <a:r>
              <a:rPr dirty="0" err="1"/>
              <a:t>sunmakta</a:t>
            </a:r>
            <a:r>
              <a:rPr dirty="0"/>
              <a:t>; </a:t>
            </a:r>
            <a:r>
              <a:rPr dirty="0" err="1"/>
              <a:t>özellikle</a:t>
            </a:r>
            <a:r>
              <a:rPr dirty="0"/>
              <a:t> </a:t>
            </a:r>
            <a:r>
              <a:rPr dirty="0" err="1"/>
              <a:t>ders</a:t>
            </a:r>
            <a:r>
              <a:rPr dirty="0"/>
              <a:t> </a:t>
            </a:r>
            <a:r>
              <a:rPr dirty="0" err="1"/>
              <a:t>seçme</a:t>
            </a:r>
            <a:r>
              <a:rPr dirty="0"/>
              <a:t> </a:t>
            </a:r>
            <a:r>
              <a:rPr dirty="0" err="1"/>
              <a:t>ve</a:t>
            </a:r>
            <a:r>
              <a:rPr dirty="0"/>
              <a:t> </a:t>
            </a:r>
            <a:r>
              <a:rPr dirty="0" err="1"/>
              <a:t>kayıt</a:t>
            </a:r>
            <a:r>
              <a:rPr dirty="0"/>
              <a:t> </a:t>
            </a:r>
            <a:r>
              <a:rPr dirty="0" err="1"/>
              <a:t>yenileme</a:t>
            </a:r>
            <a:r>
              <a:rPr dirty="0"/>
              <a:t> </a:t>
            </a:r>
            <a:r>
              <a:rPr dirty="0" err="1"/>
              <a:t>süreçlerinde</a:t>
            </a:r>
            <a:r>
              <a:rPr dirty="0"/>
              <a:t> </a:t>
            </a:r>
            <a:r>
              <a:rPr dirty="0" err="1"/>
              <a:t>yardımcı</a:t>
            </a:r>
            <a:r>
              <a:rPr dirty="0"/>
              <a:t> </a:t>
            </a:r>
            <a:r>
              <a:rPr dirty="0" err="1"/>
              <a:t>olmaktadırlar</a:t>
            </a:r>
            <a:r>
              <a:rPr dirty="0"/>
              <a:t>. </a:t>
            </a:r>
            <a:endParaRPr sz="1200" dirty="0">
              <a:latin typeface="Times Roman"/>
              <a:ea typeface="Times Roman"/>
              <a:cs typeface="Times Roman"/>
              <a:sym typeface="Times Roman"/>
            </a:endParaRPr>
          </a:p>
          <a:p>
            <a:pPr marL="0" indent="0">
              <a:buSzTx/>
              <a:buNone/>
            </a:pPr>
            <a:endParaRPr lang="tr-TR" dirty="0">
              <a:latin typeface="Canela Text Bold"/>
              <a:ea typeface="Canela Text Bold"/>
              <a:cs typeface="Canela Text Bold"/>
              <a:sym typeface="Canela Text Bold"/>
            </a:endParaRPr>
          </a:p>
          <a:p>
            <a:pPr marL="0" indent="0" algn="l">
              <a:buSzTx/>
              <a:buNone/>
            </a:pPr>
            <a:r>
              <a:rPr dirty="0" err="1">
                <a:latin typeface="Canela Text Bold"/>
                <a:ea typeface="Canela Text Bold"/>
                <a:cs typeface="Canela Text Bold"/>
                <a:sym typeface="Canela Text Bold"/>
              </a:rPr>
              <a:t>Tezli</a:t>
            </a:r>
            <a:r>
              <a:rPr dirty="0">
                <a:latin typeface="Canela Text Bold"/>
                <a:ea typeface="Canela Text Bold"/>
                <a:cs typeface="Canela Text Bold"/>
                <a:sym typeface="Canela Text Bold"/>
              </a:rPr>
              <a:t> Yüksek </a:t>
            </a:r>
            <a:r>
              <a:rPr dirty="0" err="1">
                <a:latin typeface="Canela Text Bold"/>
                <a:ea typeface="Canela Text Bold"/>
                <a:cs typeface="Canela Text Bold"/>
                <a:sym typeface="Canela Text Bold"/>
              </a:rPr>
              <a:t>Lisans</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Programları</a:t>
            </a:r>
            <a:r>
              <a:rPr dirty="0"/>
              <a:t>: </a:t>
            </a:r>
            <a:endParaRPr lang="tr-TR" dirty="0">
              <a:latin typeface="Rockwell"/>
              <a:ea typeface="Rockwell"/>
              <a:cs typeface="Rockwell"/>
              <a:sym typeface="Rockwell"/>
            </a:endParaRPr>
          </a:p>
          <a:p>
            <a:pPr marL="0" indent="0">
              <a:buSzTx/>
              <a:buNone/>
            </a:pPr>
            <a:r>
              <a:rPr dirty="0" err="1"/>
              <a:t>Tezli</a:t>
            </a:r>
            <a:r>
              <a:rPr dirty="0"/>
              <a:t> </a:t>
            </a:r>
            <a:r>
              <a:rPr dirty="0" err="1"/>
              <a:t>yüksek</a:t>
            </a:r>
            <a:r>
              <a:rPr dirty="0"/>
              <a:t> </a:t>
            </a:r>
            <a:r>
              <a:rPr dirty="0" err="1"/>
              <a:t>lisans</a:t>
            </a:r>
            <a:r>
              <a:rPr dirty="0"/>
              <a:t> </a:t>
            </a:r>
            <a:r>
              <a:rPr dirty="0" err="1"/>
              <a:t>programında</a:t>
            </a:r>
            <a:r>
              <a:rPr dirty="0"/>
              <a:t>, </a:t>
            </a:r>
            <a:r>
              <a:rPr dirty="0" err="1"/>
              <a:t>Enstitü</a:t>
            </a:r>
            <a:r>
              <a:rPr dirty="0"/>
              <a:t> </a:t>
            </a:r>
            <a:r>
              <a:rPr dirty="0" err="1"/>
              <a:t>Anabilim</a:t>
            </a:r>
            <a:r>
              <a:rPr dirty="0"/>
              <a:t> </a:t>
            </a:r>
            <a:r>
              <a:rPr dirty="0" err="1"/>
              <a:t>Dalı</a:t>
            </a:r>
            <a:r>
              <a:rPr dirty="0"/>
              <a:t> </a:t>
            </a:r>
            <a:r>
              <a:rPr dirty="0" err="1"/>
              <a:t>Kurulu</a:t>
            </a:r>
            <a:r>
              <a:rPr dirty="0"/>
              <a:t> ilk </a:t>
            </a:r>
            <a:r>
              <a:rPr dirty="0" err="1"/>
              <a:t>yarıyılın</a:t>
            </a:r>
            <a:r>
              <a:rPr dirty="0"/>
              <a:t> </a:t>
            </a:r>
            <a:r>
              <a:rPr dirty="0" err="1"/>
              <a:t>başında</a:t>
            </a:r>
            <a:r>
              <a:rPr dirty="0"/>
              <a:t> her </a:t>
            </a:r>
            <a:r>
              <a:rPr dirty="0" err="1"/>
              <a:t>öğrenci</a:t>
            </a:r>
            <a:r>
              <a:rPr dirty="0"/>
              <a:t> </a:t>
            </a:r>
            <a:r>
              <a:rPr dirty="0" err="1"/>
              <a:t>için</a:t>
            </a:r>
            <a:r>
              <a:rPr dirty="0"/>
              <a:t> </a:t>
            </a:r>
            <a:r>
              <a:rPr dirty="0" err="1"/>
              <a:t>bir</a:t>
            </a:r>
            <a:r>
              <a:rPr dirty="0"/>
              <a:t> </a:t>
            </a:r>
            <a:r>
              <a:rPr dirty="0" err="1"/>
              <a:t>tez</a:t>
            </a:r>
            <a:r>
              <a:rPr dirty="0"/>
              <a:t> </a:t>
            </a:r>
            <a:r>
              <a:rPr dirty="0" err="1"/>
              <a:t>danışmanı</a:t>
            </a:r>
            <a:r>
              <a:rPr dirty="0"/>
              <a:t> </a:t>
            </a:r>
            <a:r>
              <a:rPr dirty="0" err="1"/>
              <a:t>belirler</a:t>
            </a:r>
            <a:r>
              <a:rPr dirty="0"/>
              <a:t>. Tez </a:t>
            </a:r>
            <a:r>
              <a:rPr dirty="0" err="1"/>
              <a:t>danışmanı</a:t>
            </a:r>
            <a:r>
              <a:rPr dirty="0"/>
              <a:t>, </a:t>
            </a:r>
            <a:r>
              <a:rPr dirty="0" err="1"/>
              <a:t>öğretim</a:t>
            </a:r>
            <a:r>
              <a:rPr dirty="0"/>
              <a:t> </a:t>
            </a:r>
            <a:r>
              <a:rPr dirty="0" err="1"/>
              <a:t>üyeleri</a:t>
            </a:r>
            <a:r>
              <a:rPr dirty="0"/>
              <a:t> </a:t>
            </a:r>
            <a:r>
              <a:rPr dirty="0" err="1"/>
              <a:t>veya</a:t>
            </a:r>
            <a:r>
              <a:rPr dirty="0"/>
              <a:t> </a:t>
            </a:r>
            <a:r>
              <a:rPr dirty="0" err="1"/>
              <a:t>yeterli</a:t>
            </a:r>
            <a:r>
              <a:rPr dirty="0"/>
              <a:t> </a:t>
            </a:r>
            <a:r>
              <a:rPr dirty="0" err="1"/>
              <a:t>sayıda</a:t>
            </a:r>
            <a:r>
              <a:rPr dirty="0"/>
              <a:t> </a:t>
            </a:r>
            <a:r>
              <a:rPr dirty="0" err="1"/>
              <a:t>öğretim</a:t>
            </a:r>
            <a:r>
              <a:rPr dirty="0"/>
              <a:t> </a:t>
            </a:r>
            <a:r>
              <a:rPr dirty="0" err="1"/>
              <a:t>üyesi</a:t>
            </a:r>
            <a:r>
              <a:rPr dirty="0"/>
              <a:t> </a:t>
            </a:r>
            <a:r>
              <a:rPr dirty="0" err="1"/>
              <a:t>yoksa</a:t>
            </a:r>
            <a:r>
              <a:rPr dirty="0"/>
              <a:t> </a:t>
            </a:r>
            <a:r>
              <a:rPr dirty="0" err="1"/>
              <a:t>tez</a:t>
            </a:r>
            <a:r>
              <a:rPr dirty="0"/>
              <a:t> </a:t>
            </a:r>
            <a:r>
              <a:rPr dirty="0" err="1"/>
              <a:t>konusu</a:t>
            </a:r>
            <a:r>
              <a:rPr dirty="0"/>
              <a:t> </a:t>
            </a:r>
            <a:r>
              <a:rPr dirty="0" err="1"/>
              <a:t>ile</a:t>
            </a:r>
            <a:r>
              <a:rPr dirty="0"/>
              <a:t> </a:t>
            </a:r>
            <a:r>
              <a:rPr dirty="0" err="1"/>
              <a:t>ilgili</a:t>
            </a:r>
            <a:r>
              <a:rPr dirty="0"/>
              <a:t> </a:t>
            </a:r>
            <a:r>
              <a:rPr dirty="0" err="1"/>
              <a:t>bilim</a:t>
            </a:r>
            <a:r>
              <a:rPr dirty="0"/>
              <a:t> </a:t>
            </a:r>
            <a:r>
              <a:rPr dirty="0" err="1"/>
              <a:t>dalında</a:t>
            </a:r>
            <a:r>
              <a:rPr dirty="0"/>
              <a:t> </a:t>
            </a:r>
            <a:r>
              <a:rPr dirty="0" err="1"/>
              <a:t>doktora</a:t>
            </a:r>
            <a:r>
              <a:rPr dirty="0"/>
              <a:t> </a:t>
            </a:r>
            <a:r>
              <a:rPr dirty="0" err="1"/>
              <a:t>yapmış</a:t>
            </a:r>
            <a:r>
              <a:rPr dirty="0"/>
              <a:t> </a:t>
            </a:r>
            <a:r>
              <a:rPr dirty="0" err="1"/>
              <a:t>öğretim</a:t>
            </a:r>
            <a:r>
              <a:rPr dirty="0"/>
              <a:t> </a:t>
            </a:r>
            <a:r>
              <a:rPr dirty="0" err="1"/>
              <a:t>görevlileri</a:t>
            </a:r>
            <a:r>
              <a:rPr dirty="0"/>
              <a:t> </a:t>
            </a:r>
            <a:r>
              <a:rPr dirty="0" err="1"/>
              <a:t>arasından</a:t>
            </a:r>
            <a:r>
              <a:rPr dirty="0"/>
              <a:t> </a:t>
            </a:r>
            <a:r>
              <a:rPr dirty="0" err="1"/>
              <a:t>seçilir</a:t>
            </a:r>
            <a:r>
              <a:rPr dirty="0"/>
              <a:t>. Tez </a:t>
            </a:r>
            <a:r>
              <a:rPr dirty="0" err="1"/>
              <a:t>danışmanı</a:t>
            </a:r>
            <a:r>
              <a:rPr dirty="0"/>
              <a:t>, </a:t>
            </a:r>
            <a:r>
              <a:rPr dirty="0" err="1"/>
              <a:t>öğrencinin</a:t>
            </a:r>
            <a:r>
              <a:rPr dirty="0"/>
              <a:t> </a:t>
            </a:r>
            <a:r>
              <a:rPr dirty="0" err="1"/>
              <a:t>öğrenimi</a:t>
            </a:r>
            <a:r>
              <a:rPr dirty="0"/>
              <a:t> </a:t>
            </a:r>
            <a:r>
              <a:rPr dirty="0" err="1"/>
              <a:t>süresince</a:t>
            </a:r>
            <a:r>
              <a:rPr dirty="0"/>
              <a:t>; </a:t>
            </a:r>
            <a:r>
              <a:rPr dirty="0" err="1"/>
              <a:t>alacağı</a:t>
            </a:r>
            <a:r>
              <a:rPr dirty="0"/>
              <a:t> </a:t>
            </a:r>
            <a:r>
              <a:rPr dirty="0" err="1"/>
              <a:t>dersleri</a:t>
            </a:r>
            <a:r>
              <a:rPr dirty="0"/>
              <a:t> </a:t>
            </a:r>
            <a:r>
              <a:rPr dirty="0" err="1"/>
              <a:t>belirlemek</a:t>
            </a:r>
            <a:r>
              <a:rPr dirty="0"/>
              <a:t>, </a:t>
            </a:r>
            <a:r>
              <a:rPr dirty="0" err="1"/>
              <a:t>bu</a:t>
            </a:r>
            <a:r>
              <a:rPr dirty="0"/>
              <a:t> </a:t>
            </a:r>
            <a:r>
              <a:rPr dirty="0" err="1"/>
              <a:t>derslere</a:t>
            </a:r>
            <a:r>
              <a:rPr dirty="0"/>
              <a:t> </a:t>
            </a:r>
            <a:r>
              <a:rPr dirty="0" err="1"/>
              <a:t>devamını</a:t>
            </a:r>
            <a:r>
              <a:rPr dirty="0"/>
              <a:t> </a:t>
            </a:r>
            <a:r>
              <a:rPr dirty="0" err="1"/>
              <a:t>ve</a:t>
            </a:r>
            <a:r>
              <a:rPr dirty="0"/>
              <a:t> </a:t>
            </a:r>
            <a:br>
              <a:rPr dirty="0"/>
            </a:br>
            <a:r>
              <a:rPr dirty="0" err="1"/>
              <a:t>öğrenim</a:t>
            </a:r>
            <a:r>
              <a:rPr dirty="0"/>
              <a:t> </a:t>
            </a:r>
            <a:r>
              <a:rPr dirty="0" err="1"/>
              <a:t>durumunu</a:t>
            </a:r>
            <a:r>
              <a:rPr dirty="0"/>
              <a:t> </a:t>
            </a:r>
            <a:r>
              <a:rPr dirty="0" err="1"/>
              <a:t>sürekli</a:t>
            </a:r>
            <a:r>
              <a:rPr dirty="0"/>
              <a:t> </a:t>
            </a:r>
            <a:r>
              <a:rPr dirty="0" err="1"/>
              <a:t>izlemekle</a:t>
            </a:r>
            <a:r>
              <a:rPr dirty="0"/>
              <a:t>, </a:t>
            </a:r>
            <a:r>
              <a:rPr dirty="0" err="1"/>
              <a:t>öğrencinin</a:t>
            </a:r>
            <a:r>
              <a:rPr dirty="0"/>
              <a:t> </a:t>
            </a:r>
            <a:r>
              <a:rPr dirty="0" err="1"/>
              <a:t>tez</a:t>
            </a:r>
            <a:r>
              <a:rPr dirty="0"/>
              <a:t> </a:t>
            </a:r>
            <a:r>
              <a:rPr dirty="0" err="1"/>
              <a:t>çalışmasını</a:t>
            </a:r>
            <a:r>
              <a:rPr dirty="0"/>
              <a:t> </a:t>
            </a:r>
            <a:r>
              <a:rPr dirty="0" err="1"/>
              <a:t>yönetmek</a:t>
            </a:r>
            <a:r>
              <a:rPr dirty="0"/>
              <a:t> </a:t>
            </a:r>
            <a:r>
              <a:rPr dirty="0" err="1"/>
              <a:t>ve</a:t>
            </a:r>
            <a:r>
              <a:rPr dirty="0"/>
              <a:t> </a:t>
            </a:r>
            <a:r>
              <a:rPr dirty="0" err="1"/>
              <a:t>yönlendirmekle</a:t>
            </a:r>
            <a:r>
              <a:rPr dirty="0"/>
              <a:t>, </a:t>
            </a:r>
            <a:r>
              <a:rPr dirty="0" err="1"/>
              <a:t>gerektiğinde</a:t>
            </a:r>
            <a:r>
              <a:rPr dirty="0"/>
              <a:t> </a:t>
            </a:r>
            <a:r>
              <a:rPr dirty="0" err="1"/>
              <a:t>idare</a:t>
            </a:r>
            <a:r>
              <a:rPr dirty="0"/>
              <a:t> </a:t>
            </a:r>
            <a:r>
              <a:rPr dirty="0" err="1"/>
              <a:t>ile</a:t>
            </a:r>
            <a:r>
              <a:rPr dirty="0"/>
              <a:t> </a:t>
            </a:r>
            <a:r>
              <a:rPr dirty="0" err="1"/>
              <a:t>ilişkilerinde</a:t>
            </a:r>
            <a:r>
              <a:rPr dirty="0"/>
              <a:t> </a:t>
            </a:r>
            <a:r>
              <a:rPr dirty="0" err="1"/>
              <a:t>aracılık</a:t>
            </a:r>
            <a:r>
              <a:rPr dirty="0"/>
              <a:t> </a:t>
            </a:r>
            <a:r>
              <a:rPr dirty="0" err="1"/>
              <a:t>yapmakla</a:t>
            </a:r>
            <a:r>
              <a:rPr dirty="0"/>
              <a:t>, </a:t>
            </a:r>
            <a:r>
              <a:rPr dirty="0" err="1"/>
              <a:t>sosyal</a:t>
            </a:r>
            <a:r>
              <a:rPr dirty="0"/>
              <a:t>, </a:t>
            </a:r>
            <a:r>
              <a:rPr dirty="0" err="1"/>
              <a:t>kültürel</a:t>
            </a:r>
            <a:r>
              <a:rPr dirty="0"/>
              <a:t> </a:t>
            </a:r>
            <a:r>
              <a:rPr dirty="0" err="1"/>
              <a:t>ve</a:t>
            </a:r>
            <a:r>
              <a:rPr dirty="0"/>
              <a:t> </a:t>
            </a:r>
            <a:r>
              <a:rPr dirty="0" err="1"/>
              <a:t>diğer</a:t>
            </a:r>
            <a:r>
              <a:rPr dirty="0"/>
              <a:t> </a:t>
            </a:r>
            <a:r>
              <a:rPr dirty="0" err="1"/>
              <a:t>problemleriyle</a:t>
            </a:r>
            <a:r>
              <a:rPr dirty="0"/>
              <a:t> </a:t>
            </a:r>
            <a:r>
              <a:rPr dirty="0" err="1"/>
              <a:t>ilgilenmek</a:t>
            </a:r>
            <a:r>
              <a:rPr dirty="0"/>
              <a:t> </a:t>
            </a:r>
            <a:r>
              <a:rPr dirty="0" err="1"/>
              <a:t>ve</a:t>
            </a:r>
            <a:r>
              <a:rPr dirty="0"/>
              <a:t> </a:t>
            </a:r>
            <a:r>
              <a:rPr dirty="0" err="1"/>
              <a:t>yol</a:t>
            </a:r>
            <a:r>
              <a:rPr dirty="0"/>
              <a:t> </a:t>
            </a:r>
            <a:r>
              <a:rPr dirty="0" err="1"/>
              <a:t>göstermekle</a:t>
            </a:r>
            <a:r>
              <a:rPr dirty="0"/>
              <a:t>, </a:t>
            </a:r>
            <a:r>
              <a:rPr dirty="0" err="1"/>
              <a:t>gerekli</a:t>
            </a:r>
            <a:r>
              <a:rPr dirty="0"/>
              <a:t> </a:t>
            </a:r>
            <a:r>
              <a:rPr dirty="0" err="1"/>
              <a:t>gördüğü</a:t>
            </a:r>
            <a:r>
              <a:rPr dirty="0"/>
              <a:t> </a:t>
            </a:r>
            <a:r>
              <a:rPr dirty="0" err="1"/>
              <a:t>hallerde</a:t>
            </a:r>
            <a:r>
              <a:rPr dirty="0"/>
              <a:t> </a:t>
            </a:r>
            <a:r>
              <a:rPr dirty="0" err="1"/>
              <a:t>uyarmakla</a:t>
            </a:r>
            <a:r>
              <a:rPr dirty="0"/>
              <a:t>, her </a:t>
            </a:r>
            <a:r>
              <a:rPr dirty="0" err="1"/>
              <a:t>yarıyıl</a:t>
            </a:r>
            <a:r>
              <a:rPr dirty="0"/>
              <a:t> </a:t>
            </a:r>
            <a:r>
              <a:rPr dirty="0" err="1"/>
              <a:t>sonunda</a:t>
            </a:r>
            <a:r>
              <a:rPr dirty="0"/>
              <a:t>, </a:t>
            </a:r>
            <a:r>
              <a:rPr dirty="0" err="1"/>
              <a:t>öğrencinin</a:t>
            </a:r>
            <a:r>
              <a:rPr dirty="0"/>
              <a:t> </a:t>
            </a:r>
            <a:r>
              <a:rPr dirty="0" err="1"/>
              <a:t>başarı</a:t>
            </a:r>
            <a:r>
              <a:rPr dirty="0"/>
              <a:t> </a:t>
            </a:r>
            <a:r>
              <a:rPr dirty="0" err="1"/>
              <a:t>düzeyi</a:t>
            </a:r>
            <a:r>
              <a:rPr dirty="0"/>
              <a:t> </a:t>
            </a:r>
            <a:r>
              <a:rPr dirty="0" err="1"/>
              <a:t>hakkında</a:t>
            </a:r>
            <a:r>
              <a:rPr dirty="0"/>
              <a:t> </a:t>
            </a:r>
            <a:r>
              <a:rPr dirty="0" err="1"/>
              <a:t>ilgili</a:t>
            </a:r>
            <a:r>
              <a:rPr dirty="0"/>
              <a:t> </a:t>
            </a:r>
            <a:r>
              <a:rPr dirty="0" err="1"/>
              <a:t>anabilim</a:t>
            </a:r>
            <a:r>
              <a:rPr dirty="0"/>
              <a:t> </a:t>
            </a:r>
            <a:r>
              <a:rPr dirty="0" err="1"/>
              <a:t>dalı</a:t>
            </a:r>
            <a:r>
              <a:rPr dirty="0"/>
              <a:t> </a:t>
            </a:r>
            <a:r>
              <a:rPr dirty="0" err="1"/>
              <a:t>başkanının</a:t>
            </a:r>
            <a:r>
              <a:rPr dirty="0"/>
              <a:t> </a:t>
            </a:r>
            <a:r>
              <a:rPr dirty="0" err="1"/>
              <a:t>onaylayacağı</a:t>
            </a:r>
            <a:r>
              <a:rPr dirty="0"/>
              <a:t> </a:t>
            </a:r>
            <a:r>
              <a:rPr dirty="0" err="1"/>
              <a:t>bir</a:t>
            </a:r>
            <a:r>
              <a:rPr dirty="0"/>
              <a:t> </a:t>
            </a:r>
            <a:r>
              <a:rPr dirty="0" err="1"/>
              <a:t>raporu</a:t>
            </a:r>
            <a:r>
              <a:rPr dirty="0"/>
              <a:t> </a:t>
            </a:r>
            <a:r>
              <a:rPr dirty="0" err="1"/>
              <a:t>enstitü</a:t>
            </a:r>
            <a:r>
              <a:rPr dirty="0"/>
              <a:t> </a:t>
            </a:r>
            <a:br>
              <a:rPr dirty="0"/>
            </a:br>
            <a:r>
              <a:rPr dirty="0" err="1"/>
              <a:t>müdürlüğüne</a:t>
            </a:r>
            <a:r>
              <a:rPr dirty="0"/>
              <a:t> </a:t>
            </a:r>
            <a:r>
              <a:rPr dirty="0" err="1"/>
              <a:t>iletmekle</a:t>
            </a:r>
            <a:r>
              <a:rPr dirty="0"/>
              <a:t> </a:t>
            </a:r>
            <a:r>
              <a:rPr dirty="0" err="1"/>
              <a:t>yükümlüdür</a:t>
            </a:r>
            <a:r>
              <a:rPr dirty="0"/>
              <a:t>. </a:t>
            </a:r>
            <a:endParaRPr sz="1200" dirty="0">
              <a:latin typeface="Times Roman"/>
              <a:ea typeface="Times Roman"/>
              <a:cs typeface="Times Roman"/>
              <a:sym typeface="Times Roman"/>
            </a:endParaRPr>
          </a:p>
        </p:txBody>
      </p:sp>
      <p:sp>
        <p:nvSpPr>
          <p:cNvPr id="51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Eğitim ve Öğretim"/>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Eğitim ve Öğretim</a:t>
            </a:r>
          </a:p>
        </p:txBody>
      </p:sp>
      <p:sp>
        <p:nvSpPr>
          <p:cNvPr id="522" name="Tezsiz Yüksek Lisans Programları: Tezsiz yüksek lisans programında; orta öğretim alan öğretmenliği dışında Enstitü Anabilim Dalı Başkanlığı her öğrenci için ders seçiminde ve dönem projesinin yürütülmesinde danışmanlık yapacak bir öğretim üyesi veya yete"/>
          <p:cNvSpPr txBox="1">
            <a:spLocks noGrp="1"/>
          </p:cNvSpPr>
          <p:nvPr>
            <p:ph type="body" idx="1"/>
          </p:nvPr>
        </p:nvSpPr>
        <p:spPr>
          <a:xfrm>
            <a:off x="1217711" y="3973395"/>
            <a:ext cx="21948578" cy="8555507"/>
          </a:xfrm>
          <a:prstGeom prst="rect">
            <a:avLst/>
          </a:prstGeom>
        </p:spPr>
        <p:txBody>
          <a:bodyPr/>
          <a:lstStyle/>
          <a:p>
            <a:pPr marL="0" indent="0" algn="l">
              <a:buSzTx/>
              <a:buNone/>
              <a:defRPr>
                <a:latin typeface="Canela Text Bold"/>
                <a:ea typeface="Canela Text Bold"/>
                <a:cs typeface="Canela Text Bold"/>
                <a:sym typeface="Canela Text Bold"/>
              </a:defRPr>
            </a:pPr>
            <a:r>
              <a:rPr dirty="0" err="1"/>
              <a:t>Tezsiz</a:t>
            </a:r>
            <a:r>
              <a:rPr dirty="0"/>
              <a:t> Yüksek </a:t>
            </a:r>
            <a:r>
              <a:rPr dirty="0" err="1"/>
              <a:t>Lisans</a:t>
            </a:r>
            <a:r>
              <a:rPr dirty="0"/>
              <a:t> </a:t>
            </a:r>
            <a:r>
              <a:rPr dirty="0" err="1"/>
              <a:t>Programları</a:t>
            </a:r>
            <a:r>
              <a:rPr dirty="0">
                <a:latin typeface="Canela Text Regular"/>
                <a:ea typeface="Canela Text Regular"/>
                <a:cs typeface="Canela Text Regular"/>
                <a:sym typeface="Canela Text Regular"/>
              </a:rPr>
              <a:t>:</a:t>
            </a:r>
            <a:endParaRPr lang="tr-TR" dirty="0">
              <a:latin typeface="Canela Text Regular"/>
              <a:ea typeface="Canela Text Regular"/>
              <a:cs typeface="Canela Text Regular"/>
              <a:sym typeface="Canela Text Regular"/>
            </a:endParaRPr>
          </a:p>
          <a:p>
            <a:pPr marL="0" indent="0">
              <a:buSzTx/>
              <a:buNone/>
              <a:defRPr>
                <a:latin typeface="Canela Text Bold"/>
                <a:ea typeface="Canela Text Bold"/>
                <a:cs typeface="Canela Text Bold"/>
                <a:sym typeface="Canela Text Bold"/>
              </a:defRPr>
            </a:pPr>
            <a:br>
              <a:rPr dirty="0">
                <a:solidFill>
                  <a:srgbClr val="00B0F0"/>
                </a:solidFill>
                <a:latin typeface="Rockwell Bold"/>
                <a:ea typeface="Rockwell Bold"/>
                <a:cs typeface="Rockwell Bold"/>
                <a:sym typeface="Rockwell Bold"/>
              </a:rPr>
            </a:br>
            <a:r>
              <a:rPr dirty="0" err="1">
                <a:latin typeface="Canela Text Regular"/>
                <a:ea typeface="Canela Text Regular"/>
                <a:cs typeface="Canela Text Regular"/>
                <a:sym typeface="Canela Text Regular"/>
              </a:rPr>
              <a:t>Tezsiz</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yüksek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lisans</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programında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orta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öğretmenliği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dışında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Anabilim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Dalı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Başkanlığı</a:t>
            </a:r>
            <a:r>
              <a:rPr dirty="0">
                <a:latin typeface="Canela Text Regular"/>
                <a:ea typeface="Canela Text Regular"/>
                <a:cs typeface="Canela Text Regular"/>
                <a:sym typeface="Canela Text Regular"/>
              </a:rPr>
              <a:t> her </a:t>
            </a:r>
            <a:r>
              <a:rPr dirty="0" err="1">
                <a:latin typeface="Canela Text Regular"/>
                <a:ea typeface="Canela Text Regular"/>
                <a:cs typeface="Canela Text Regular"/>
                <a:sym typeface="Canela Text Regular"/>
              </a:rPr>
              <a:t>öğrenci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için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seçiminde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dönem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projesinin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yürütülmesinde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danışmanlık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yapacak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üyesi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veya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yeterli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sayıda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üyesi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yoksa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ilgili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programını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kapsayan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bilim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dalında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doktora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yapmış</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olan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görevlisini</a:t>
            </a:r>
            <a:r>
              <a:rPr dirty="0">
                <a:latin typeface="Canela Text Regular"/>
                <a:ea typeface="Canela Text Regular"/>
                <a:cs typeface="Canela Text Regular"/>
                <a:sym typeface="Canela Text Regular"/>
              </a:rPr>
              <a:t>, ilk </a:t>
            </a:r>
            <a:r>
              <a:rPr dirty="0" err="1">
                <a:latin typeface="Canela Text Regular"/>
                <a:ea typeface="Canela Text Regular"/>
                <a:cs typeface="Canela Text Regular"/>
                <a:sym typeface="Canela Text Regular"/>
              </a:rPr>
              <a:t>yarıyılın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belirler</a:t>
            </a:r>
            <a:r>
              <a:rPr dirty="0">
                <a:latin typeface="Canela Text Regular"/>
                <a:ea typeface="Canela Text Regular"/>
                <a:cs typeface="Canela Text Regular"/>
                <a:sym typeface="Canela Text Regular"/>
              </a:rPr>
              <a:t>. Tez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öğrenimi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süresince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alacağı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dersleri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belirlemek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derslere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devamını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durumunu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sürekli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izlemekle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gerektiğinde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idare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ilişkilerinde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aracılık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yapmakla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sosyal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kültürel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diğer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problemleriyle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ilgilenmek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yol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göstermekle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gerekli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gördüğü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hallerde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uyarmakla</a:t>
            </a:r>
            <a:r>
              <a:rPr dirty="0">
                <a:latin typeface="Canela Text Regular"/>
                <a:ea typeface="Canela Text Regular"/>
                <a:cs typeface="Canela Text Regular"/>
                <a:sym typeface="Canela Text Regular"/>
              </a:rPr>
              <a:t>, her </a:t>
            </a:r>
            <a:r>
              <a:rPr dirty="0" err="1">
                <a:latin typeface="Canela Text Regular"/>
                <a:ea typeface="Canela Text Regular"/>
                <a:cs typeface="Canela Text Regular"/>
                <a:sym typeface="Canela Text Regular"/>
              </a:rPr>
              <a:t>yarıyıl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sonunda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düzeyi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hakkında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ilgili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anabilim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dalı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başkanının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onaylayacağı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raporu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müdürlüğüne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iletmekle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yükümlüdür</a:t>
            </a:r>
            <a:r>
              <a:rPr dirty="0">
                <a:latin typeface="Canela Text Regular"/>
                <a:ea typeface="Canela Text Regular"/>
                <a:cs typeface="Canela Text Regular"/>
                <a:sym typeface="Canela Text Regular"/>
              </a:rPr>
              <a:t>. </a:t>
            </a:r>
          </a:p>
          <a:p>
            <a:pPr marL="0" indent="0" algn="l">
              <a:buSzTx/>
              <a:buNone/>
              <a:defRPr>
                <a:latin typeface="Canela Text Bold"/>
                <a:ea typeface="Canela Text Bold"/>
                <a:cs typeface="Canela Text Bold"/>
                <a:sym typeface="Canela Text Bold"/>
              </a:defRPr>
            </a:pPr>
            <a:r>
              <a:rPr dirty="0" err="1"/>
              <a:t>Doktora</a:t>
            </a:r>
            <a:r>
              <a:rPr dirty="0"/>
              <a:t> </a:t>
            </a:r>
            <a:r>
              <a:rPr dirty="0" err="1"/>
              <a:t>Programları</a:t>
            </a:r>
            <a:r>
              <a:rPr dirty="0">
                <a:latin typeface="Canela Text Regular"/>
                <a:ea typeface="Canela Text Regular"/>
                <a:cs typeface="Canela Text Regular"/>
                <a:sym typeface="Canela Text Regular"/>
              </a:rPr>
              <a:t>:</a:t>
            </a:r>
            <a:endParaRPr lang="tr-TR" dirty="0">
              <a:latin typeface="Canela Text Regular"/>
              <a:ea typeface="Canela Text Regular"/>
              <a:cs typeface="Canela Text Regular"/>
              <a:sym typeface="Canela Text Regular"/>
            </a:endParaRPr>
          </a:p>
          <a:p>
            <a:pPr marL="0" indent="0">
              <a:buSzTx/>
              <a:buNone/>
              <a:defRPr>
                <a:latin typeface="Canela Text Bold"/>
                <a:ea typeface="Canela Text Bold"/>
                <a:cs typeface="Canela Text Bold"/>
                <a:sym typeface="Canela Text Bold"/>
              </a:defRPr>
            </a:pPr>
            <a:br>
              <a:rPr dirty="0">
                <a:latin typeface="Rockwell"/>
                <a:ea typeface="Rockwell"/>
                <a:cs typeface="Rockwell"/>
                <a:sym typeface="Rockwell"/>
              </a:rPr>
            </a:b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Anabilim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Dalı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Kurulu</a:t>
            </a:r>
            <a:r>
              <a:rPr dirty="0">
                <a:latin typeface="Canela Text Regular"/>
                <a:ea typeface="Canela Text Regular"/>
                <a:cs typeface="Canela Text Regular"/>
                <a:sym typeface="Canela Text Regular"/>
              </a:rPr>
              <a:t> ilk </a:t>
            </a:r>
            <a:r>
              <a:rPr dirty="0" err="1">
                <a:latin typeface="Canela Text Regular"/>
                <a:ea typeface="Canela Text Regular"/>
                <a:cs typeface="Canela Text Regular"/>
                <a:sym typeface="Canela Text Regular"/>
              </a:rPr>
              <a:t>yarıyılın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başında</a:t>
            </a:r>
            <a:r>
              <a:rPr dirty="0">
                <a:latin typeface="Canela Text Regular"/>
                <a:ea typeface="Canela Text Regular"/>
                <a:cs typeface="Canela Text Regular"/>
                <a:sym typeface="Canela Text Regular"/>
              </a:rPr>
              <a:t> her </a:t>
            </a:r>
            <a:r>
              <a:rPr dirty="0" err="1">
                <a:latin typeface="Canela Text Regular"/>
                <a:ea typeface="Canela Text Regular"/>
                <a:cs typeface="Canela Text Regular"/>
                <a:sym typeface="Canela Text Regular"/>
              </a:rPr>
              <a:t>öğrenci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için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tez</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saptar</a:t>
            </a:r>
            <a:r>
              <a:rPr dirty="0">
                <a:latin typeface="Canela Text Regular"/>
                <a:ea typeface="Canela Text Regular"/>
                <a:cs typeface="Canela Text Regular"/>
                <a:sym typeface="Canela Text Regular"/>
              </a:rPr>
              <a:t>. Tez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önerisi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Yönetim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Kurulu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kararıyla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kesinleşir</a:t>
            </a:r>
            <a:r>
              <a:rPr dirty="0">
                <a:latin typeface="Canela Text Regular"/>
                <a:ea typeface="Canela Text Regular"/>
                <a:cs typeface="Canela Text Regular"/>
                <a:sym typeface="Canela Text Regular"/>
              </a:rPr>
              <a:t>. Tez </a:t>
            </a:r>
            <a:r>
              <a:rPr dirty="0" err="1">
                <a:latin typeface="Canela Text Regular"/>
                <a:ea typeface="Canela Text Regular"/>
                <a:cs typeface="Canela Text Regular"/>
                <a:sym typeface="Canela Text Regular"/>
              </a:rPr>
              <a:t>çalışmasının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niteliğinin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birden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fazla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tez</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gerektirdiği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durumlarda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ikinci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tez</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atanabilir</a:t>
            </a:r>
            <a:r>
              <a:rPr dirty="0">
                <a:latin typeface="Canela Text Regular"/>
                <a:ea typeface="Canela Text Regular"/>
                <a:cs typeface="Canela Text Regular"/>
                <a:sym typeface="Canela Text Regular"/>
              </a:rPr>
              <a:t>. Tez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üyeleri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arasından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seçilir</a:t>
            </a:r>
            <a:r>
              <a:rPr dirty="0">
                <a:latin typeface="Canela Text Regular"/>
                <a:ea typeface="Canela Text Regular"/>
                <a:cs typeface="Canela Text Regular"/>
                <a:sym typeface="Canela Text Regular"/>
              </a:rPr>
              <a:t>. Tez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öğrenimi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süresince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alacağı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dersleri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belirlemek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derslere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devamını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durumunu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sürekli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izlemekle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tez</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çalışmasını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yönetmek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yönlendirmekle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gerektiğinde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idare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ilişkilerinde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aracılık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yapmakla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sosyal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kültürel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diğer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problemleriyle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ilgilenmek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yol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göstermekle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gerekli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gördüğü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hallerde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uyarmakla</a:t>
            </a:r>
            <a:r>
              <a:rPr dirty="0">
                <a:latin typeface="Canela Text Regular"/>
                <a:ea typeface="Canela Text Regular"/>
                <a:cs typeface="Canela Text Regular"/>
                <a:sym typeface="Canela Text Regular"/>
              </a:rPr>
              <a:t>, her </a:t>
            </a:r>
            <a:r>
              <a:rPr dirty="0" err="1">
                <a:latin typeface="Canela Text Regular"/>
                <a:ea typeface="Canela Text Regular"/>
                <a:cs typeface="Canela Text Regular"/>
                <a:sym typeface="Canela Text Regular"/>
              </a:rPr>
              <a:t>yarıyıl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sonunda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düzeyi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hakkında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ilgili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anabilim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dalı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başkanının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onaylayacağı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raporu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müdürlüğüne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iletmekle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yükümlüdür</a:t>
            </a:r>
            <a:r>
              <a:rPr dirty="0">
                <a:latin typeface="Canela Text Regular"/>
                <a:ea typeface="Canela Text Regular"/>
                <a:cs typeface="Canela Text Regular"/>
                <a:sym typeface="Canela Text Regular"/>
              </a:rPr>
              <a:t>. Tez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Yönetim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Kurulunca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atandığı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tarihten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itibaren</a:t>
            </a:r>
            <a:r>
              <a:rPr dirty="0">
                <a:latin typeface="Canela Text Regular"/>
                <a:ea typeface="Canela Text Regular"/>
                <a:cs typeface="Canela Text Regular"/>
                <a:sym typeface="Canela Text Regular"/>
              </a:rPr>
              <a:t> her </a:t>
            </a:r>
            <a:r>
              <a:rPr dirty="0" err="1">
                <a:latin typeface="Canela Text Regular"/>
                <a:ea typeface="Canela Text Regular"/>
                <a:cs typeface="Canela Text Regular"/>
                <a:sym typeface="Canela Text Regular"/>
              </a:rPr>
              <a:t>yarıyıl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yaz</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döneminde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danışmanı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olduğu</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öğrenciler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için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tüm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diğer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akademik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idari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yük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görevlerine</a:t>
            </a:r>
            <a:r>
              <a:rPr dirty="0">
                <a:latin typeface="Canela Text Regular"/>
                <a:ea typeface="Canela Text Regular"/>
                <a:cs typeface="Canela Text Regular"/>
                <a:sym typeface="Canela Text Regular"/>
              </a:rPr>
              <a:t> ek </a:t>
            </a:r>
            <a:r>
              <a:rPr dirty="0" err="1">
                <a:latin typeface="Canela Text Regular"/>
                <a:ea typeface="Canela Text Regular"/>
                <a:cs typeface="Canela Text Regular"/>
                <a:sym typeface="Canela Text Regular"/>
              </a:rPr>
              <a:t>olarak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uzmanlık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adlı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açabilir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Uzmanlık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öğrencinin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kredisine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dahil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edilmez</a:t>
            </a:r>
            <a:r>
              <a:rPr dirty="0">
                <a:latin typeface="Canela Text Regular"/>
                <a:ea typeface="Canela Text Regular"/>
                <a:cs typeface="Canela Text Regular"/>
                <a:sym typeface="Canela Text Regular"/>
              </a:rPr>
              <a:t>. Her </a:t>
            </a:r>
            <a:r>
              <a:rPr dirty="0" err="1">
                <a:latin typeface="Canela Text Regular"/>
                <a:ea typeface="Canela Text Regular"/>
                <a:cs typeface="Canela Text Regular"/>
                <a:sym typeface="Canela Text Regular"/>
              </a:rPr>
              <a:t>öğrenci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açılan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uzmanlık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dersini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almakla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yükümlüdür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Uzmanlık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dersine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ilişkin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esaslar</a:t>
            </a:r>
            <a:r>
              <a:rPr dirty="0">
                <a:latin typeface="Canela Text Regular"/>
                <a:ea typeface="Canela Text Regular"/>
                <a:cs typeface="Canela Text Regular"/>
                <a:sym typeface="Canela Text Regular"/>
              </a:rPr>
              <a:t>, Senato </a:t>
            </a:r>
            <a:r>
              <a:rPr dirty="0" err="1">
                <a:latin typeface="Canela Text Regular"/>
                <a:ea typeface="Canela Text Regular"/>
                <a:cs typeface="Canela Text Regular"/>
                <a:sym typeface="Canela Text Regular"/>
              </a:rPr>
              <a:t>tarafından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kararlaştırılır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Enstitü</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Yönetim</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Kurulunca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uygulanır</a:t>
            </a:r>
            <a:r>
              <a:rPr dirty="0">
                <a:latin typeface="Canela Text Regular"/>
                <a:ea typeface="Canela Text Regular"/>
                <a:cs typeface="Canela Text Regular"/>
                <a:sym typeface="Canela Text Regular"/>
              </a:rPr>
              <a:t>.</a:t>
            </a:r>
            <a:endParaRPr sz="1200" dirty="0">
              <a:latin typeface="Times Roman"/>
              <a:ea typeface="Times Roman"/>
              <a:cs typeface="Times Roman"/>
              <a:sym typeface="Times Roman"/>
            </a:endParaRPr>
          </a:p>
        </p:txBody>
      </p:sp>
      <p:sp>
        <p:nvSpPr>
          <p:cNvPr id="52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74</a:t>
            </a:fld>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Araştırma İmk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Araştırma İmkanları</a:t>
            </a:r>
          </a:p>
        </p:txBody>
      </p:sp>
      <p:sp>
        <p:nvSpPr>
          <p:cNvPr id="526" name="Politika, Hedefler, Araştırma Organizasyonu: Gümüşhane Üniversitesinin temel misyonlarından birisi de araştırma ve geliştirme faliyetleridir. Bu kapsamda Gümüşhane Üniversitesinde kurulan, Bilimsel Araştırma Projeleri (BAP), Merkezi Araştırma Laboratuvar"/>
          <p:cNvSpPr txBox="1">
            <a:spLocks noGrp="1"/>
          </p:cNvSpPr>
          <p:nvPr>
            <p:ph type="body" idx="1"/>
          </p:nvPr>
        </p:nvSpPr>
        <p:spPr>
          <a:xfrm>
            <a:off x="1217711" y="3973395"/>
            <a:ext cx="21948578" cy="8555507"/>
          </a:xfrm>
          <a:prstGeom prst="rect">
            <a:avLst/>
          </a:prstGeom>
        </p:spPr>
        <p:txBody>
          <a:bodyPr/>
          <a:lstStyle/>
          <a:p>
            <a:pPr marL="0" indent="0" algn="l">
              <a:buSzTx/>
              <a:buNone/>
              <a:defRPr>
                <a:latin typeface="Canela Text Bold"/>
                <a:ea typeface="Canela Text Bold"/>
                <a:cs typeface="Canela Text Bold"/>
                <a:sym typeface="Canela Text Bold"/>
              </a:defRPr>
            </a:pPr>
            <a:r>
              <a:rPr dirty="0"/>
              <a:t>Politika, </a:t>
            </a:r>
            <a:r>
              <a:rPr dirty="0" err="1"/>
              <a:t>Hedefler</a:t>
            </a:r>
            <a:r>
              <a:rPr dirty="0"/>
              <a:t>, </a:t>
            </a:r>
            <a:r>
              <a:rPr dirty="0" err="1"/>
              <a:t>Araştırma</a:t>
            </a:r>
            <a:r>
              <a:rPr dirty="0"/>
              <a:t> </a:t>
            </a:r>
            <a:r>
              <a:rPr dirty="0" err="1"/>
              <a:t>Organizasyonu</a:t>
            </a:r>
            <a:r>
              <a:rPr dirty="0">
                <a:latin typeface="Canela Text Regular"/>
                <a:ea typeface="Canela Text Regular"/>
                <a:cs typeface="Canela Text Regular"/>
                <a:sym typeface="Canela Text Regular"/>
              </a:rPr>
              <a:t>:</a:t>
            </a:r>
            <a:br>
              <a:rPr dirty="0">
                <a:latin typeface="Canela Text Regular"/>
                <a:ea typeface="Canela Text Regular"/>
                <a:cs typeface="Canela Text Regular"/>
                <a:sym typeface="Canela Text Regular"/>
              </a:rPr>
            </a:br>
            <a:r>
              <a:rPr dirty="0" err="1">
                <a:latin typeface="Canela Text Regular"/>
                <a:ea typeface="Canela Text Regular"/>
                <a:cs typeface="Canela Text Regular"/>
                <a:sym typeface="Canela Text Regular"/>
              </a:rPr>
              <a:t>Gümüşhane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Üniversitesinin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temel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misyonlarından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birisi</a:t>
            </a:r>
            <a:r>
              <a:rPr dirty="0">
                <a:latin typeface="Canela Text Regular"/>
                <a:ea typeface="Canela Text Regular"/>
                <a:cs typeface="Canela Text Regular"/>
                <a:sym typeface="Canela Text Regular"/>
              </a:rPr>
              <a:t> de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geliştirme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faliyetleridir</a:t>
            </a:r>
            <a:r>
              <a:rPr dirty="0">
                <a:latin typeface="Canela Text Regular"/>
                <a:ea typeface="Canela Text Regular"/>
                <a:cs typeface="Canela Text Regular"/>
                <a:sym typeface="Canela Text Regular"/>
              </a:rPr>
              <a:t>. Bu </a:t>
            </a:r>
            <a:r>
              <a:rPr dirty="0" err="1">
                <a:latin typeface="Canela Text Regular"/>
                <a:ea typeface="Canela Text Regular"/>
                <a:cs typeface="Canela Text Regular"/>
                <a:sym typeface="Canela Text Regular"/>
              </a:rPr>
              <a:t>kapsamda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Gümüşhane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Üniversitesinde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kurulan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Bilimsel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Projeleri</a:t>
            </a:r>
            <a:r>
              <a:rPr dirty="0">
                <a:latin typeface="Canela Text Regular"/>
                <a:ea typeface="Canela Text Regular"/>
                <a:cs typeface="Canela Text Regular"/>
                <a:sym typeface="Canela Text Regular"/>
              </a:rPr>
              <a:t> (BAP), </a:t>
            </a:r>
            <a:r>
              <a:rPr dirty="0" err="1">
                <a:latin typeface="Canela Text Regular"/>
                <a:ea typeface="Canela Text Regular"/>
                <a:cs typeface="Canela Text Regular"/>
                <a:sym typeface="Canela Text Regular"/>
              </a:rPr>
              <a:t>Merkezi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Laboratuvarı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Uygulama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Merkezi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Teknoloji</a:t>
            </a:r>
            <a:r>
              <a:rPr dirty="0">
                <a:latin typeface="Canela Text Regular"/>
                <a:ea typeface="Canela Text Regular"/>
                <a:cs typeface="Canela Text Regular"/>
                <a:sym typeface="Canela Text Regular"/>
              </a:rPr>
              <a:t> Transfer Ofisi </a:t>
            </a:r>
            <a:r>
              <a:rPr dirty="0" err="1">
                <a:latin typeface="Canela Text Regular"/>
                <a:ea typeface="Canela Text Regular"/>
                <a:cs typeface="Canela Text Regular"/>
                <a:sym typeface="Canela Text Regular"/>
              </a:rPr>
              <a:t>gibi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lokomotif</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birimler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bilimsel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araştırmaları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altyapı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bütçe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teknik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destek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vererek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üniversitedeki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araştırmaları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desteklemektedir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Yine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üniversitedeki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bütün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akademik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birimlerde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görev</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yapan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akademisyenler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geliştirme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faaliyetlerini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birimlerdeki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imkanlar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çerçevesinde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sürdürmektedirler</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Bunlara</a:t>
            </a:r>
            <a:r>
              <a:rPr dirty="0">
                <a:latin typeface="Canela Text Regular"/>
                <a:ea typeface="Canela Text Regular"/>
                <a:cs typeface="Canela Text Regular"/>
                <a:sym typeface="Canela Text Regular"/>
              </a:rPr>
              <a:t> ek </a:t>
            </a:r>
            <a:r>
              <a:rPr dirty="0" err="1">
                <a:latin typeface="Canela Text Regular"/>
                <a:ea typeface="Canela Text Regular"/>
                <a:cs typeface="Canela Text Regular"/>
                <a:sym typeface="Canela Text Regular"/>
              </a:rPr>
              <a:t>olarak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Gümüşhane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Üniversitesi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akademisyenleri</a:t>
            </a:r>
            <a:r>
              <a:rPr dirty="0">
                <a:latin typeface="Canela Text Regular"/>
                <a:ea typeface="Canela Text Regular"/>
                <a:cs typeface="Canela Text Regular"/>
                <a:sym typeface="Canela Text Regular"/>
              </a:rPr>
              <a:t> TÜBİTAK, DOKA, </a:t>
            </a:r>
            <a:r>
              <a:rPr dirty="0" err="1">
                <a:latin typeface="Canela Text Regular"/>
                <a:ea typeface="Canela Text Regular"/>
                <a:cs typeface="Canela Text Regular"/>
                <a:sym typeface="Canela Text Regular"/>
              </a:rPr>
              <a:t>Avrupa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Birliği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gibi</a:t>
            </a:r>
            <a:r>
              <a:rPr dirty="0">
                <a:latin typeface="Canela Text Regular"/>
                <a:ea typeface="Canela Text Regular"/>
                <a:cs typeface="Canela Text Regular"/>
                <a:sym typeface="Canela Text Regular"/>
              </a:rPr>
              <a:t> yurt </a:t>
            </a:r>
            <a:r>
              <a:rPr dirty="0" err="1">
                <a:latin typeface="Canela Text Regular"/>
                <a:ea typeface="Canela Text Regular"/>
                <a:cs typeface="Canela Text Regular"/>
                <a:sym typeface="Canela Text Regular"/>
              </a:rPr>
              <a:t>içi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dışı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kaynaklarından</a:t>
            </a:r>
            <a:r>
              <a:rPr dirty="0">
                <a:latin typeface="Canela Text Regular"/>
                <a:ea typeface="Canela Text Regular"/>
                <a:cs typeface="Canela Text Regular"/>
                <a:sym typeface="Canela Text Regular"/>
              </a:rPr>
              <a:t> da </a:t>
            </a:r>
            <a:r>
              <a:rPr dirty="0" err="1">
                <a:latin typeface="Canela Text Regular"/>
                <a:ea typeface="Canela Text Regular"/>
                <a:cs typeface="Canela Text Regular"/>
                <a:sym typeface="Canela Text Regular"/>
              </a:rPr>
              <a:t>destek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alarak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ulusal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uluslararası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geliştirme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faaliyetlerine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katkı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sunmaktadırlar</a:t>
            </a:r>
            <a:r>
              <a:rPr dirty="0">
                <a:latin typeface="Canela Text Regular"/>
                <a:ea typeface="Canela Text Regular"/>
                <a:cs typeface="Canela Text Regular"/>
                <a:sym typeface="Canela Text Regular"/>
              </a:rPr>
              <a:t>. 2026 </a:t>
            </a:r>
            <a:r>
              <a:rPr dirty="0" err="1">
                <a:latin typeface="Canela Text Regular"/>
                <a:ea typeface="Canela Text Regular"/>
                <a:cs typeface="Canela Text Regular"/>
                <a:sym typeface="Canela Text Regular"/>
              </a:rPr>
              <a:t>yılında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araştırmacıları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teşvik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etmek</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için</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başarı</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ve</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ödül</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yönergesi</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uygulanmaya</a:t>
            </a:r>
            <a:r>
              <a:rPr dirty="0">
                <a:latin typeface="Canela Text Regular"/>
                <a:ea typeface="Canela Text Regular"/>
                <a:cs typeface="Canela Text Regular"/>
                <a:sym typeface="Canela Text Regular"/>
              </a:rPr>
              <a:t> </a:t>
            </a:r>
            <a:r>
              <a:rPr dirty="0" err="1">
                <a:latin typeface="Canela Text Regular"/>
                <a:ea typeface="Canela Text Regular"/>
                <a:cs typeface="Canela Text Regular"/>
                <a:sym typeface="Canela Text Regular"/>
              </a:rPr>
              <a:t>başlamıştır</a:t>
            </a:r>
            <a:r>
              <a:rPr dirty="0">
                <a:latin typeface="Canela Text Regular"/>
                <a:ea typeface="Canela Text Regular"/>
                <a:cs typeface="Canela Text Regular"/>
                <a:sym typeface="Canela Text Regular"/>
              </a:rPr>
              <a:t>.</a:t>
            </a:r>
            <a:endParaRPr sz="1200" dirty="0">
              <a:latin typeface="Times Roman"/>
              <a:ea typeface="Times Roman"/>
              <a:cs typeface="Times Roman"/>
              <a:sym typeface="Times Roman"/>
            </a:endParaRPr>
          </a:p>
          <a:p>
            <a:pPr marL="0" indent="0">
              <a:buSzTx/>
              <a:buNone/>
            </a:pPr>
            <a:r>
              <a:rPr dirty="0" err="1">
                <a:latin typeface="Canela Text Bold"/>
                <a:ea typeface="Canela Text Bold"/>
                <a:cs typeface="Canela Text Bold"/>
                <a:sym typeface="Canela Text Bold"/>
              </a:rPr>
              <a:t>Uzaktan</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Eğitim</a:t>
            </a:r>
            <a:r>
              <a:rPr dirty="0">
                <a:latin typeface="Canela Text Bold"/>
                <a:ea typeface="Canela Text Bold"/>
                <a:cs typeface="Canela Text Bold"/>
                <a:sym typeface="Canela Text Bold"/>
              </a:rPr>
              <a:t> </a:t>
            </a:r>
            <a:r>
              <a:rPr dirty="0" err="1">
                <a:latin typeface="Canela Text Bold"/>
                <a:ea typeface="Canela Text Bold"/>
                <a:cs typeface="Canela Text Bold"/>
                <a:sym typeface="Canela Text Bold"/>
              </a:rPr>
              <a:t>Sistemi</a:t>
            </a:r>
            <a:r>
              <a:rPr dirty="0"/>
              <a:t>: </a:t>
            </a:r>
            <a:endParaRPr sz="1200" dirty="0">
              <a:latin typeface="Times Roman"/>
              <a:ea typeface="Times Roman"/>
              <a:cs typeface="Times Roman"/>
              <a:sym typeface="Times Roman"/>
            </a:endParaRPr>
          </a:p>
          <a:p>
            <a:pPr marL="0" indent="0">
              <a:buSzTx/>
              <a:buNone/>
            </a:pPr>
            <a:r>
              <a:rPr dirty="0" err="1"/>
              <a:t>Üniversitemizde</a:t>
            </a:r>
            <a:r>
              <a:rPr dirty="0"/>
              <a:t> </a:t>
            </a:r>
            <a:r>
              <a:rPr dirty="0" err="1"/>
              <a:t>zorunlu</a:t>
            </a:r>
            <a:r>
              <a:rPr dirty="0"/>
              <a:t> </a:t>
            </a:r>
            <a:r>
              <a:rPr dirty="0" err="1"/>
              <a:t>ortak</a:t>
            </a:r>
            <a:r>
              <a:rPr dirty="0"/>
              <a:t> </a:t>
            </a:r>
            <a:r>
              <a:rPr dirty="0" err="1"/>
              <a:t>dersler</a:t>
            </a:r>
            <a:r>
              <a:rPr dirty="0"/>
              <a:t> </a:t>
            </a:r>
            <a:r>
              <a:rPr dirty="0" err="1"/>
              <a:t>ile</a:t>
            </a:r>
            <a:r>
              <a:rPr dirty="0"/>
              <a:t> </a:t>
            </a:r>
            <a:r>
              <a:rPr dirty="0" err="1"/>
              <a:t>akademik</a:t>
            </a:r>
            <a:r>
              <a:rPr dirty="0"/>
              <a:t> </a:t>
            </a:r>
            <a:r>
              <a:rPr dirty="0" err="1"/>
              <a:t>birimlerin</a:t>
            </a:r>
            <a:r>
              <a:rPr dirty="0"/>
              <a:t> </a:t>
            </a:r>
            <a:r>
              <a:rPr dirty="0" err="1"/>
              <a:t>belirlediği</a:t>
            </a:r>
            <a:r>
              <a:rPr dirty="0"/>
              <a:t> </a:t>
            </a:r>
            <a:r>
              <a:rPr dirty="0" err="1"/>
              <a:t>bazı</a:t>
            </a:r>
            <a:r>
              <a:rPr dirty="0"/>
              <a:t> </a:t>
            </a:r>
            <a:r>
              <a:rPr dirty="0" err="1"/>
              <a:t>dersler</a:t>
            </a:r>
            <a:r>
              <a:rPr dirty="0"/>
              <a:t> </a:t>
            </a:r>
            <a:r>
              <a:rPr dirty="0" err="1"/>
              <a:t>uzaktan</a:t>
            </a:r>
            <a:r>
              <a:rPr dirty="0"/>
              <a:t> </a:t>
            </a:r>
            <a:r>
              <a:rPr dirty="0" err="1"/>
              <a:t>eğitim</a:t>
            </a:r>
            <a:r>
              <a:rPr dirty="0"/>
              <a:t> </a:t>
            </a:r>
            <a:r>
              <a:rPr dirty="0" err="1"/>
              <a:t>yöntemiyle</a:t>
            </a:r>
            <a:r>
              <a:rPr dirty="0"/>
              <a:t> </a:t>
            </a:r>
            <a:r>
              <a:rPr dirty="0" err="1"/>
              <a:t>verilmektedir</a:t>
            </a:r>
            <a:r>
              <a:rPr dirty="0"/>
              <a:t>. Bu </a:t>
            </a:r>
            <a:r>
              <a:rPr dirty="0" err="1"/>
              <a:t>öğretim</a:t>
            </a:r>
            <a:r>
              <a:rPr dirty="0"/>
              <a:t> </a:t>
            </a:r>
            <a:r>
              <a:rPr dirty="0" err="1"/>
              <a:t>senkron</a:t>
            </a:r>
            <a:r>
              <a:rPr dirty="0"/>
              <a:t>/</a:t>
            </a:r>
            <a:r>
              <a:rPr dirty="0" err="1"/>
              <a:t>eş</a:t>
            </a:r>
            <a:r>
              <a:rPr dirty="0"/>
              <a:t> </a:t>
            </a:r>
            <a:r>
              <a:rPr dirty="0" err="1"/>
              <a:t>zamanlı</a:t>
            </a:r>
            <a:r>
              <a:rPr dirty="0"/>
              <a:t> (</a:t>
            </a:r>
            <a:r>
              <a:rPr dirty="0" err="1"/>
              <a:t>canlı</a:t>
            </a:r>
            <a:r>
              <a:rPr dirty="0"/>
              <a:t> </a:t>
            </a:r>
            <a:r>
              <a:rPr dirty="0" err="1"/>
              <a:t>dersler</a:t>
            </a:r>
            <a:r>
              <a:rPr dirty="0"/>
              <a:t> </a:t>
            </a:r>
            <a:r>
              <a:rPr dirty="0" err="1"/>
              <a:t>gibi</a:t>
            </a:r>
            <a:r>
              <a:rPr dirty="0"/>
              <a:t>) </a:t>
            </a:r>
            <a:r>
              <a:rPr dirty="0" err="1"/>
              <a:t>veya</a:t>
            </a:r>
            <a:r>
              <a:rPr dirty="0"/>
              <a:t> </a:t>
            </a:r>
            <a:r>
              <a:rPr dirty="0" err="1"/>
              <a:t>asenkron</a:t>
            </a:r>
            <a:r>
              <a:rPr dirty="0"/>
              <a:t> </a:t>
            </a:r>
            <a:r>
              <a:rPr dirty="0" err="1"/>
              <a:t>farklı</a:t>
            </a:r>
            <a:r>
              <a:rPr dirty="0"/>
              <a:t> </a:t>
            </a:r>
            <a:r>
              <a:rPr dirty="0" err="1"/>
              <a:t>zamanlı</a:t>
            </a:r>
            <a:r>
              <a:rPr dirty="0"/>
              <a:t> </a:t>
            </a:r>
            <a:r>
              <a:rPr dirty="0" err="1"/>
              <a:t>olabilmektedir</a:t>
            </a:r>
            <a:r>
              <a:rPr dirty="0"/>
              <a:t>. </a:t>
            </a:r>
            <a:r>
              <a:rPr dirty="0" err="1"/>
              <a:t>Öğretim</a:t>
            </a:r>
            <a:r>
              <a:rPr dirty="0"/>
              <a:t> </a:t>
            </a:r>
            <a:r>
              <a:rPr dirty="0" err="1"/>
              <a:t>elemanlarımız</a:t>
            </a:r>
            <a:r>
              <a:rPr dirty="0"/>
              <a:t> </a:t>
            </a:r>
            <a:r>
              <a:rPr dirty="0" err="1"/>
              <a:t>uzaktan</a:t>
            </a:r>
            <a:r>
              <a:rPr dirty="0"/>
              <a:t> </a:t>
            </a:r>
            <a:r>
              <a:rPr dirty="0" err="1"/>
              <a:t>eğitim</a:t>
            </a:r>
            <a:r>
              <a:rPr dirty="0"/>
              <a:t> </a:t>
            </a:r>
            <a:r>
              <a:rPr dirty="0" err="1"/>
              <a:t>sistemine</a:t>
            </a:r>
            <a:r>
              <a:rPr dirty="0"/>
              <a:t> </a:t>
            </a:r>
            <a:r>
              <a:rPr dirty="0" err="1"/>
              <a:t>bölüm</a:t>
            </a:r>
            <a:r>
              <a:rPr dirty="0"/>
              <a:t>/ program </a:t>
            </a:r>
            <a:r>
              <a:rPr dirty="0" err="1"/>
              <a:t>düzeyindeki</a:t>
            </a:r>
            <a:r>
              <a:rPr dirty="0"/>
              <a:t> </a:t>
            </a:r>
            <a:r>
              <a:rPr dirty="0" err="1"/>
              <a:t>girişlere</a:t>
            </a:r>
            <a:r>
              <a:rPr dirty="0"/>
              <a:t>, </a:t>
            </a:r>
            <a:r>
              <a:rPr dirty="0" err="1"/>
              <a:t>sistem</a:t>
            </a:r>
            <a:r>
              <a:rPr dirty="0"/>
              <a:t> </a:t>
            </a:r>
            <a:r>
              <a:rPr dirty="0" err="1"/>
              <a:t>kullanım</a:t>
            </a:r>
            <a:r>
              <a:rPr dirty="0"/>
              <a:t> </a:t>
            </a:r>
            <a:r>
              <a:rPr dirty="0" err="1"/>
              <a:t>kılavuzlarına</a:t>
            </a:r>
            <a:r>
              <a:rPr dirty="0"/>
              <a:t>, </a:t>
            </a:r>
            <a:r>
              <a:rPr dirty="0" err="1"/>
              <a:t>sınav</a:t>
            </a:r>
            <a:r>
              <a:rPr dirty="0"/>
              <a:t> </a:t>
            </a:r>
            <a:r>
              <a:rPr dirty="0" err="1"/>
              <a:t>kılavuzlarına</a:t>
            </a:r>
            <a:r>
              <a:rPr dirty="0"/>
              <a:t> </a:t>
            </a:r>
            <a:r>
              <a:rPr dirty="0" err="1"/>
              <a:t>merkezin</a:t>
            </a:r>
            <a:r>
              <a:rPr dirty="0"/>
              <a:t> GÜ-UZEM </a:t>
            </a:r>
            <a:r>
              <a:rPr dirty="0" err="1"/>
              <a:t>Öğrenme</a:t>
            </a:r>
            <a:r>
              <a:rPr dirty="0"/>
              <a:t> </a:t>
            </a:r>
            <a:r>
              <a:rPr dirty="0" err="1"/>
              <a:t>Yönetim</a:t>
            </a:r>
            <a:r>
              <a:rPr dirty="0"/>
              <a:t> </a:t>
            </a:r>
            <a:r>
              <a:rPr dirty="0" err="1"/>
              <a:t>sitemi</a:t>
            </a:r>
            <a:r>
              <a:rPr dirty="0"/>
              <a:t> internet </a:t>
            </a:r>
            <a:r>
              <a:rPr dirty="0" err="1"/>
              <a:t>sayfasında</a:t>
            </a:r>
            <a:r>
              <a:rPr dirty="0"/>
              <a:t> </a:t>
            </a:r>
            <a:r>
              <a:rPr dirty="0" err="1"/>
              <a:t>yer</a:t>
            </a:r>
            <a:r>
              <a:rPr dirty="0"/>
              <a:t> </a:t>
            </a:r>
            <a:r>
              <a:rPr dirty="0" err="1"/>
              <a:t>alan</a:t>
            </a:r>
            <a:r>
              <a:rPr dirty="0"/>
              <a:t> </a:t>
            </a:r>
            <a:r>
              <a:rPr dirty="0" err="1"/>
              <a:t>kontrol</a:t>
            </a:r>
            <a:r>
              <a:rPr dirty="0"/>
              <a:t> </a:t>
            </a:r>
            <a:r>
              <a:rPr dirty="0" err="1"/>
              <a:t>panelinden</a:t>
            </a:r>
            <a:r>
              <a:rPr dirty="0"/>
              <a:t> (GÜ-UZEM </a:t>
            </a:r>
            <a:r>
              <a:rPr dirty="0" err="1"/>
              <a:t>Öğrenme</a:t>
            </a:r>
            <a:r>
              <a:rPr dirty="0"/>
              <a:t> </a:t>
            </a:r>
            <a:r>
              <a:rPr dirty="0" err="1"/>
              <a:t>Yönetim</a:t>
            </a:r>
            <a:r>
              <a:rPr dirty="0"/>
              <a:t> </a:t>
            </a:r>
            <a:r>
              <a:rPr dirty="0" err="1"/>
              <a:t>Sistemi</a:t>
            </a:r>
            <a:r>
              <a:rPr dirty="0"/>
              <a:t>: </a:t>
            </a:r>
            <a:r>
              <a:rPr dirty="0" err="1"/>
              <a:t>Siteyegiriş</a:t>
            </a:r>
            <a:r>
              <a:rPr dirty="0"/>
              <a:t> yap) </a:t>
            </a:r>
            <a:r>
              <a:rPr dirty="0" err="1"/>
              <a:t>uzantılı</a:t>
            </a:r>
            <a:r>
              <a:rPr dirty="0"/>
              <a:t> mail </a:t>
            </a:r>
            <a:r>
              <a:rPr dirty="0" err="1"/>
              <a:t>adresleri</a:t>
            </a:r>
            <a:r>
              <a:rPr dirty="0"/>
              <a:t> </a:t>
            </a:r>
            <a:r>
              <a:rPr dirty="0" err="1"/>
              <a:t>ile</a:t>
            </a:r>
            <a:r>
              <a:rPr dirty="0"/>
              <a:t> </a:t>
            </a:r>
            <a:r>
              <a:rPr dirty="0" err="1"/>
              <a:t>giriş</a:t>
            </a:r>
            <a:r>
              <a:rPr dirty="0"/>
              <a:t> </a:t>
            </a:r>
            <a:r>
              <a:rPr dirty="0" err="1"/>
              <a:t>sağlayabilirler</a:t>
            </a:r>
            <a:r>
              <a:rPr dirty="0"/>
              <a:t>.</a:t>
            </a:r>
          </a:p>
          <a:p>
            <a:pPr marL="0" indent="0">
              <a:buSzTx/>
              <a:buNone/>
            </a:pPr>
            <a:r>
              <a:rPr dirty="0">
                <a:latin typeface="Canela Text Bold"/>
                <a:ea typeface="Canela Text Bold"/>
                <a:cs typeface="Canela Text Bold"/>
                <a:sym typeface="Canela Text Bold"/>
              </a:rPr>
              <a:t>Bologna Bilgi </a:t>
            </a:r>
            <a:r>
              <a:rPr dirty="0" err="1">
                <a:latin typeface="Canela Text Bold"/>
                <a:ea typeface="Canela Text Bold"/>
                <a:cs typeface="Canela Text Bold"/>
                <a:sym typeface="Canela Text Bold"/>
              </a:rPr>
              <a:t>Sistemi</a:t>
            </a:r>
            <a:r>
              <a:rPr dirty="0"/>
              <a:t>: </a:t>
            </a:r>
            <a:endParaRPr sz="1200" dirty="0">
              <a:latin typeface="Times Roman"/>
              <a:ea typeface="Times Roman"/>
              <a:cs typeface="Times Roman"/>
              <a:sym typeface="Times Roman"/>
            </a:endParaRPr>
          </a:p>
          <a:p>
            <a:pPr marL="0" indent="0">
              <a:buSzTx/>
              <a:buNone/>
            </a:pPr>
            <a:r>
              <a:rPr dirty="0" err="1"/>
              <a:t>Üniversitenin</a:t>
            </a:r>
            <a:r>
              <a:rPr dirty="0"/>
              <a:t> internet </a:t>
            </a:r>
            <a:r>
              <a:rPr dirty="0" err="1"/>
              <a:t>sayfasında</a:t>
            </a:r>
            <a:r>
              <a:rPr dirty="0"/>
              <a:t> ÖĞRENCİ </a:t>
            </a:r>
            <a:r>
              <a:rPr dirty="0" err="1"/>
              <a:t>sekmesi</a:t>
            </a:r>
            <a:r>
              <a:rPr dirty="0"/>
              <a:t> </a:t>
            </a:r>
            <a:r>
              <a:rPr dirty="0" err="1"/>
              <a:t>altında</a:t>
            </a:r>
            <a:r>
              <a:rPr dirty="0"/>
              <a:t> Bilgi </a:t>
            </a:r>
            <a:r>
              <a:rPr dirty="0" err="1"/>
              <a:t>Paketi</a:t>
            </a:r>
            <a:r>
              <a:rPr dirty="0"/>
              <a:t> </a:t>
            </a:r>
            <a:r>
              <a:rPr dirty="0" err="1"/>
              <a:t>içeriğinde</a:t>
            </a:r>
            <a:r>
              <a:rPr dirty="0"/>
              <a:t> </a:t>
            </a:r>
            <a:r>
              <a:rPr dirty="0" err="1"/>
              <a:t>mevcuttur</a:t>
            </a:r>
            <a:r>
              <a:rPr dirty="0"/>
              <a:t>.</a:t>
            </a:r>
            <a:endParaRPr sz="1200" dirty="0">
              <a:latin typeface="Times Roman"/>
              <a:ea typeface="Times Roman"/>
              <a:cs typeface="Times Roman"/>
              <a:sym typeface="Times Roman"/>
            </a:endParaRPr>
          </a:p>
          <a:p>
            <a:pPr marL="304800" indent="0" defTabSz="457200">
              <a:lnSpc>
                <a:spcPct val="100000"/>
              </a:lnSpc>
              <a:spcBef>
                <a:spcPts val="1800"/>
              </a:spcBef>
              <a:buSzTx/>
              <a:buNone/>
              <a:defRPr sz="1600">
                <a:solidFill>
                  <a:srgbClr val="FFFFFF"/>
                </a:solidFill>
                <a:latin typeface="Times New Roman"/>
                <a:ea typeface="Times New Roman"/>
                <a:cs typeface="Times New Roman"/>
                <a:sym typeface="Times New Roman"/>
              </a:defRPr>
            </a:pPr>
            <a:endParaRPr sz="1200" dirty="0">
              <a:solidFill>
                <a:srgbClr val="000000"/>
              </a:solidFill>
              <a:latin typeface="Times Roman"/>
              <a:ea typeface="Times Roman"/>
              <a:cs typeface="Times Roman"/>
              <a:sym typeface="Times Roman"/>
            </a:endParaRPr>
          </a:p>
        </p:txBody>
      </p:sp>
      <p:sp>
        <p:nvSpPr>
          <p:cNvPr id="52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75</a:t>
            </a:fld>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Kütüphane Hizmet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Kütüphane Hizmetleri</a:t>
            </a:r>
          </a:p>
        </p:txBody>
      </p:sp>
      <p:sp>
        <p:nvSpPr>
          <p:cNvPr id="530" name="Üniversitemizde çalışan akademik ve idari personel ile öğrenciler, üniversitemiz kütüphanelerinin (Aysın Rafet Ataç Merkez Kütüphanesi ve ilçeler birim kütüphaneleri) doğal üyesidir. Akademik ve idari personel ile öğrencilerin Gümüşhane Üniversitesi kiml"/>
          <p:cNvSpPr txBox="1">
            <a:spLocks noGrp="1"/>
          </p:cNvSpPr>
          <p:nvPr>
            <p:ph type="body" idx="1"/>
          </p:nvPr>
        </p:nvSpPr>
        <p:spPr>
          <a:xfrm>
            <a:off x="1217711" y="3973395"/>
            <a:ext cx="21948578" cy="8555507"/>
          </a:xfrm>
          <a:prstGeom prst="rect">
            <a:avLst/>
          </a:prstGeom>
        </p:spPr>
        <p:txBody>
          <a:bodyPr/>
          <a:lstStyle/>
          <a:p>
            <a:pPr marL="248227" indent="-248227"/>
            <a:r>
              <a:t>Üniversitemizde çalışan akademik ve idari personel ile öğrenciler, üniversitemiz kütüphanelerinin (Aysın Rafet Ataç Merkez Kütüphanesi ve ilçeler birim kütüphaneleri) doğal üyesidir. Akademik ve idari personel ile öğrencilerin Gümüşhane Üniversitesi kimlik kartları aynı zamanda kütüphane işlemlerinde de kullanılır. Akademik ve idari personel ile öğrenciler katalog tarama, veri tabanlarına erişim, kampüs dışı erişim, genel kurallar ve ödünç verme kuralları, E-kaynaklar kullanım kılavuzu, İnternet üzerinden kitap uzatma, ödünç verme hizmetleri ve kuralları, üyelik işlemleri, çalışma saatleri, yayın sağlama vb. kütüphane hizmetlerine ilişkin detaylara Kütüphane ve Dokümantasyon Daire Başkanlığı internet sayfasından ulaşabilirler. </a:t>
            </a:r>
            <a:endParaRPr>
              <a:latin typeface="Times Roman"/>
              <a:ea typeface="Times Roman"/>
              <a:cs typeface="Times Roman"/>
              <a:sym typeface="Times Roman"/>
            </a:endParaRPr>
          </a:p>
          <a:p>
            <a:pPr marL="248227" indent="-248227"/>
            <a:r>
              <a:t>Daire Başkanlığımız, akademik birimlerin yayın ve veri tabanı taleplerini toplayarak Kütüphane Komisyonu’na sunar. Komisyonca alımına karar verilen bilimsel yayınlar (basılı kaynak, e-dergi, e-kitap, veri tabanı) Kütüphane ve Dokümantasyon Daire Başkanlığı bütçe olanakları çerçevesinde sağlanarak kullanıcıların hizmetine sunulur.</a:t>
            </a:r>
            <a:endParaRPr>
              <a:latin typeface="Times Roman"/>
              <a:ea typeface="Times Roman"/>
              <a:cs typeface="Times Roman"/>
              <a:sym typeface="Times Roman"/>
            </a:endParaRPr>
          </a:p>
          <a:p>
            <a:pPr marL="248227" indent="-248227"/>
            <a:r>
              <a:t>Abonelik sağlanan elektronik kaynaklara abonelik koşulları çerçevesinde kampüs içi bilgisayarlardan IP kontrollü erişilebilmektedir. Kampüs dışından erişim sağlamak için VPN hizmeti kullanılmaktadır. Detaylı bilgiye bağlantı adresinden ulaşılabilmektedir.</a:t>
            </a:r>
            <a:endParaRPr sz="1200">
              <a:latin typeface="Times Roman"/>
              <a:ea typeface="Times Roman"/>
              <a:cs typeface="Times Roman"/>
              <a:sym typeface="Times Roman"/>
            </a:endParaRPr>
          </a:p>
          <a:p>
            <a:pPr marL="248227" indent="-248227"/>
            <a:r>
              <a:rPr u="sng">
                <a:hlinkClick r:id="rId2"/>
              </a:rPr>
              <a:t>https://bidb.gu.edu.tr/files/other/GlobalProtect/GlobalProtect_VPN_Kurulumu.pdf</a:t>
            </a:r>
          </a:p>
        </p:txBody>
      </p:sp>
      <p:sp>
        <p:nvSpPr>
          <p:cNvPr id="53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Kütüphane Hizmet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Kütüphane Hizmetleri</a:t>
            </a:r>
          </a:p>
        </p:txBody>
      </p:sp>
      <p:sp>
        <p:nvSpPr>
          <p:cNvPr id="534" name="Ödünç Verme Hizmeti:…"/>
          <p:cNvSpPr txBox="1">
            <a:spLocks noGrp="1"/>
          </p:cNvSpPr>
          <p:nvPr>
            <p:ph type="body" idx="1"/>
          </p:nvPr>
        </p:nvSpPr>
        <p:spPr>
          <a:xfrm>
            <a:off x="1217711" y="3973395"/>
            <a:ext cx="21948578" cy="8555507"/>
          </a:xfrm>
          <a:prstGeom prst="rect">
            <a:avLst/>
          </a:prstGeom>
        </p:spPr>
        <p:txBody>
          <a:bodyPr/>
          <a:lstStyle/>
          <a:p>
            <a:pPr marL="0" indent="0">
              <a:buSzTx/>
              <a:buNone/>
            </a:pPr>
            <a:r>
              <a:rPr dirty="0" err="1">
                <a:latin typeface="Canela Text Bold"/>
                <a:ea typeface="Canela Text Bold"/>
                <a:cs typeface="Canela Text Bold"/>
                <a:sym typeface="Canela Text Bold"/>
              </a:rPr>
              <a:t>Ödünç</a:t>
            </a:r>
            <a:r>
              <a:rPr dirty="0">
                <a:latin typeface="Canela Text Bold"/>
                <a:ea typeface="Canela Text Bold"/>
                <a:cs typeface="Canela Text Bold"/>
                <a:sym typeface="Canela Text Bold"/>
              </a:rPr>
              <a:t> Verme </a:t>
            </a:r>
            <a:r>
              <a:rPr dirty="0" err="1">
                <a:latin typeface="Canela Text Bold"/>
                <a:ea typeface="Canela Text Bold"/>
                <a:cs typeface="Canela Text Bold"/>
                <a:sym typeface="Canela Text Bold"/>
              </a:rPr>
              <a:t>Hizmeti</a:t>
            </a:r>
            <a:r>
              <a:rPr dirty="0"/>
              <a:t>: </a:t>
            </a:r>
            <a:endParaRPr dirty="0">
              <a:latin typeface="Times Roman"/>
              <a:ea typeface="Times Roman"/>
              <a:cs typeface="Times Roman"/>
              <a:sym typeface="Times Roman"/>
            </a:endParaRPr>
          </a:p>
          <a:p>
            <a:pPr marL="0" indent="0">
              <a:buSzTx/>
              <a:buNone/>
            </a:pPr>
            <a:r>
              <a:rPr dirty="0"/>
              <a:t>Akademik </a:t>
            </a:r>
            <a:r>
              <a:rPr dirty="0" err="1"/>
              <a:t>ve</a:t>
            </a:r>
            <a:r>
              <a:rPr dirty="0"/>
              <a:t> </a:t>
            </a:r>
            <a:r>
              <a:rPr dirty="0" err="1"/>
              <a:t>idari</a:t>
            </a:r>
            <a:r>
              <a:rPr dirty="0"/>
              <a:t> </a:t>
            </a:r>
            <a:r>
              <a:rPr dirty="0" err="1"/>
              <a:t>personel</a:t>
            </a:r>
            <a:r>
              <a:rPr dirty="0"/>
              <a:t> </a:t>
            </a:r>
            <a:r>
              <a:rPr dirty="0" err="1"/>
              <a:t>ile</a:t>
            </a:r>
            <a:r>
              <a:rPr dirty="0"/>
              <a:t> </a:t>
            </a:r>
            <a:r>
              <a:rPr dirty="0" err="1"/>
              <a:t>öğrencilerimiz</a:t>
            </a:r>
            <a:r>
              <a:rPr dirty="0"/>
              <a:t>, </a:t>
            </a:r>
            <a:r>
              <a:rPr dirty="0" err="1"/>
              <a:t>Kütüphane</a:t>
            </a:r>
            <a:r>
              <a:rPr dirty="0"/>
              <a:t> </a:t>
            </a:r>
            <a:r>
              <a:rPr dirty="0" err="1"/>
              <a:t>ve</a:t>
            </a:r>
            <a:r>
              <a:rPr dirty="0"/>
              <a:t> </a:t>
            </a:r>
            <a:r>
              <a:rPr dirty="0" err="1"/>
              <a:t>Dokümantasyon</a:t>
            </a:r>
            <a:r>
              <a:rPr dirty="0"/>
              <a:t> Daire </a:t>
            </a:r>
            <a:r>
              <a:rPr dirty="0" err="1"/>
              <a:t>Başkanlığımızın</a:t>
            </a:r>
            <a:r>
              <a:rPr dirty="0"/>
              <a:t> </a:t>
            </a:r>
            <a:r>
              <a:rPr dirty="0" err="1"/>
              <a:t>sunduğu</a:t>
            </a:r>
            <a:r>
              <a:rPr dirty="0"/>
              <a:t> </a:t>
            </a:r>
            <a:r>
              <a:rPr dirty="0" err="1"/>
              <a:t>ödünç</a:t>
            </a:r>
            <a:r>
              <a:rPr dirty="0"/>
              <a:t> </a:t>
            </a:r>
            <a:r>
              <a:rPr dirty="0" err="1"/>
              <a:t>verme</a:t>
            </a:r>
            <a:r>
              <a:rPr dirty="0"/>
              <a:t> </a:t>
            </a:r>
            <a:r>
              <a:rPr dirty="0" err="1"/>
              <a:t>hizmetinden</a:t>
            </a:r>
            <a:r>
              <a:rPr dirty="0"/>
              <a:t> </a:t>
            </a:r>
            <a:r>
              <a:rPr dirty="0" err="1"/>
              <a:t>üyelik</a:t>
            </a:r>
            <a:r>
              <a:rPr dirty="0"/>
              <a:t> </a:t>
            </a:r>
            <a:r>
              <a:rPr dirty="0" err="1"/>
              <a:t>kaydı</a:t>
            </a:r>
            <a:r>
              <a:rPr dirty="0"/>
              <a:t> </a:t>
            </a:r>
            <a:r>
              <a:rPr dirty="0" err="1"/>
              <a:t>oluşturarak</a:t>
            </a:r>
            <a:r>
              <a:rPr dirty="0"/>
              <a:t> </a:t>
            </a:r>
            <a:r>
              <a:rPr dirty="0" err="1"/>
              <a:t>yararlanabilir</a:t>
            </a:r>
            <a:r>
              <a:rPr dirty="0"/>
              <a:t>. </a:t>
            </a:r>
            <a:r>
              <a:rPr dirty="0" err="1"/>
              <a:t>Kaydı</a:t>
            </a:r>
            <a:r>
              <a:rPr dirty="0"/>
              <a:t> </a:t>
            </a:r>
            <a:r>
              <a:rPr dirty="0" err="1"/>
              <a:t>yapılan</a:t>
            </a:r>
            <a:r>
              <a:rPr dirty="0"/>
              <a:t> </a:t>
            </a:r>
            <a:r>
              <a:rPr dirty="0" err="1"/>
              <a:t>öğretim</a:t>
            </a:r>
            <a:r>
              <a:rPr dirty="0"/>
              <a:t> </a:t>
            </a:r>
            <a:r>
              <a:rPr dirty="0" err="1"/>
              <a:t>elemanları</a:t>
            </a:r>
            <a:r>
              <a:rPr dirty="0"/>
              <a:t> 5 </a:t>
            </a:r>
            <a:r>
              <a:rPr dirty="0" err="1"/>
              <a:t>kitabı</a:t>
            </a:r>
            <a:r>
              <a:rPr dirty="0"/>
              <a:t> 21 </a:t>
            </a:r>
            <a:r>
              <a:rPr dirty="0" err="1"/>
              <a:t>gün</a:t>
            </a:r>
            <a:r>
              <a:rPr dirty="0"/>
              <a:t> </a:t>
            </a:r>
            <a:r>
              <a:rPr dirty="0" err="1"/>
              <a:t>süreyle</a:t>
            </a:r>
            <a:r>
              <a:rPr dirty="0"/>
              <a:t> </a:t>
            </a:r>
            <a:r>
              <a:rPr dirty="0" err="1"/>
              <a:t>ödünç</a:t>
            </a:r>
            <a:r>
              <a:rPr dirty="0"/>
              <a:t> </a:t>
            </a:r>
            <a:r>
              <a:rPr dirty="0" err="1"/>
              <a:t>alabilir</a:t>
            </a:r>
            <a:r>
              <a:rPr dirty="0"/>
              <a:t> </a:t>
            </a:r>
            <a:r>
              <a:rPr dirty="0" err="1"/>
              <a:t>ve</a:t>
            </a:r>
            <a:r>
              <a:rPr dirty="0"/>
              <a:t> 2 </a:t>
            </a:r>
            <a:r>
              <a:rPr dirty="0" err="1"/>
              <a:t>defa</a:t>
            </a:r>
            <a:r>
              <a:rPr dirty="0"/>
              <a:t> </a:t>
            </a:r>
            <a:r>
              <a:rPr dirty="0" err="1"/>
              <a:t>kütüphane</a:t>
            </a:r>
            <a:r>
              <a:rPr dirty="0"/>
              <a:t> </a:t>
            </a:r>
            <a:r>
              <a:rPr dirty="0" err="1"/>
              <a:t>hesabım</a:t>
            </a:r>
            <a:r>
              <a:rPr dirty="0"/>
              <a:t> </a:t>
            </a:r>
            <a:r>
              <a:rPr dirty="0" err="1"/>
              <a:t>üzerinden</a:t>
            </a:r>
            <a:r>
              <a:rPr dirty="0"/>
              <a:t> </a:t>
            </a:r>
            <a:r>
              <a:rPr dirty="0" err="1"/>
              <a:t>veya</a:t>
            </a:r>
            <a:r>
              <a:rPr dirty="0"/>
              <a:t> </a:t>
            </a:r>
            <a:r>
              <a:rPr dirty="0" err="1"/>
              <a:t>bankoya</a:t>
            </a:r>
            <a:r>
              <a:rPr dirty="0"/>
              <a:t> </a:t>
            </a:r>
            <a:r>
              <a:rPr dirty="0" err="1"/>
              <a:t>başvurarak</a:t>
            </a:r>
            <a:r>
              <a:rPr dirty="0"/>
              <a:t> </a:t>
            </a:r>
            <a:r>
              <a:rPr dirty="0" err="1"/>
              <a:t>uzatma</a:t>
            </a:r>
            <a:r>
              <a:rPr dirty="0"/>
              <a:t> </a:t>
            </a:r>
            <a:r>
              <a:rPr dirty="0" err="1"/>
              <a:t>yapabilirler</a:t>
            </a:r>
            <a:r>
              <a:rPr dirty="0"/>
              <a:t>. </a:t>
            </a:r>
            <a:r>
              <a:rPr dirty="0" err="1"/>
              <a:t>Otomatik</a:t>
            </a:r>
            <a:r>
              <a:rPr dirty="0"/>
              <a:t> </a:t>
            </a:r>
            <a:r>
              <a:rPr dirty="0" err="1"/>
              <a:t>ödünç</a:t>
            </a:r>
            <a:r>
              <a:rPr dirty="0"/>
              <a:t> alma </a:t>
            </a:r>
            <a:r>
              <a:rPr dirty="0" err="1"/>
              <a:t>istasyonunu</a:t>
            </a:r>
            <a:r>
              <a:rPr dirty="0"/>
              <a:t> </a:t>
            </a:r>
            <a:r>
              <a:rPr dirty="0" err="1"/>
              <a:t>kullanarak</a:t>
            </a:r>
            <a:r>
              <a:rPr dirty="0"/>
              <a:t> </a:t>
            </a:r>
            <a:r>
              <a:rPr dirty="0" err="1"/>
              <a:t>bankoya</a:t>
            </a:r>
            <a:r>
              <a:rPr dirty="0"/>
              <a:t> </a:t>
            </a:r>
            <a:r>
              <a:rPr dirty="0" err="1"/>
              <a:t>uğramadan</a:t>
            </a:r>
            <a:r>
              <a:rPr dirty="0"/>
              <a:t> </a:t>
            </a:r>
            <a:r>
              <a:rPr dirty="0" err="1"/>
              <a:t>yayın</a:t>
            </a:r>
            <a:r>
              <a:rPr dirty="0"/>
              <a:t> </a:t>
            </a:r>
            <a:r>
              <a:rPr dirty="0" err="1"/>
              <a:t>ödünç</a:t>
            </a:r>
            <a:r>
              <a:rPr dirty="0"/>
              <a:t> </a:t>
            </a:r>
            <a:r>
              <a:rPr dirty="0" err="1"/>
              <a:t>alıp</a:t>
            </a:r>
            <a:r>
              <a:rPr dirty="0"/>
              <a:t> </a:t>
            </a:r>
            <a:r>
              <a:rPr dirty="0" err="1"/>
              <a:t>iade</a:t>
            </a:r>
            <a:r>
              <a:rPr dirty="0"/>
              <a:t> </a:t>
            </a:r>
            <a:r>
              <a:rPr dirty="0" err="1"/>
              <a:t>edebilirler</a:t>
            </a:r>
            <a:r>
              <a:rPr dirty="0"/>
              <a:t>. </a:t>
            </a:r>
            <a:r>
              <a:rPr dirty="0" err="1"/>
              <a:t>İade</a:t>
            </a:r>
            <a:r>
              <a:rPr dirty="0"/>
              <a:t> </a:t>
            </a:r>
            <a:r>
              <a:rPr dirty="0" err="1"/>
              <a:t>işlemi</a:t>
            </a:r>
            <a:r>
              <a:rPr dirty="0"/>
              <a:t> </a:t>
            </a:r>
            <a:r>
              <a:rPr dirty="0" err="1"/>
              <a:t>için</a:t>
            </a:r>
            <a:r>
              <a:rPr dirty="0"/>
              <a:t> </a:t>
            </a:r>
            <a:r>
              <a:rPr dirty="0" err="1"/>
              <a:t>kimlik</a:t>
            </a:r>
            <a:r>
              <a:rPr dirty="0"/>
              <a:t> </a:t>
            </a:r>
            <a:r>
              <a:rPr dirty="0" err="1"/>
              <a:t>kartına</a:t>
            </a:r>
            <a:r>
              <a:rPr dirty="0"/>
              <a:t> </a:t>
            </a:r>
            <a:r>
              <a:rPr dirty="0" err="1"/>
              <a:t>ihtiyaç</a:t>
            </a:r>
            <a:r>
              <a:rPr dirty="0"/>
              <a:t> </a:t>
            </a:r>
            <a:r>
              <a:rPr dirty="0" err="1"/>
              <a:t>yoktur.Ayrıca</a:t>
            </a:r>
            <a:r>
              <a:rPr dirty="0"/>
              <a:t>, </a:t>
            </a:r>
            <a:r>
              <a:rPr dirty="0" err="1"/>
              <a:t>koleksiyonumuzda</a:t>
            </a:r>
            <a:r>
              <a:rPr dirty="0"/>
              <a:t> </a:t>
            </a:r>
            <a:r>
              <a:rPr dirty="0" err="1"/>
              <a:t>yer</a:t>
            </a:r>
            <a:r>
              <a:rPr dirty="0"/>
              <a:t> </a:t>
            </a:r>
            <a:r>
              <a:rPr dirty="0" err="1"/>
              <a:t>almasa</a:t>
            </a:r>
            <a:r>
              <a:rPr dirty="0"/>
              <a:t> da </a:t>
            </a:r>
            <a:r>
              <a:rPr dirty="0" err="1"/>
              <a:t>başka</a:t>
            </a:r>
            <a:r>
              <a:rPr dirty="0"/>
              <a:t> </a:t>
            </a:r>
            <a:r>
              <a:rPr dirty="0" err="1"/>
              <a:t>üniversitelerin</a:t>
            </a:r>
            <a:r>
              <a:rPr dirty="0"/>
              <a:t> </a:t>
            </a:r>
            <a:r>
              <a:rPr dirty="0" err="1"/>
              <a:t>kütüphanelerinde</a:t>
            </a:r>
            <a:r>
              <a:rPr dirty="0"/>
              <a:t> </a:t>
            </a:r>
            <a:r>
              <a:rPr dirty="0" err="1"/>
              <a:t>yer</a:t>
            </a:r>
            <a:r>
              <a:rPr dirty="0"/>
              <a:t> </a:t>
            </a:r>
            <a:r>
              <a:rPr dirty="0" err="1"/>
              <a:t>alan</a:t>
            </a:r>
            <a:r>
              <a:rPr dirty="0"/>
              <a:t> </a:t>
            </a:r>
            <a:r>
              <a:rPr dirty="0" err="1"/>
              <a:t>kaynakları</a:t>
            </a:r>
            <a:r>
              <a:rPr dirty="0"/>
              <a:t> TÜBESS </a:t>
            </a:r>
            <a:r>
              <a:rPr dirty="0" err="1"/>
              <a:t>ve</a:t>
            </a:r>
            <a:r>
              <a:rPr dirty="0"/>
              <a:t> KİTS </a:t>
            </a:r>
            <a:r>
              <a:rPr dirty="0" err="1"/>
              <a:t>protokolleri</a:t>
            </a:r>
            <a:r>
              <a:rPr dirty="0"/>
              <a:t> </a:t>
            </a:r>
            <a:r>
              <a:rPr dirty="0" err="1"/>
              <a:t>kapsamında</a:t>
            </a:r>
            <a:r>
              <a:rPr dirty="0"/>
              <a:t> </a:t>
            </a:r>
            <a:r>
              <a:rPr dirty="0" err="1"/>
              <a:t>kargo</a:t>
            </a:r>
            <a:r>
              <a:rPr dirty="0"/>
              <a:t> </a:t>
            </a:r>
            <a:r>
              <a:rPr dirty="0" err="1"/>
              <a:t>ücretleri</a:t>
            </a:r>
            <a:r>
              <a:rPr dirty="0"/>
              <a:t> </a:t>
            </a:r>
            <a:r>
              <a:rPr dirty="0" err="1"/>
              <a:t>taraflarınca</a:t>
            </a:r>
            <a:r>
              <a:rPr dirty="0"/>
              <a:t> </a:t>
            </a:r>
            <a:r>
              <a:rPr dirty="0" err="1"/>
              <a:t>karşılanmak</a:t>
            </a:r>
            <a:r>
              <a:rPr dirty="0"/>
              <a:t> </a:t>
            </a:r>
            <a:r>
              <a:rPr dirty="0" err="1"/>
              <a:t>koşuluyla</a:t>
            </a:r>
            <a:r>
              <a:rPr dirty="0"/>
              <a:t> </a:t>
            </a:r>
            <a:r>
              <a:rPr dirty="0" err="1"/>
              <a:t>sağlanmaktadır</a:t>
            </a:r>
            <a:r>
              <a:rPr dirty="0"/>
              <a:t>. </a:t>
            </a:r>
            <a:endParaRPr sz="1200" dirty="0">
              <a:latin typeface="Times Roman"/>
              <a:ea typeface="Times Roman"/>
              <a:cs typeface="Times Roman"/>
              <a:sym typeface="Times Roman"/>
            </a:endParaRPr>
          </a:p>
          <a:p>
            <a:pPr marL="0" indent="0" algn="l">
              <a:buSzTx/>
              <a:buNone/>
            </a:pPr>
            <a:r>
              <a:rPr dirty="0" err="1">
                <a:latin typeface="Canela Text Bold"/>
                <a:ea typeface="Canela Text Bold"/>
                <a:cs typeface="Canela Text Bold"/>
                <a:sym typeface="Canela Text Bold"/>
              </a:rPr>
              <a:t>Danışma</a:t>
            </a:r>
            <a:r>
              <a:rPr dirty="0">
                <a:latin typeface="Canela Text Bold"/>
                <a:ea typeface="Canela Text Bold"/>
                <a:cs typeface="Canela Text Bold"/>
                <a:sym typeface="Canela Text Bold"/>
              </a:rPr>
              <a:t> Hizmetleri</a:t>
            </a:r>
            <a:r>
              <a:rPr dirty="0"/>
              <a:t>:</a:t>
            </a:r>
            <a:endParaRPr lang="tr-TR" dirty="0"/>
          </a:p>
          <a:p>
            <a:pPr marL="0" indent="0">
              <a:buSzTx/>
              <a:buNone/>
            </a:pPr>
            <a:r>
              <a:rPr dirty="0" err="1"/>
              <a:t>Öğretim</a:t>
            </a:r>
            <a:r>
              <a:rPr dirty="0"/>
              <a:t> </a:t>
            </a:r>
            <a:r>
              <a:rPr dirty="0" err="1"/>
              <a:t>elemanlarımız</a:t>
            </a:r>
            <a:r>
              <a:rPr dirty="0"/>
              <a:t>, </a:t>
            </a:r>
            <a:r>
              <a:rPr dirty="0" err="1"/>
              <a:t>araştırma</a:t>
            </a:r>
            <a:r>
              <a:rPr dirty="0"/>
              <a:t> </a:t>
            </a:r>
            <a:r>
              <a:rPr dirty="0" err="1"/>
              <a:t>ve</a:t>
            </a:r>
            <a:r>
              <a:rPr dirty="0"/>
              <a:t> </a:t>
            </a:r>
            <a:r>
              <a:rPr dirty="0" err="1"/>
              <a:t>eğitim</a:t>
            </a:r>
            <a:r>
              <a:rPr dirty="0"/>
              <a:t> </a:t>
            </a:r>
            <a:r>
              <a:rPr dirty="0" err="1"/>
              <a:t>faaliyetleri</a:t>
            </a:r>
            <a:r>
              <a:rPr dirty="0"/>
              <a:t> </a:t>
            </a:r>
            <a:r>
              <a:rPr dirty="0" err="1"/>
              <a:t>için</a:t>
            </a:r>
            <a:r>
              <a:rPr dirty="0"/>
              <a:t> </a:t>
            </a:r>
            <a:r>
              <a:rPr dirty="0" err="1"/>
              <a:t>ihtiyaç</a:t>
            </a:r>
            <a:r>
              <a:rPr dirty="0"/>
              <a:t> </a:t>
            </a:r>
            <a:r>
              <a:rPr dirty="0" err="1"/>
              <a:t>duydukları</a:t>
            </a:r>
            <a:r>
              <a:rPr dirty="0"/>
              <a:t> her </a:t>
            </a:r>
            <a:r>
              <a:rPr dirty="0" err="1"/>
              <a:t>türlü</a:t>
            </a:r>
            <a:r>
              <a:rPr dirty="0"/>
              <a:t> </a:t>
            </a:r>
            <a:r>
              <a:rPr dirty="0" err="1"/>
              <a:t>bilgi</a:t>
            </a:r>
            <a:r>
              <a:rPr dirty="0"/>
              <a:t> </a:t>
            </a:r>
            <a:r>
              <a:rPr dirty="0" err="1"/>
              <a:t>ve</a:t>
            </a:r>
            <a:r>
              <a:rPr dirty="0"/>
              <a:t> </a:t>
            </a:r>
            <a:r>
              <a:rPr dirty="0" err="1"/>
              <a:t>belge</a:t>
            </a:r>
            <a:r>
              <a:rPr dirty="0"/>
              <a:t> </a:t>
            </a:r>
            <a:r>
              <a:rPr dirty="0" err="1"/>
              <a:t>kaynağına</a:t>
            </a:r>
            <a:r>
              <a:rPr dirty="0"/>
              <a:t> </a:t>
            </a:r>
            <a:r>
              <a:rPr dirty="0" err="1"/>
              <a:t>erişim</a:t>
            </a:r>
            <a:r>
              <a:rPr dirty="0"/>
              <a:t> </a:t>
            </a:r>
            <a:r>
              <a:rPr dirty="0" err="1"/>
              <a:t>konusunda</a:t>
            </a:r>
            <a:r>
              <a:rPr dirty="0"/>
              <a:t> </a:t>
            </a:r>
            <a:r>
              <a:rPr dirty="0" err="1"/>
              <a:t>Kütüphane</a:t>
            </a:r>
            <a:r>
              <a:rPr dirty="0"/>
              <a:t> </a:t>
            </a:r>
            <a:r>
              <a:rPr dirty="0" err="1"/>
              <a:t>personelimizden</a:t>
            </a:r>
            <a:r>
              <a:rPr dirty="0"/>
              <a:t> </a:t>
            </a:r>
            <a:r>
              <a:rPr dirty="0" err="1"/>
              <a:t>danışmanlık</a:t>
            </a:r>
            <a:r>
              <a:rPr dirty="0"/>
              <a:t> </a:t>
            </a:r>
            <a:r>
              <a:rPr dirty="0" err="1"/>
              <a:t>alabilirler</a:t>
            </a:r>
            <a:r>
              <a:rPr dirty="0"/>
              <a:t>. </a:t>
            </a:r>
            <a:r>
              <a:rPr dirty="0" err="1"/>
              <a:t>Alanında</a:t>
            </a:r>
            <a:r>
              <a:rPr dirty="0"/>
              <a:t> </a:t>
            </a:r>
            <a:r>
              <a:rPr dirty="0" err="1"/>
              <a:t>uzman</a:t>
            </a:r>
            <a:r>
              <a:rPr dirty="0"/>
              <a:t> </a:t>
            </a:r>
            <a:r>
              <a:rPr dirty="0" err="1"/>
              <a:t>personelimiz</a:t>
            </a:r>
            <a:r>
              <a:rPr dirty="0"/>
              <a:t>, </a:t>
            </a:r>
            <a:r>
              <a:rPr dirty="0" err="1"/>
              <a:t>akademik</a:t>
            </a:r>
            <a:r>
              <a:rPr dirty="0"/>
              <a:t> </a:t>
            </a:r>
            <a:r>
              <a:rPr dirty="0" err="1"/>
              <a:t>çalışmalarınızda</a:t>
            </a:r>
            <a:r>
              <a:rPr dirty="0"/>
              <a:t> </a:t>
            </a:r>
            <a:r>
              <a:rPr dirty="0" err="1"/>
              <a:t>kullanabileceğiniz</a:t>
            </a:r>
            <a:r>
              <a:rPr dirty="0"/>
              <a:t> </a:t>
            </a:r>
            <a:r>
              <a:rPr dirty="0" err="1"/>
              <a:t>veritabanları</a:t>
            </a:r>
            <a:r>
              <a:rPr dirty="0"/>
              <a:t>, </a:t>
            </a:r>
            <a:r>
              <a:rPr dirty="0" err="1"/>
              <a:t>bibliyografik</a:t>
            </a:r>
            <a:r>
              <a:rPr dirty="0"/>
              <a:t> </a:t>
            </a:r>
            <a:r>
              <a:rPr dirty="0" err="1"/>
              <a:t>kaynaklar</a:t>
            </a:r>
            <a:r>
              <a:rPr dirty="0"/>
              <a:t> </a:t>
            </a:r>
            <a:r>
              <a:rPr dirty="0" err="1"/>
              <a:t>ve</a:t>
            </a:r>
            <a:r>
              <a:rPr dirty="0"/>
              <a:t> </a:t>
            </a:r>
            <a:r>
              <a:rPr dirty="0" err="1"/>
              <a:t>diğer</a:t>
            </a:r>
            <a:r>
              <a:rPr dirty="0"/>
              <a:t> </a:t>
            </a:r>
            <a:r>
              <a:rPr dirty="0" err="1"/>
              <a:t>materyaller</a:t>
            </a:r>
            <a:r>
              <a:rPr dirty="0"/>
              <a:t> </a:t>
            </a:r>
            <a:r>
              <a:rPr dirty="0" err="1"/>
              <a:t>hakkında</a:t>
            </a:r>
            <a:r>
              <a:rPr dirty="0"/>
              <a:t> size </a:t>
            </a:r>
            <a:r>
              <a:rPr dirty="0" err="1"/>
              <a:t>rehberlik</a:t>
            </a:r>
            <a:r>
              <a:rPr dirty="0"/>
              <a:t> </a:t>
            </a:r>
            <a:r>
              <a:rPr dirty="0" err="1"/>
              <a:t>edebilir</a:t>
            </a:r>
            <a:r>
              <a:rPr dirty="0"/>
              <a:t>, </a:t>
            </a:r>
            <a:r>
              <a:rPr dirty="0" err="1"/>
              <a:t>kaynakça</a:t>
            </a:r>
            <a:r>
              <a:rPr dirty="0"/>
              <a:t> </a:t>
            </a:r>
            <a:r>
              <a:rPr dirty="0" err="1"/>
              <a:t>yönetimi</a:t>
            </a:r>
            <a:r>
              <a:rPr dirty="0"/>
              <a:t>, </a:t>
            </a:r>
            <a:r>
              <a:rPr dirty="0" err="1"/>
              <a:t>intihal</a:t>
            </a:r>
            <a:r>
              <a:rPr dirty="0"/>
              <a:t> </a:t>
            </a:r>
            <a:r>
              <a:rPr dirty="0" err="1"/>
              <a:t>tespiti</a:t>
            </a:r>
            <a:r>
              <a:rPr dirty="0"/>
              <a:t> </a:t>
            </a:r>
            <a:r>
              <a:rPr dirty="0" err="1"/>
              <a:t>ve</a:t>
            </a:r>
            <a:r>
              <a:rPr dirty="0"/>
              <a:t> </a:t>
            </a:r>
            <a:r>
              <a:rPr dirty="0" err="1"/>
              <a:t>yayın</a:t>
            </a:r>
            <a:r>
              <a:rPr dirty="0"/>
              <a:t> </a:t>
            </a:r>
            <a:r>
              <a:rPr dirty="0" err="1"/>
              <a:t>etiği</a:t>
            </a:r>
            <a:r>
              <a:rPr dirty="0"/>
              <a:t> </a:t>
            </a:r>
            <a:r>
              <a:rPr dirty="0" err="1"/>
              <a:t>gibi</a:t>
            </a:r>
            <a:r>
              <a:rPr dirty="0"/>
              <a:t> </a:t>
            </a:r>
            <a:r>
              <a:rPr dirty="0" err="1"/>
              <a:t>konularda</a:t>
            </a:r>
            <a:r>
              <a:rPr dirty="0"/>
              <a:t> </a:t>
            </a:r>
            <a:r>
              <a:rPr dirty="0" err="1"/>
              <a:t>destek</a:t>
            </a:r>
            <a:r>
              <a:rPr dirty="0"/>
              <a:t> </a:t>
            </a:r>
            <a:r>
              <a:rPr dirty="0" err="1"/>
              <a:t>sağlayabilir</a:t>
            </a:r>
            <a:r>
              <a:rPr dirty="0"/>
              <a:t>. </a:t>
            </a:r>
            <a:endParaRPr sz="1200" dirty="0">
              <a:latin typeface="Times Roman"/>
              <a:ea typeface="Times Roman"/>
              <a:cs typeface="Times Roman"/>
              <a:sym typeface="Times Roman"/>
            </a:endParaRPr>
          </a:p>
          <a:p>
            <a:pPr marL="0" indent="0" algn="l">
              <a:buSzTx/>
              <a:buNone/>
            </a:pPr>
            <a:r>
              <a:rPr dirty="0" err="1">
                <a:latin typeface="Canela Text Bold"/>
                <a:ea typeface="Canela Text Bold"/>
                <a:cs typeface="Canela Text Bold"/>
                <a:sym typeface="Canela Text Bold"/>
              </a:rPr>
              <a:t>Okuyucu</a:t>
            </a:r>
            <a:r>
              <a:rPr dirty="0">
                <a:latin typeface="Canela Text Bold"/>
                <a:ea typeface="Canela Text Bold"/>
                <a:cs typeface="Canela Text Bold"/>
                <a:sym typeface="Canela Text Bold"/>
              </a:rPr>
              <a:t> Hizmetleri</a:t>
            </a:r>
            <a:r>
              <a:rPr dirty="0"/>
              <a:t>:</a:t>
            </a:r>
            <a:endParaRPr lang="tr-TR" dirty="0"/>
          </a:p>
          <a:p>
            <a:pPr marL="0" indent="0">
              <a:buSzTx/>
              <a:buNone/>
            </a:pPr>
            <a:r>
              <a:rPr dirty="0" err="1"/>
              <a:t>Kütüphanemiz</a:t>
            </a:r>
            <a:r>
              <a:rPr dirty="0"/>
              <a:t>, </a:t>
            </a:r>
            <a:r>
              <a:rPr dirty="0" err="1"/>
              <a:t>öğretim</a:t>
            </a:r>
            <a:r>
              <a:rPr dirty="0"/>
              <a:t> </a:t>
            </a:r>
            <a:r>
              <a:rPr dirty="0" err="1"/>
              <a:t>elemanlarımızın</a:t>
            </a:r>
            <a:r>
              <a:rPr dirty="0"/>
              <a:t> </a:t>
            </a:r>
            <a:r>
              <a:rPr dirty="0" err="1"/>
              <a:t>akademik</a:t>
            </a:r>
            <a:r>
              <a:rPr dirty="0"/>
              <a:t> </a:t>
            </a:r>
            <a:r>
              <a:rPr dirty="0" err="1"/>
              <a:t>çalışmalarını</a:t>
            </a:r>
            <a:r>
              <a:rPr dirty="0"/>
              <a:t> </a:t>
            </a:r>
            <a:r>
              <a:rPr dirty="0" err="1"/>
              <a:t>yürütebilecekleri</a:t>
            </a:r>
            <a:r>
              <a:rPr dirty="0"/>
              <a:t> </a:t>
            </a:r>
            <a:r>
              <a:rPr dirty="0" err="1"/>
              <a:t>sessiz</a:t>
            </a:r>
            <a:r>
              <a:rPr dirty="0"/>
              <a:t> </a:t>
            </a:r>
            <a:r>
              <a:rPr dirty="0" err="1"/>
              <a:t>ve</a:t>
            </a:r>
            <a:r>
              <a:rPr dirty="0"/>
              <a:t> </a:t>
            </a:r>
            <a:r>
              <a:rPr dirty="0" err="1"/>
              <a:t>konforlu</a:t>
            </a:r>
            <a:r>
              <a:rPr dirty="0"/>
              <a:t> </a:t>
            </a:r>
            <a:r>
              <a:rPr dirty="0" err="1"/>
              <a:t>çalışma</a:t>
            </a:r>
            <a:r>
              <a:rPr dirty="0"/>
              <a:t> </a:t>
            </a:r>
            <a:r>
              <a:rPr dirty="0" err="1"/>
              <a:t>alanları</a:t>
            </a:r>
            <a:r>
              <a:rPr dirty="0"/>
              <a:t> </a:t>
            </a:r>
            <a:r>
              <a:rPr dirty="0" err="1"/>
              <a:t>sunmaktadır</a:t>
            </a:r>
            <a:r>
              <a:rPr dirty="0"/>
              <a:t>. </a:t>
            </a:r>
            <a:r>
              <a:rPr dirty="0" err="1"/>
              <a:t>Bireysel</a:t>
            </a:r>
            <a:r>
              <a:rPr dirty="0"/>
              <a:t> </a:t>
            </a:r>
            <a:r>
              <a:rPr dirty="0" err="1"/>
              <a:t>çalışma</a:t>
            </a:r>
            <a:r>
              <a:rPr dirty="0"/>
              <a:t> </a:t>
            </a:r>
            <a:r>
              <a:rPr dirty="0" err="1"/>
              <a:t>odaları</a:t>
            </a:r>
            <a:r>
              <a:rPr dirty="0"/>
              <a:t>, </a:t>
            </a:r>
            <a:r>
              <a:rPr dirty="0" err="1"/>
              <a:t>grup</a:t>
            </a:r>
            <a:r>
              <a:rPr dirty="0"/>
              <a:t> </a:t>
            </a:r>
            <a:r>
              <a:rPr dirty="0" err="1"/>
              <a:t>çalışma</a:t>
            </a:r>
            <a:r>
              <a:rPr dirty="0"/>
              <a:t> </a:t>
            </a:r>
            <a:r>
              <a:rPr dirty="0" err="1"/>
              <a:t>alanları</a:t>
            </a:r>
            <a:r>
              <a:rPr dirty="0"/>
              <a:t> </a:t>
            </a:r>
            <a:r>
              <a:rPr dirty="0" err="1"/>
              <a:t>ve</a:t>
            </a:r>
            <a:r>
              <a:rPr dirty="0"/>
              <a:t> </a:t>
            </a:r>
            <a:r>
              <a:rPr dirty="0" err="1"/>
              <a:t>bilgisayar</a:t>
            </a:r>
            <a:r>
              <a:rPr dirty="0"/>
              <a:t> </a:t>
            </a:r>
            <a:r>
              <a:rPr dirty="0" err="1"/>
              <a:t>laboratuvarı</a:t>
            </a:r>
            <a:r>
              <a:rPr dirty="0"/>
              <a:t> </a:t>
            </a:r>
            <a:r>
              <a:rPr dirty="0" err="1"/>
              <a:t>mevcuttur</a:t>
            </a:r>
            <a:r>
              <a:rPr dirty="0"/>
              <a:t>. </a:t>
            </a:r>
            <a:r>
              <a:rPr dirty="0" err="1"/>
              <a:t>Ayrıca</a:t>
            </a:r>
            <a:r>
              <a:rPr dirty="0"/>
              <a:t> </a:t>
            </a:r>
            <a:r>
              <a:rPr dirty="0" err="1"/>
              <a:t>kablosuz</a:t>
            </a:r>
            <a:r>
              <a:rPr dirty="0"/>
              <a:t> internet </a:t>
            </a:r>
            <a:r>
              <a:rPr dirty="0" err="1"/>
              <a:t>erişimi</a:t>
            </a:r>
            <a:r>
              <a:rPr dirty="0"/>
              <a:t> </a:t>
            </a:r>
            <a:r>
              <a:rPr dirty="0" err="1"/>
              <a:t>ve</a:t>
            </a:r>
            <a:r>
              <a:rPr dirty="0"/>
              <a:t> </a:t>
            </a:r>
            <a:r>
              <a:rPr dirty="0" err="1"/>
              <a:t>kitap</a:t>
            </a:r>
            <a:r>
              <a:rPr dirty="0"/>
              <a:t> </a:t>
            </a:r>
            <a:r>
              <a:rPr dirty="0" err="1"/>
              <a:t>tarama</a:t>
            </a:r>
            <a:r>
              <a:rPr dirty="0"/>
              <a:t> </a:t>
            </a:r>
            <a:r>
              <a:rPr dirty="0" err="1"/>
              <a:t>hizmeti</a:t>
            </a:r>
            <a:r>
              <a:rPr dirty="0"/>
              <a:t> de </a:t>
            </a:r>
            <a:r>
              <a:rPr dirty="0" err="1"/>
              <a:t>sunulmaktadır</a:t>
            </a:r>
            <a:r>
              <a:rPr dirty="0"/>
              <a:t>. </a:t>
            </a:r>
            <a:endParaRPr sz="1200" dirty="0">
              <a:latin typeface="Times Roman"/>
              <a:ea typeface="Times Roman"/>
              <a:cs typeface="Times Roman"/>
              <a:sym typeface="Times Roman"/>
            </a:endParaRPr>
          </a:p>
        </p:txBody>
      </p:sp>
      <p:sp>
        <p:nvSpPr>
          <p:cNvPr id="53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77</a:t>
            </a:fld>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Kütüphane Hizmet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Kütüphane Hizmetleri</a:t>
            </a:r>
          </a:p>
        </p:txBody>
      </p:sp>
      <p:sp>
        <p:nvSpPr>
          <p:cNvPr id="538" name="Kampüs Dışı Erişim:…"/>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Kampüs Dışı Erişim</a:t>
            </a:r>
            <a:r>
              <a:t>: </a:t>
            </a:r>
            <a:endParaRPr sz="1200">
              <a:latin typeface="Times Roman"/>
              <a:ea typeface="Times Roman"/>
              <a:cs typeface="Times Roman"/>
              <a:sym typeface="Times Roman"/>
            </a:endParaRPr>
          </a:p>
          <a:p>
            <a:pPr marL="0" indent="0">
              <a:buSzTx/>
              <a:buNone/>
            </a:pPr>
            <a:r>
              <a:t>Öğretim elemanlarımız, kampüs dışındayken de kütüphanenin elektronik kaynaklarına YETKİM veya proxy ayarları gerçekleştirerek erişebilirler. Programın kurulum adımlarına </a:t>
            </a:r>
            <a:r>
              <a:rPr>
                <a:solidFill>
                  <a:schemeClr val="accent1">
                    <a:hueOff val="-245591"/>
                    <a:satOff val="13830"/>
                    <a:lumOff val="17557"/>
                  </a:schemeClr>
                </a:solidFill>
                <a:hlinkClick r:id="rId2"/>
              </a:rPr>
              <a:t>https://bidb.gumushane.edu.tr/tr/sayfa/proxy-uzaktan-eri%C5%9Fim-ayarlar%C4%B1/</a:t>
            </a:r>
            <a:r>
              <a:t> adresinden ulaşabilmektedir. </a:t>
            </a:r>
            <a:br/>
            <a:endParaRPr/>
          </a:p>
          <a:p>
            <a:pPr marL="0" indent="0">
              <a:buSzTx/>
              <a:buNone/>
            </a:pPr>
            <a:r>
              <a:rPr>
                <a:latin typeface="Canela Text Bold"/>
                <a:ea typeface="Canela Text Bold"/>
                <a:cs typeface="Canela Text Bold"/>
                <a:sym typeface="Canela Text Bold"/>
              </a:rPr>
              <a:t>Veritabanları</a:t>
            </a:r>
            <a:r>
              <a:t>: </a:t>
            </a:r>
            <a:endParaRPr sz="1200">
              <a:latin typeface="Times Roman"/>
              <a:ea typeface="Times Roman"/>
              <a:cs typeface="Times Roman"/>
              <a:sym typeface="Times Roman"/>
            </a:endParaRPr>
          </a:p>
          <a:p>
            <a:pPr marL="0" indent="0">
              <a:buSzTx/>
              <a:buNone/>
            </a:pPr>
            <a:r>
              <a:t>Kütüphanemiz, öğretim elemanlarımızın akademik çalışmalarında kullanabileceği çok sayıda ulusal ve uluslararası veritabanına erişim sağlamaktadır. Bu veritabanları aracılığıyla e-kitaplar, e-dergiler, bilimsel makaleler, tezler, raporlar, bildiriler, videolar vb. kaynaklara erişebilirsiniz. Veritabanlarının kullanımı ile ilgili eğitimler ve bireysel destek kütüphane personeli tarafından sağlanmaktadır. Kütüphane internet sayfasında basılı ve elektronik kaynaklar aranabilmektedir.</a:t>
            </a:r>
            <a:r>
              <a:rPr sz="1200">
                <a:latin typeface="Times Roman"/>
                <a:ea typeface="Times Roman"/>
                <a:cs typeface="Times Roman"/>
                <a:sym typeface="Times Roman"/>
              </a:rPr>
              <a:t> </a:t>
            </a:r>
            <a:r>
              <a:rPr u="sng">
                <a:solidFill>
                  <a:schemeClr val="accent1">
                    <a:hueOff val="-245591"/>
                    <a:satOff val="13830"/>
                    <a:lumOff val="17557"/>
                  </a:schemeClr>
                </a:solidFill>
                <a:hlinkClick r:id="rId3"/>
              </a:rPr>
              <a:t>https://kutuphane.gumushane.edu.tr/tr/veritabanlari/</a:t>
            </a:r>
            <a:endParaRPr sz="1200">
              <a:latin typeface="Times Roman"/>
              <a:ea typeface="Times Roman"/>
              <a:cs typeface="Times Roman"/>
              <a:sym typeface="Times Roman"/>
            </a:endParaRPr>
          </a:p>
          <a:p>
            <a:pPr marL="0" indent="0">
              <a:buSzTx/>
              <a:buNone/>
            </a:pPr>
            <a:br/>
            <a:r>
              <a:rPr>
                <a:latin typeface="Canela Text Bold"/>
                <a:ea typeface="Canela Text Bold"/>
                <a:cs typeface="Canela Text Bold"/>
                <a:sym typeface="Canela Text Bold"/>
              </a:rPr>
              <a:t>Bilimsel Açık Erişim Sistemi</a:t>
            </a:r>
            <a:r>
              <a:t>: </a:t>
            </a:r>
            <a:r>
              <a:rPr>
                <a:latin typeface="Canela Text Bold"/>
                <a:ea typeface="Canela Text Bold"/>
                <a:cs typeface="Canela Text Bold"/>
                <a:sym typeface="Canela Text Bold"/>
              </a:rPr>
              <a:t> </a:t>
            </a:r>
            <a:br>
              <a:rPr>
                <a:latin typeface="Canela Text Bold"/>
                <a:ea typeface="Canela Text Bold"/>
                <a:cs typeface="Canela Text Bold"/>
                <a:sym typeface="Canela Text Bold"/>
              </a:rPr>
            </a:br>
            <a:r>
              <a:t>Gümüşhane Üniversitesi bünyesinde basılı ve elektronik ortamda üretilmekte olan bilimsel ve entelektüel çalışmaları (makale, kitap / kitap bölümleri, tez, proje, rapor, konferans bildirimleri/sunumlar, teknik dokümanlar, veri setleri, afiş, video kaydı vb.) korur ve kolaylıkla erişimi sağlar.  </a:t>
            </a:r>
            <a:r>
              <a:rPr u="sng">
                <a:solidFill>
                  <a:schemeClr val="accent1">
                    <a:hueOff val="-245591"/>
                    <a:satOff val="13830"/>
                    <a:lumOff val="17557"/>
                  </a:schemeClr>
                </a:solidFill>
                <a:uFill>
                  <a:solidFill>
                    <a:srgbClr val="0000EE"/>
                  </a:solidFill>
                </a:uFill>
                <a:hlinkClick r:id="rId4"/>
              </a:rPr>
              <a:t>https://acikerisim.gumushane.edu.tr/xmlui/</a:t>
            </a:r>
            <a:endParaRPr sz="1200">
              <a:latin typeface="Times Roman"/>
              <a:ea typeface="Times Roman"/>
              <a:cs typeface="Times Roman"/>
              <a:sym typeface="Times Roman"/>
            </a:endParaRPr>
          </a:p>
        </p:txBody>
      </p:sp>
      <p:sp>
        <p:nvSpPr>
          <p:cNvPr id="53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78</a:t>
            </a:fld>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Üniversitemizin Diğer Hizmet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Üniversitemizin Diğer Hizmetleri</a:t>
            </a:r>
          </a:p>
        </p:txBody>
      </p:sp>
      <p:sp>
        <p:nvSpPr>
          <p:cNvPr id="542" name="Eğitim Programları:…"/>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Eğitim Programları</a:t>
            </a:r>
            <a:r>
              <a:t>: </a:t>
            </a:r>
            <a:endParaRPr sz="1200">
              <a:latin typeface="Times Roman"/>
              <a:ea typeface="Times Roman"/>
              <a:cs typeface="Times Roman"/>
              <a:sym typeface="Times Roman"/>
            </a:endParaRPr>
          </a:p>
          <a:p>
            <a:pPr marL="0" indent="0">
              <a:buSzTx/>
              <a:buNone/>
            </a:pPr>
            <a:r>
              <a:t>Fakülte ve bölümlerin talepleri doğrultusunda, akademik personellerimize yönelik eğitim programları üniversitemizin Sürekli Eğitim Uygulama ve Araştırma Merkezi tarafından planlanmakta ve gerçekleştirilmektedir.</a:t>
            </a:r>
          </a:p>
          <a:p>
            <a:pPr marL="0" indent="0">
              <a:buSzTx/>
              <a:buNone/>
            </a:pPr>
            <a:r>
              <a:rPr>
                <a:latin typeface="Canela Text Bold"/>
                <a:ea typeface="Canela Text Bold"/>
                <a:cs typeface="Canela Text Bold"/>
                <a:sym typeface="Canela Text Bold"/>
              </a:rPr>
              <a:t>Laboratuvar Hizmetleri</a:t>
            </a:r>
            <a:r>
              <a:t>: </a:t>
            </a:r>
            <a:endParaRPr sz="1200">
              <a:latin typeface="Times Roman"/>
              <a:ea typeface="Times Roman"/>
              <a:cs typeface="Times Roman"/>
              <a:sym typeface="Times Roman"/>
            </a:endParaRPr>
          </a:p>
          <a:p>
            <a:pPr marL="0" indent="0">
              <a:buSzTx/>
              <a:buNone/>
            </a:pPr>
            <a:r>
              <a:t>Üniversitemiz bünyesinde çok sayıda Araştırma ve Uygulama Merkezleri bulunmaktadır. Özellikle Merkezi Araştırma Laboratuvarı Uygulama ve Araştırma deneyimli ve uzman personeli, donanımlı ve nitelikli laboratuvar olanakları ile multidisipliner araştırmaların, merkezi bir organizasyondan gerçekleştirilmesi amacını benimsemektedir. </a:t>
            </a:r>
            <a:endParaRPr sz="1200">
              <a:latin typeface="Times Roman"/>
              <a:ea typeface="Times Roman"/>
              <a:cs typeface="Times Roman"/>
              <a:sym typeface="Times Roman"/>
            </a:endParaRPr>
          </a:p>
          <a:p>
            <a:pPr marL="0" indent="0">
              <a:buSzTx/>
              <a:buNone/>
            </a:pP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Kurum İçi Proje Destekleri</a:t>
            </a:r>
            <a:r>
              <a:t>:</a:t>
            </a:r>
            <a:endParaRPr sz="1200">
              <a:latin typeface="Times Roman"/>
              <a:ea typeface="Times Roman"/>
              <a:cs typeface="Times Roman"/>
              <a:sym typeface="Times Roman"/>
            </a:endParaRPr>
          </a:p>
          <a:p>
            <a:pPr marL="0" indent="0">
              <a:buSzTx/>
              <a:buNone/>
            </a:pPr>
            <a:r>
              <a:t>Üniversitemiz Bilimsel Araştırma Projeleri Koordinasyon Birimi yönetmeliklerle belirlenmiş sınırlar çerçevesinde, üniversitemiz mali imkanları kullanılarak bütün birimlerde gelişmiş bir araştırma kapasite ve becerisinin oluşturulmasına, ulusal ve uluslararası iş birliklerine önayak olarak AR-GE ve lisansüstü tez projelerine etkin destek verilmesine ve böylece evrensel boyutta düşünce, bilim ve teknoloji üretimine katkı sağlamaktır. Aynı zamanda bilimsel katma değere ve milli niteliğe sahip projelerle bölgemizin ve ülkemizin sosyoekonomik ve kültürel gelişimine  katkılar sağlamaktır. Her yıl yeniden düzenlenen Proje Destekleme ve Uygulamala İlkelerine bağlı kalınarak Gümüşhane Üniversitesi BAP Otomasyonu üzerinden kolaylıkla işleyen sistem üzerinden çalışmalarını sürdürmektedir. </a:t>
            </a:r>
            <a:endParaRPr sz="1200">
              <a:latin typeface="Times Roman"/>
              <a:ea typeface="Times Roman"/>
              <a:cs typeface="Times Roman"/>
              <a:sym typeface="Times Roman"/>
            </a:endParaRPr>
          </a:p>
        </p:txBody>
      </p:sp>
      <p:sp>
        <p:nvSpPr>
          <p:cNvPr id="54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Üst Yöneticiler"/>
          <p:cNvSpPr txBox="1">
            <a:spLocks noGrp="1"/>
          </p:cNvSpPr>
          <p:nvPr>
            <p:ph type="title"/>
          </p:nvPr>
        </p:nvSpPr>
        <p:spPr>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Üst Yöneticiler</a:t>
            </a:r>
          </a:p>
        </p:txBody>
      </p:sp>
      <p:sp>
        <p:nvSpPr>
          <p:cNvPr id="213" name="Rektör Yardımcısı Prof. Dr. Handan ÇAM"/>
          <p:cNvSpPr txBox="1">
            <a:spLocks noGrp="1"/>
          </p:cNvSpPr>
          <p:nvPr>
            <p:ph type="body" idx="21"/>
          </p:nvPr>
        </p:nvSpPr>
        <p:spPr>
          <a:xfrm>
            <a:off x="1219199" y="6422801"/>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Rektör Yardımcısı Prof. Dr. Handan ÇAM</a:t>
            </a:r>
          </a:p>
        </p:txBody>
      </p:sp>
      <p:sp>
        <p:nvSpPr>
          <p:cNvPr id="214"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215" name="Sağlık, Kültür ve Spor Daire Başkanlığı…"/>
          <p:cNvSpPr txBox="1"/>
          <p:nvPr/>
        </p:nvSpPr>
        <p:spPr>
          <a:xfrm>
            <a:off x="4224140" y="7740727"/>
            <a:ext cx="18020355" cy="4493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901017">
            <a:normAutofit/>
          </a:bodyPr>
          <a:lstStyle/>
          <a:p>
            <a:pPr marL="208510" indent="-208510" algn="l" defTabSz="2048204">
              <a:spcBef>
                <a:spcPts val="1000"/>
              </a:spcBef>
              <a:buSzPct val="150000"/>
              <a:buChar char="•"/>
              <a:defRPr sz="1679"/>
            </a:pPr>
            <a:r>
              <a:t>Sağlık, Kültür ve Spor Daire Başkanlığı</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Yabancı Öğrenci Komisyonu</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Mevzuat Komisyonu </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Engelli Öğrenci Birimi</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Kısmi Zamanlı Öğrenci Çalıştırma</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Koordinatörlükler</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UZEM</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Önlisans ve Lisans Eğitimi Yapılan Birimler</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Öğrenci Kulüpleri</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Merkezi Araştırma Laboratuvarı</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Lisansüstü Eğitim Enstitüsü</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Öğrenci İşleri Daire Başkanlığı</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İSG Eğitim Kurumu Müdürlüğü</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Öğrenci Konseyi Seçimi</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Gençlik ve Spor Birliği Yönetim Kurulu</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Dış İlişkiler Ofisi</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Bilgi İşlem Daire Başkanlığı</a:t>
            </a:r>
            <a:endParaRPr sz="1008">
              <a:latin typeface="Times Roman"/>
              <a:ea typeface="Times Roman"/>
              <a:cs typeface="Times Roman"/>
              <a:sym typeface="Times Roman"/>
            </a:endParaRPr>
          </a:p>
          <a:p>
            <a:pPr marL="208510" indent="-208510" algn="l" defTabSz="2048204">
              <a:spcBef>
                <a:spcPts val="1000"/>
              </a:spcBef>
              <a:buSzPct val="150000"/>
              <a:buChar char="•"/>
              <a:defRPr sz="1679"/>
            </a:pPr>
            <a:r>
              <a:t>Dijital Dönüşüm Ofisi</a:t>
            </a:r>
          </a:p>
        </p:txBody>
      </p:sp>
      <p:grpSp>
        <p:nvGrpSpPr>
          <p:cNvPr id="218" name="yapıştırılan-film.png"/>
          <p:cNvGrpSpPr/>
          <p:nvPr/>
        </p:nvGrpSpPr>
        <p:grpSpPr>
          <a:xfrm>
            <a:off x="9197821" y="2480500"/>
            <a:ext cx="5988358" cy="3456988"/>
            <a:chOff x="0" y="0"/>
            <a:chExt cx="5988356" cy="3456987"/>
          </a:xfrm>
        </p:grpSpPr>
        <p:pic>
          <p:nvPicPr>
            <p:cNvPr id="217" name="yapıştırılan-film.png" descr="yapıştırılan-film.png"/>
            <p:cNvPicPr>
              <a:picLocks noChangeAspect="1"/>
            </p:cNvPicPr>
            <p:nvPr/>
          </p:nvPicPr>
          <p:blipFill>
            <a:blip r:embed="rId2"/>
            <a:srcRect t="917" b="13398"/>
            <a:stretch>
              <a:fillRect/>
            </a:stretch>
          </p:blipFill>
          <p:spPr>
            <a:xfrm>
              <a:off x="50800" y="50799"/>
              <a:ext cx="5886757" cy="3355388"/>
            </a:xfrm>
            <a:prstGeom prst="rect">
              <a:avLst/>
            </a:prstGeom>
            <a:ln>
              <a:noFill/>
            </a:ln>
            <a:effectLst/>
          </p:spPr>
        </p:pic>
        <p:pic>
          <p:nvPicPr>
            <p:cNvPr id="216" name="yapıştırılan-film.png" descr="yapıştırılan-film.png"/>
            <p:cNvPicPr>
              <a:picLocks/>
            </p:cNvPicPr>
            <p:nvPr/>
          </p:nvPicPr>
          <p:blipFill>
            <a:blip r:embed="rId3"/>
            <a:stretch>
              <a:fillRect/>
            </a:stretch>
          </p:blipFill>
          <p:spPr>
            <a:xfrm>
              <a:off x="-1" y="-1"/>
              <a:ext cx="5988358" cy="3456989"/>
            </a:xfrm>
            <a:prstGeom prst="rect">
              <a:avLst/>
            </a:prstGeom>
            <a:effectLst/>
          </p:spPr>
        </p:pic>
      </p:gr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Üniversitemizin Diğer Hizmet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Üniversitemizin Diğer Hizmetleri</a:t>
            </a:r>
          </a:p>
        </p:txBody>
      </p:sp>
      <p:sp>
        <p:nvSpPr>
          <p:cNvPr id="546" name="Kurum Dışı Projeler ile Patentleme ve Ticarileştirme Destekleri:…"/>
          <p:cNvSpPr txBox="1">
            <a:spLocks noGrp="1"/>
          </p:cNvSpPr>
          <p:nvPr>
            <p:ph type="body" idx="1"/>
          </p:nvPr>
        </p:nvSpPr>
        <p:spPr>
          <a:xfrm>
            <a:off x="1217711" y="3973395"/>
            <a:ext cx="21948578" cy="8555507"/>
          </a:xfrm>
          <a:prstGeom prst="rect">
            <a:avLst/>
          </a:prstGeom>
        </p:spPr>
        <p:txBody>
          <a:bodyPr/>
          <a:lstStyle/>
          <a:p>
            <a:pPr marL="0" indent="0">
              <a:buSzTx/>
              <a:buNone/>
              <a:defRPr>
                <a:latin typeface="Canela Text Bold"/>
                <a:ea typeface="Canela Text Bold"/>
                <a:cs typeface="Canela Text Bold"/>
                <a:sym typeface="Canela Text Bold"/>
              </a:defRPr>
            </a:pPr>
            <a:r>
              <a:t>Kurum Dışı Projeler ile Patentleme ve Ticarileştirme Destekleri</a:t>
            </a:r>
            <a:r>
              <a:rPr>
                <a:latin typeface="Canela Text Regular"/>
                <a:ea typeface="Canela Text Regular"/>
                <a:cs typeface="Canela Text Regular"/>
                <a:sym typeface="Canela Text Regular"/>
              </a:rPr>
              <a:t>:</a:t>
            </a:r>
            <a:endParaRPr sz="1200" b="1">
              <a:latin typeface="Times Roman"/>
              <a:ea typeface="Times Roman"/>
              <a:cs typeface="Times Roman"/>
              <a:sym typeface="Times Roman"/>
            </a:endParaRPr>
          </a:p>
          <a:p>
            <a:pPr marL="0" indent="0">
              <a:buSzTx/>
              <a:buNone/>
            </a:pPr>
            <a:r>
              <a:t>Gümüşhane Üniversitesi Teknoloji Transferi Uygulama ve Araştırma Merkezi üniversitede üretilen bilginin teknolojiye dönüşmesini sağlayarak yeni ürünlerin ve buluşların geliştirilmesine uygun bir bilimsel zemin oluşturmayı temel misyonu olarak kabul etmektedir. Yeni bir ürünün geliştirilmesi veya mevcut bir ürüne yenilikçi fikirlerle özgün bir nitelik kazandırılmasında üniversitede üretilen bilgi en temel unsur olarak öne çıkmaktadır. Bilginin katma değeri yüksek bir ürüne dönüşmesi akademinin sahip olduğu entelektüel sermayenin üniversite dışındaki ticari </a:t>
            </a:r>
          </a:p>
          <a:p>
            <a:pPr marL="0" indent="0">
              <a:buSzTx/>
              <a:buNone/>
            </a:pPr>
            <a:r>
              <a:t>ve sınai aktörlere transfer edilmesiyle mümkün olacaktır. Araştırma-geliştirme ve eğitim-öğretim süreçlerinden elde edilen nitel veya nicel çıktıların üniversitenin öncülüğünde sanayinin  hizmetine sunulması bu noktada ehemmiyet taşımaktadır. GÜ-TTO hem akademisyenler hem de kamu veya özel sektördeki paydaşlarla fikri ve sınai haklar, proje süreçleri ve girişimcilik  başlıklarında bilgi paylaşımında bulunmakta ve destek sağlamaktadır. Merkezimiz bünyesinde Türk Patent Enstitüsü’nün Bilgi ve Doküman Birimi kurulmuş olup buluş bildiriminden başlayarak patentleme aşamasına kadar akademisyenlerimizin ve özel sektörün ihtiyaçlarının karşılanması için çalışmalar yürütülmektedir. Etkin bir üniversite sanayi iş birliğinin kurulmasında bir köprü işlevine sahip olan GÜ-TTO topluma katkı sağlama hedefi ile ilerleyen süreçte faaliyetlerini daha da genişleterek çalışmaya devam edecektir. </a:t>
            </a:r>
            <a:endParaRPr sz="1200">
              <a:latin typeface="Times Roman"/>
              <a:ea typeface="Times Roman"/>
              <a:cs typeface="Times Roman"/>
              <a:sym typeface="Times Roman"/>
            </a:endParaRPr>
          </a:p>
        </p:txBody>
      </p:sp>
      <p:sp>
        <p:nvSpPr>
          <p:cNvPr id="54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Disiplinler Arası Araştırma İmkanl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Disiplinler Arası Araştırma İmkanları</a:t>
            </a:r>
          </a:p>
        </p:txBody>
      </p:sp>
      <p:sp>
        <p:nvSpPr>
          <p:cNvPr id="550" name="Üniversite birimlerinin ortak ihtiyacı olan ileri araştırma düzeneklerini sağlayarak Merkez araştırma birimlerinde ortak kullanıma sunmak,…"/>
          <p:cNvSpPr txBox="1">
            <a:spLocks noGrp="1"/>
          </p:cNvSpPr>
          <p:nvPr>
            <p:ph type="body" idx="1"/>
          </p:nvPr>
        </p:nvSpPr>
        <p:spPr>
          <a:xfrm>
            <a:off x="1217711" y="3973395"/>
            <a:ext cx="21948578" cy="8555507"/>
          </a:xfrm>
          <a:prstGeom prst="rect">
            <a:avLst/>
          </a:prstGeom>
        </p:spPr>
        <p:txBody>
          <a:bodyPr/>
          <a:lstStyle/>
          <a:p>
            <a:pPr marL="240780" indent="-240780" defTabSz="2365188">
              <a:spcBef>
                <a:spcPts val="1100"/>
              </a:spcBef>
              <a:defRPr sz="1940"/>
            </a:pPr>
            <a:r>
              <a:t>Üniversite birimlerinin ortak ihtiyacı olan ileri araştırma düzeneklerini sağlayarak Merkez araştırma birimlerinde ortak kullanıma sunmak, </a:t>
            </a:r>
            <a:endParaRPr sz="1164">
              <a:latin typeface="Times Roman"/>
              <a:ea typeface="Times Roman"/>
              <a:cs typeface="Times Roman"/>
              <a:sym typeface="Times Roman"/>
            </a:endParaRPr>
          </a:p>
          <a:p>
            <a:pPr marL="240780" indent="-240780" defTabSz="2365188">
              <a:spcBef>
                <a:spcPts val="1100"/>
              </a:spcBef>
              <a:defRPr sz="1940"/>
            </a:pPr>
            <a:r>
              <a:t>Bilim ve teknoloji alanında gelişmeye katkıda bulunmak ve endüstriye ilişkin sorunları çözümlemek üzere araştırmalar yapmak, kalkınma planlarının öngördüğü alanlarda gelecekte  karşılaşılabilecek sorunlara çözüm yolları aramak,</a:t>
            </a:r>
            <a:endParaRPr sz="1164">
              <a:latin typeface="Times Roman"/>
              <a:ea typeface="Times Roman"/>
              <a:cs typeface="Times Roman"/>
              <a:sym typeface="Times Roman"/>
            </a:endParaRPr>
          </a:p>
          <a:p>
            <a:pPr marL="240780" indent="-240780" defTabSz="2365188">
              <a:spcBef>
                <a:spcPts val="1100"/>
              </a:spcBef>
              <a:defRPr sz="1940"/>
            </a:pPr>
            <a:r>
              <a:t>Araştırma sonuçlarını duyurmak ve bunların uygulanmasına yardımcı olmak, gerektiğinde  uygulama planları yapmak, yeni bir malzeme, mamul veya sürecin üretim aşamasına geçmesi  için gerekli donanım, sistem ve özellikleri belirlemek, öncü tesisler kurmak,</a:t>
            </a:r>
            <a:endParaRPr sz="1164">
              <a:latin typeface="Times Roman"/>
              <a:ea typeface="Times Roman"/>
              <a:cs typeface="Times Roman"/>
              <a:sym typeface="Times Roman"/>
            </a:endParaRPr>
          </a:p>
          <a:p>
            <a:pPr marL="240780" indent="-240780" defTabSz="2365188">
              <a:spcBef>
                <a:spcPts val="1100"/>
              </a:spcBef>
              <a:defRPr sz="1940"/>
            </a:pPr>
            <a:r>
              <a:t>Özel sektör, kamu kurum ve kuruluşları ile akademisyen ve araştırmacıların talep ettikleri analizleri, karşılaştıkları bilimsel, teknik ve uygulamaya ilişkin sorunları çözmeye yönelik hizmetleri yapmak,</a:t>
            </a:r>
            <a:endParaRPr sz="1164">
              <a:latin typeface="Times Roman"/>
              <a:ea typeface="Times Roman"/>
              <a:cs typeface="Times Roman"/>
              <a:sym typeface="Times Roman"/>
            </a:endParaRPr>
          </a:p>
          <a:p>
            <a:pPr marL="240780" indent="-240780" defTabSz="2365188">
              <a:spcBef>
                <a:spcPts val="1100"/>
              </a:spcBef>
              <a:defRPr sz="1940"/>
            </a:pPr>
            <a:r>
              <a:t>Üretim ve işletmede karşılaşılan teknolojik güçlüklerde danışmanlık yapmak, </a:t>
            </a:r>
            <a:endParaRPr>
              <a:solidFill>
                <a:srgbClr val="FFFFFF"/>
              </a:solidFill>
              <a:latin typeface="Rockwell"/>
              <a:ea typeface="Rockwell"/>
              <a:cs typeface="Rockwell"/>
              <a:sym typeface="Rockwell"/>
            </a:endParaRPr>
          </a:p>
          <a:p>
            <a:pPr marL="240780" indent="-240780" defTabSz="2365188">
              <a:spcBef>
                <a:spcPts val="1100"/>
              </a:spcBef>
              <a:defRPr sz="1940"/>
            </a:pPr>
            <a:r>
              <a:t>Merkezin çalışma alanına giren konularda konferans, kurs, seminer, sempozyum, kongre gibi ulusal ve uluslararası bilimsel toplantılar düzenlemek, </a:t>
            </a:r>
            <a:endParaRPr sz="1164">
              <a:latin typeface="Times Roman"/>
              <a:ea typeface="Times Roman"/>
              <a:cs typeface="Times Roman"/>
              <a:sym typeface="Times Roman"/>
            </a:endParaRPr>
          </a:p>
          <a:p>
            <a:pPr marL="240780" indent="-240780" defTabSz="2365188">
              <a:spcBef>
                <a:spcPts val="1100"/>
              </a:spcBef>
              <a:defRPr sz="1940"/>
            </a:pPr>
            <a:r>
              <a:t>Yurt içindeki ve dışındaki ilgili kamu ve özel araştırma kuruluşları ve merkezleri ile işbirliği yapmak, bilgi alışverişinde bulunmak, ileri teknoloji projeleri için maddi destek sağlamaya çalışmak, </a:t>
            </a:r>
            <a:endParaRPr>
              <a:solidFill>
                <a:srgbClr val="FFFFFF"/>
              </a:solidFill>
              <a:latin typeface="Rockwell"/>
              <a:ea typeface="Rockwell"/>
              <a:cs typeface="Rockwell"/>
              <a:sym typeface="Rockwell"/>
            </a:endParaRPr>
          </a:p>
          <a:p>
            <a:pPr marL="240780" indent="-240780" defTabSz="2365188">
              <a:spcBef>
                <a:spcPts val="1100"/>
              </a:spcBef>
              <a:defRPr sz="1940"/>
            </a:pPr>
            <a:r>
              <a:t>Öncelikle ülke ve bölge ihtiyaçlarına yönelik olmak üzere araştırma projelerini desteklemek ve uygulamak, </a:t>
            </a:r>
            <a:endParaRPr>
              <a:solidFill>
                <a:srgbClr val="FFFFFF"/>
              </a:solidFill>
              <a:latin typeface="Rockwell"/>
              <a:ea typeface="Rockwell"/>
              <a:cs typeface="Rockwell"/>
              <a:sym typeface="Rockwell"/>
            </a:endParaRPr>
          </a:p>
          <a:p>
            <a:pPr marL="240780" indent="-240780" defTabSz="2365188">
              <a:spcBef>
                <a:spcPts val="1100"/>
              </a:spcBef>
              <a:defRPr sz="1940"/>
            </a:pPr>
            <a:r>
              <a:t>Merkezin ihtiyacı olan elemanların yurt içinde ve dışında yetiştirilmesine yönelik çalışmalar yapmak, yurt içi ve yurt dışından bu amaçlarla gelecek araştırmacılara imkân hazırlamak, öneriler geliştirmek, </a:t>
            </a:r>
            <a:endParaRPr sz="1164">
              <a:latin typeface="Times Roman"/>
              <a:ea typeface="Times Roman"/>
              <a:cs typeface="Times Roman"/>
              <a:sym typeface="Times Roman"/>
            </a:endParaRPr>
          </a:p>
          <a:p>
            <a:pPr marL="240780" indent="-240780" defTabSz="2365188">
              <a:spcBef>
                <a:spcPts val="1100"/>
              </a:spcBef>
              <a:defRPr sz="1940"/>
            </a:pPr>
            <a:r>
              <a:t>Bilim ve teknoloji alanında tanınmış araştırıcıların Üniversite bünyesinde istihdam edilmesine yönelik çalışmalar yapmak, </a:t>
            </a:r>
            <a:endParaRPr sz="1164">
              <a:latin typeface="Times Roman"/>
              <a:ea typeface="Times Roman"/>
              <a:cs typeface="Times Roman"/>
              <a:sym typeface="Times Roman"/>
            </a:endParaRPr>
          </a:p>
          <a:p>
            <a:pPr marL="240780" indent="-240780" defTabSz="2365188">
              <a:spcBef>
                <a:spcPts val="1100"/>
              </a:spcBef>
              <a:defRPr sz="1940"/>
            </a:pPr>
            <a:r>
              <a:t>Teknolojik gelişmeleri sürekli izleyerek laboratuvardaki cihazların günün koşullarına uygun olarak geliştirilmesini sağlamak ve Üniversitenin proje yürütme potansiyelini artırmak.</a:t>
            </a:r>
            <a:endParaRPr sz="1164">
              <a:latin typeface="Times Roman"/>
              <a:ea typeface="Times Roman"/>
              <a:cs typeface="Times Roman"/>
              <a:sym typeface="Times Roman"/>
            </a:endParaRPr>
          </a:p>
        </p:txBody>
      </p:sp>
      <p:sp>
        <p:nvSpPr>
          <p:cNvPr id="55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Merkezi Araştırma Laboratuvarı"/>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Merkezi Araştırma Laboratuvarı</a:t>
            </a:r>
          </a:p>
        </p:txBody>
      </p:sp>
      <p:sp>
        <p:nvSpPr>
          <p:cNvPr id="554" name="Gümüşhane Üniversitesi Merkezi Araştırma Laboratuvarı Uygulama ve Araştırma Merkezi (GÜ-MERLAB), 03.02.2014 tarihli ve 28902 sayılı Resmî Gazete’de yayımlanan yönetmelik ile faaliyetlerine başlamıştır. Merkez, Gümüşhane Üniversitesi başta olmak üzere ulu"/>
          <p:cNvSpPr txBox="1">
            <a:spLocks noGrp="1"/>
          </p:cNvSpPr>
          <p:nvPr>
            <p:ph type="body" idx="1"/>
          </p:nvPr>
        </p:nvSpPr>
        <p:spPr>
          <a:xfrm>
            <a:off x="1217711" y="3973395"/>
            <a:ext cx="21948578" cy="8555507"/>
          </a:xfrm>
          <a:prstGeom prst="rect">
            <a:avLst/>
          </a:prstGeom>
        </p:spPr>
        <p:txBody>
          <a:bodyPr/>
          <a:lstStyle/>
          <a:p>
            <a:pPr marL="248227" indent="-248227"/>
            <a:r>
              <a:t>Gümüşhane Üniversitesi Merkezi Araştırma Laboratuvarı Uygulama ve Araştırma Merkezi (GÜ-MERLAB), 03.02.2014 tarihli ve 28902 sayılı Resmî Gazete’de yayımlanan yönetmelik ile faaliyetlerine başlamıştır. Merkez, Gümüşhane Üniversitesi başta olmak üzere ulusal ve uluslararası düzeyde analiz, Ar-Ge ve proje destek taleplerine cevap verebilmek amacıyla, üniversitemizin stratejik planı doğrultusunda geleceğe yönelik hedefler dikkate alınarak multidisipliner bir yapıda </a:t>
            </a:r>
          </a:p>
          <a:p>
            <a:pPr marL="248227" indent="-248227"/>
            <a:r>
              <a:t>Bu kapsamda, Gümüşhane ilinin zengin maden ve jeolojik çeşitliliği, endemik bitki florası ve organik tarım potansiyeli gibi doğal üstünlükleri göz önünde bulundurularak, ülke genelinde ön plana çıkabilecek nitelikte laboratuvar altyapılarının oluşturulmasına öncelik </a:t>
            </a:r>
          </a:p>
          <a:p>
            <a:pPr marL="248227" indent="-248227"/>
            <a:r>
              <a:t>Merkezimiz, 1640 m² kapalı alan üzerinde kurulmuş olup; 9 ana laboratuvar, hazırlık laboratuvarları, çalışma ofisleri, toplantı ve seminer salonları, numune kabul ve raporlama birimi, soğuk oda, enerji odası, depo ve güvenlik odasından oluşan kapsamlı bir yapıya sahiptir.</a:t>
            </a:r>
          </a:p>
        </p:txBody>
      </p:sp>
      <p:sp>
        <p:nvSpPr>
          <p:cNvPr id="55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eknoloji Transfer Ofisi ve Uygulama ve Araştırma Merkez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Teknoloji Transfer Ofisi ve Uygulama ve Araştırma Merkezi</a:t>
            </a:r>
          </a:p>
        </p:txBody>
      </p:sp>
      <p:sp>
        <p:nvSpPr>
          <p:cNvPr id="558" name="Toplum yararına sunulmak amacıyla katma değeri yüksek bilgi ve teknolojinin geliştirilmesini desteklemek, araştırmacıların ulusal ve uluslararası proje destek fonlarından yararlanmasını sağlamak, bu fonlarla ilgili araştırmacıları bilgilendirmek, eğitiml"/>
          <p:cNvSpPr txBox="1">
            <a:spLocks noGrp="1"/>
          </p:cNvSpPr>
          <p:nvPr>
            <p:ph type="body" idx="1"/>
          </p:nvPr>
        </p:nvSpPr>
        <p:spPr>
          <a:xfrm>
            <a:off x="1217711" y="3973395"/>
            <a:ext cx="21948578" cy="8555507"/>
          </a:xfrm>
          <a:prstGeom prst="rect">
            <a:avLst/>
          </a:prstGeom>
        </p:spPr>
        <p:txBody>
          <a:bodyPr/>
          <a:lstStyle/>
          <a:p>
            <a:pPr marL="248227" indent="-248227"/>
            <a:r>
              <a:t>Toplum yararına sunulmak amacıyla katma değeri yüksek bilgi ve teknolojinin geliştirilmesini desteklemek, araştırmacıların ulusal ve uluslararası proje destek fonlarından yararlanmasını sağlamak, bu fonlarla ilgili araştırmacıları bilgilendirmek, eğitimler vermek, bu fonlardan yararlanan Araştırmacı sayısını ve yararlanılan fon sayısını arttırmak, Üniversite – sanayi iş birliğini artırarak katma değeri yüksek projeler geliştirmek, araştırmacıların iş dünyası ile birlikte çalışmasına ve sanayileşebilme potansiyeli taşıyan teknolojilerin üniversitede geliştirilmesine katkıda bulunmak, Fikri ve Sınai Mülkiyet Haklarının korunmasını sağlamak, lisanslanabilecek buluşları tespit etmek, teknoloji transferi yoluyla ticarileşmesini sağlamak, yenilik ve girişimciliği desteklemek, girişimcilik çalışmalarını aktif bir şekilde sürdürmek amacıyla gerekli iş birliklerini oluşturmak ve etkin bir teknoloji transfer stratejisi ile araştırma yeniliklerini pazara taşımaktır,</a:t>
            </a:r>
            <a:endParaRPr sz="1200">
              <a:latin typeface="Times Roman"/>
              <a:ea typeface="Times Roman"/>
              <a:cs typeface="Times Roman"/>
              <a:sym typeface="Times Roman"/>
            </a:endParaRPr>
          </a:p>
          <a:p>
            <a:pPr marL="248227" indent="-248227"/>
            <a:r>
              <a:t>Üniversitemiz araştırmacıları tarafından yürütülen Ar-Ge çalışmalarının toplum yararına sunulmasına, ülkemizin uluslararası rekabet gücünü arttıracak katma değeri yüksek projeler geliştirilmesine, araştırmacıların iş dünyası ile birlikte çalışmasına ve sanayileşebilme potansiyeli taşıyan teknolojilerin üniversitemiz imkanlarıyla geliştirilmesine katkıda bulunan bir teknoloji transfer ofisi oluşturmaktır.</a:t>
            </a:r>
          </a:p>
        </p:txBody>
      </p:sp>
      <p:sp>
        <p:nvSpPr>
          <p:cNvPr id="55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Uluslararasılaşma"/>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Uluslararasılaşma</a:t>
            </a:r>
          </a:p>
        </p:txBody>
      </p:sp>
      <p:sp>
        <p:nvSpPr>
          <p:cNvPr id="562" name="Gümüşhane Üniversitesi Uluslararası İş Birliği ve Değişim Koordinatörlüğü'nün uluslararasılaşma politikasının temelinde, uluslararası alanda rekabet edebilirliği ve kültürlerarası yetkinliği yüksek bireyler yetiştirmek yatmaktadır.  Bu bağlamda,…"/>
          <p:cNvSpPr txBox="1">
            <a:spLocks noGrp="1"/>
          </p:cNvSpPr>
          <p:nvPr>
            <p:ph type="body" idx="1"/>
          </p:nvPr>
        </p:nvSpPr>
        <p:spPr>
          <a:xfrm>
            <a:off x="1217711" y="3973395"/>
            <a:ext cx="21948578" cy="8555507"/>
          </a:xfrm>
          <a:prstGeom prst="rect">
            <a:avLst/>
          </a:prstGeom>
        </p:spPr>
        <p:txBody>
          <a:bodyPr/>
          <a:lstStyle/>
          <a:p>
            <a:pPr marL="248227" indent="-248227"/>
            <a:r>
              <a:t>Gümüşhane Üniversitesi Uluslararası İş Birliği ve Değişim Koordinatörlüğü'nün uluslararasılaşma politikasının temelinde, uluslararası alanda rekabet edebilirliği ve kültürlerarası yetkinliği yüksek bireyler yetiştirmek yatmaktadır.  Bu bağlamda, </a:t>
            </a:r>
            <a:endParaRPr sz="1200">
              <a:latin typeface="Times Roman"/>
              <a:ea typeface="Times Roman"/>
              <a:cs typeface="Times Roman"/>
              <a:sym typeface="Times Roman"/>
            </a:endParaRPr>
          </a:p>
          <a:p>
            <a:pPr marL="248227" indent="-248227"/>
            <a:r>
              <a:t>Gümüşhane  Üniversitesi stratejik planında yer alan uluslararasılaşma hedeflerine ulaşmaya çalışmak için çaba gösterir.</a:t>
            </a:r>
            <a:endParaRPr sz="1200">
              <a:latin typeface="Times Roman"/>
              <a:ea typeface="Times Roman"/>
              <a:cs typeface="Times Roman"/>
              <a:sym typeface="Times Roman"/>
            </a:endParaRPr>
          </a:p>
          <a:p>
            <a:pPr marL="248227" indent="-248227"/>
            <a:r>
              <a:t>Değişim/hareketlilik programları aracılığıyla, eğitim‐öğretim ve araştırma temelli öğrenci ve personel hareketliliğini sürekli olarak destekler.</a:t>
            </a:r>
            <a:endParaRPr sz="1200">
              <a:latin typeface="Times Roman"/>
              <a:ea typeface="Times Roman"/>
              <a:cs typeface="Times Roman"/>
              <a:sym typeface="Times Roman"/>
            </a:endParaRPr>
          </a:p>
          <a:p>
            <a:pPr marL="248227" indent="-248227"/>
            <a:r>
              <a:t>Uluslararası  işbirlikleri  temelli  anlaşmaların  sayısı  ve  işlevselliğini  arttırır.</a:t>
            </a:r>
            <a:endParaRPr sz="1200">
              <a:latin typeface="Times Roman"/>
              <a:ea typeface="Times Roman"/>
              <a:cs typeface="Times Roman"/>
              <a:sym typeface="Times Roman"/>
            </a:endParaRPr>
          </a:p>
          <a:p>
            <a:pPr marL="248227" indent="-248227"/>
            <a:r>
              <a:t>Uluslararası öğrencilerin kampüs ve şehir yaşamına adapte olabilmesini sağlayacak sosyal, kültürel faaliyetler düzenler.</a:t>
            </a:r>
          </a:p>
        </p:txBody>
      </p:sp>
      <p:sp>
        <p:nvSpPr>
          <p:cNvPr id="56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Uluslararasılaşma"/>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Uluslararasılaşma</a:t>
            </a:r>
          </a:p>
        </p:txBody>
      </p:sp>
      <p:sp>
        <p:nvSpPr>
          <p:cNvPr id="566" name="Erasmus Kurum Koordinatörlüğü:…"/>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Erasmus Kurum Koordinatörlüğü</a:t>
            </a:r>
            <a:r>
              <a:t>: </a:t>
            </a:r>
            <a:endParaRPr sz="1200">
              <a:latin typeface="Times Roman"/>
              <a:ea typeface="Times Roman"/>
              <a:cs typeface="Times Roman"/>
              <a:sym typeface="Times Roman"/>
            </a:endParaRPr>
          </a:p>
          <a:p>
            <a:pPr marL="248227" indent="-248227"/>
            <a:r>
              <a:t>Erasmus+ Uluslararası İş Birliği ve Değişim Koordinatörlüğüne bağlı olarak faaliyet gösteren alt birimlerden. Birimin temel faaliyetleri şunlardır:</a:t>
            </a:r>
            <a:endParaRPr sz="1200">
              <a:latin typeface="Times Roman"/>
              <a:ea typeface="Times Roman"/>
              <a:cs typeface="Times Roman"/>
              <a:sym typeface="Times Roman"/>
            </a:endParaRPr>
          </a:p>
          <a:p>
            <a:pPr marL="248227" indent="-248227"/>
            <a:r>
              <a:t>Yükseköğretim Öğrenci Hareketliliği (Öğrenim ve Staj),</a:t>
            </a:r>
            <a:endParaRPr sz="1200">
              <a:latin typeface="Times Roman"/>
              <a:ea typeface="Times Roman"/>
              <a:cs typeface="Times Roman"/>
              <a:sym typeface="Times Roman"/>
            </a:endParaRPr>
          </a:p>
          <a:p>
            <a:pPr marL="248227" indent="-248227"/>
            <a:r>
              <a:t>Personel Hareketliliği (Ders Verme ve Eğitim Alma),</a:t>
            </a:r>
            <a:endParaRPr sz="1200">
              <a:latin typeface="Times Roman"/>
              <a:ea typeface="Times Roman"/>
              <a:cs typeface="Times Roman"/>
              <a:sym typeface="Times Roman"/>
            </a:endParaRPr>
          </a:p>
          <a:p>
            <a:pPr marL="248227" indent="-248227"/>
            <a:r>
              <a:t>Kurumlar arası Erasmus anlaşmaların oluşturulması ve takibi,</a:t>
            </a:r>
            <a:endParaRPr sz="1200">
              <a:latin typeface="Times Roman"/>
              <a:ea typeface="Times Roman"/>
              <a:cs typeface="Times Roman"/>
              <a:sym typeface="Times Roman"/>
            </a:endParaRPr>
          </a:p>
          <a:p>
            <a:pPr marL="248227" indent="-248227"/>
            <a:r>
              <a:t>Hareketlilik öncesi, süresi ve sonrası işlemlerin yürütülmesi,</a:t>
            </a:r>
            <a:endParaRPr sz="1200">
              <a:latin typeface="Times Roman"/>
              <a:ea typeface="Times Roman"/>
              <a:cs typeface="Times Roman"/>
              <a:sym typeface="Times Roman"/>
            </a:endParaRPr>
          </a:p>
          <a:p>
            <a:pPr marL="248227" indent="-248227"/>
            <a:r>
              <a:t>Erasmus+ bilgilendirme ve tanıtım faaliyetlerinin gerçekleştirilmesi,</a:t>
            </a:r>
            <a:endParaRPr sz="1200">
              <a:latin typeface="Times Roman"/>
              <a:ea typeface="Times Roman"/>
              <a:cs typeface="Times Roman"/>
              <a:sym typeface="Times Roman"/>
            </a:endParaRPr>
          </a:p>
          <a:p>
            <a:pPr marL="248227" indent="-248227"/>
            <a:r>
              <a:t>Ulusal Ajans ve Avrupa Komisyonu ile yazışmaların yürütülmesi,</a:t>
            </a:r>
            <a:endParaRPr sz="1200">
              <a:latin typeface="Times Roman"/>
              <a:ea typeface="Times Roman"/>
              <a:cs typeface="Times Roman"/>
              <a:sym typeface="Times Roman"/>
            </a:endParaRPr>
          </a:p>
          <a:p>
            <a:pPr marL="248227" indent="-248227"/>
            <a:r>
              <a:t>Kurum içi bilgilendirme ve eğitim toplantılarının düzenlenmesi,</a:t>
            </a:r>
            <a:endParaRPr sz="1200">
              <a:latin typeface="Times Roman"/>
              <a:ea typeface="Times Roman"/>
              <a:cs typeface="Times Roman"/>
              <a:sym typeface="Times Roman"/>
            </a:endParaRPr>
          </a:p>
          <a:p>
            <a:pPr marL="248227" indent="-248227"/>
            <a:r>
              <a:t>Erasmus Beyannamesi (ECHE) yükümlülüklerinin yerine getirilmesi,</a:t>
            </a:r>
            <a:endParaRPr sz="1200">
              <a:latin typeface="Times Roman"/>
              <a:ea typeface="Times Roman"/>
              <a:cs typeface="Times Roman"/>
              <a:sym typeface="Times Roman"/>
            </a:endParaRPr>
          </a:p>
          <a:p>
            <a:pPr marL="0" indent="0">
              <a:buSzTx/>
              <a:buNone/>
              <a:defRPr>
                <a:latin typeface="Arial"/>
                <a:ea typeface="Arial"/>
                <a:cs typeface="Arial"/>
                <a:sym typeface="Arial"/>
              </a:defRPr>
            </a:pPr>
            <a:endParaRPr sz="1200"/>
          </a:p>
        </p:txBody>
      </p:sp>
      <p:sp>
        <p:nvSpPr>
          <p:cNvPr id="56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Uluslararasılaşma"/>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Uluslararasılaşma</a:t>
            </a:r>
          </a:p>
        </p:txBody>
      </p:sp>
      <p:sp>
        <p:nvSpPr>
          <p:cNvPr id="570" name="Farabi Değişim Programı:…"/>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Farabi Değişim Programı</a:t>
            </a:r>
            <a:r>
              <a:t>: </a:t>
            </a:r>
            <a:endParaRPr sz="1200">
              <a:latin typeface="Times Roman"/>
              <a:ea typeface="Times Roman"/>
              <a:cs typeface="Times Roman"/>
              <a:sym typeface="Times Roman"/>
            </a:endParaRPr>
          </a:p>
          <a:p>
            <a:pPr marL="0" indent="0">
              <a:buSzTx/>
              <a:buNone/>
            </a:pPr>
            <a:r>
              <a:t>Farabi Değişim Programı, yükseköğretim kurumları (üniversiteler ve yüksek teknoloji enstitüleri) arasında gerçekleştirilen bir öğrenci ve öğretim üyesi değişim programıdır.</a:t>
            </a:r>
            <a:r>
              <a:rPr>
                <a:solidFill>
                  <a:schemeClr val="accent5"/>
                </a:solidFill>
              </a:rPr>
              <a:t> </a:t>
            </a:r>
            <a:r>
              <a:t>Birimin temel faaliyetleri şunlardır:</a:t>
            </a:r>
            <a:endParaRPr sz="1200">
              <a:latin typeface="Times Roman"/>
              <a:ea typeface="Times Roman"/>
              <a:cs typeface="Times Roman"/>
              <a:sym typeface="Times Roman"/>
            </a:endParaRPr>
          </a:p>
          <a:p>
            <a:pPr marL="248227" indent="-248227"/>
            <a:r>
              <a:t>Yükseköğretim Kurulu tarafından yürütülen Farabi Değişim Programı kapsamında yurt içindeki üniversiteler arasında öğrenci ve öğretim elemanı hareketliliğini organize etmek.</a:t>
            </a:r>
            <a:endParaRPr sz="1200">
              <a:latin typeface="Times Roman"/>
              <a:ea typeface="Times Roman"/>
              <a:cs typeface="Times Roman"/>
              <a:sym typeface="Times Roman"/>
            </a:endParaRPr>
          </a:p>
          <a:p>
            <a:pPr marL="248227" indent="-248227"/>
            <a:r>
              <a:t>Farabi Programı protokollerinin hazırlanması, kontenjan belirlenmesi ve ilan süreçlerinin yürütülmesi.</a:t>
            </a:r>
            <a:endParaRPr sz="1200">
              <a:latin typeface="Times Roman"/>
              <a:ea typeface="Times Roman"/>
              <a:cs typeface="Times Roman"/>
              <a:sym typeface="Times Roman"/>
            </a:endParaRPr>
          </a:p>
          <a:p>
            <a:pPr marL="248227" indent="-248227"/>
            <a:r>
              <a:t>Başvuru, değerlendirme ve yerleştirme işlemlerinin gerçekleştirilmesi.</a:t>
            </a:r>
            <a:endParaRPr sz="1200">
              <a:latin typeface="Times Roman"/>
              <a:ea typeface="Times Roman"/>
              <a:cs typeface="Times Roman"/>
              <a:sym typeface="Times Roman"/>
            </a:endParaRPr>
          </a:p>
          <a:p>
            <a:pPr marL="248227" indent="-248227"/>
            <a:r>
              <a:t>Hareketlilik öncesi, süresi ve sonrası tüm akademik ve idari süreçlerin takibi.</a:t>
            </a:r>
            <a:endParaRPr sz="1200">
              <a:latin typeface="Times Roman"/>
              <a:ea typeface="Times Roman"/>
              <a:cs typeface="Times Roman"/>
              <a:sym typeface="Times Roman"/>
            </a:endParaRPr>
          </a:p>
          <a:p>
            <a:pPr marL="248227" indent="-248227"/>
            <a:r>
              <a:t>Program kapsamında öğrencilere ve personele bilgilendirme ve yönlendirme desteği sunmak.</a:t>
            </a:r>
            <a:endParaRPr sz="1200">
              <a:latin typeface="Times Roman"/>
              <a:ea typeface="Times Roman"/>
              <a:cs typeface="Times Roman"/>
              <a:sym typeface="Times Roman"/>
            </a:endParaRPr>
          </a:p>
          <a:p>
            <a:pPr marL="248227" indent="-248227"/>
            <a:r>
              <a:t>Programın yürütülmesine ilişkin Yükseköğretim Kurumu ile gerçekleştirilecek yazışmaları ve raporlamaları gerçekleştirmek.</a:t>
            </a:r>
          </a:p>
        </p:txBody>
      </p:sp>
      <p:sp>
        <p:nvSpPr>
          <p:cNvPr id="571"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Uluslararasılaşma"/>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Uluslararasılaşma</a:t>
            </a:r>
          </a:p>
        </p:txBody>
      </p:sp>
      <p:sp>
        <p:nvSpPr>
          <p:cNvPr id="574" name="Mevlana Değişim Programı:…"/>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Mevlana Değişim Programı</a:t>
            </a:r>
            <a:r>
              <a:t>: </a:t>
            </a:r>
            <a:endParaRPr sz="1200">
              <a:latin typeface="Times Roman"/>
              <a:ea typeface="Times Roman"/>
              <a:cs typeface="Times Roman"/>
              <a:sym typeface="Times Roman"/>
            </a:endParaRPr>
          </a:p>
          <a:p>
            <a:pPr marL="0" indent="0">
              <a:buSzTx/>
              <a:buNone/>
            </a:pPr>
            <a:r>
              <a:t>Birimin temel faaliyetleri şunlardır:</a:t>
            </a:r>
            <a:endParaRPr sz="1200">
              <a:latin typeface="Times Roman"/>
              <a:ea typeface="Times Roman"/>
              <a:cs typeface="Times Roman"/>
              <a:sym typeface="Times Roman"/>
            </a:endParaRPr>
          </a:p>
          <a:p>
            <a:pPr marL="248227" indent="-248227"/>
            <a:r>
              <a:t>Program kapsamında öğrenci ve öğretim elemanı hareketliliğini planlamak,</a:t>
            </a:r>
          </a:p>
          <a:p>
            <a:pPr marL="248227" indent="-248227"/>
            <a:r>
              <a:t>Program kapsamında ikili iş birliği anlaşmalarının yapılmasını sağlamak ve süreci takip etmek,</a:t>
            </a:r>
            <a:endParaRPr sz="1200">
              <a:latin typeface="Times Roman"/>
              <a:ea typeface="Times Roman"/>
              <a:cs typeface="Times Roman"/>
              <a:sym typeface="Times Roman"/>
            </a:endParaRPr>
          </a:p>
          <a:p>
            <a:pPr marL="248227" indent="-248227"/>
            <a:r>
              <a:t>Başvuru süreçlerini yürütmek, değerlendirme ve yerleştirme işlemlerini gerçekleştirmek,</a:t>
            </a:r>
            <a:endParaRPr sz="1200">
              <a:latin typeface="Times Roman"/>
              <a:ea typeface="Times Roman"/>
              <a:cs typeface="Times Roman"/>
              <a:sym typeface="Times Roman"/>
            </a:endParaRPr>
          </a:p>
          <a:p>
            <a:pPr marL="248227" indent="-248227"/>
            <a:r>
              <a:t>Hareketlilik öncesi, süresi ve sonrası tüm akademik ve idari işlemleri koordine etmek,</a:t>
            </a:r>
            <a:endParaRPr sz="1200">
              <a:latin typeface="Times Roman"/>
              <a:ea typeface="Times Roman"/>
              <a:cs typeface="Times Roman"/>
              <a:sym typeface="Times Roman"/>
            </a:endParaRPr>
          </a:p>
          <a:p>
            <a:pPr marL="248227" indent="-248227"/>
            <a:r>
              <a:t>Yükseköğretim Kurumu ile gerçekleştirilen yazışmaları ve raporlamaları yürütmek,</a:t>
            </a:r>
            <a:endParaRPr sz="1200">
              <a:latin typeface="Times Roman"/>
              <a:ea typeface="Times Roman"/>
              <a:cs typeface="Times Roman"/>
              <a:sym typeface="Times Roman"/>
            </a:endParaRPr>
          </a:p>
          <a:p>
            <a:pPr marL="248227" indent="-248227"/>
            <a:r>
              <a:t>Program kapsamında üniversite içinde bilgilendirme ve tanıtım faaliyetlerini organize etmek,</a:t>
            </a:r>
            <a:endParaRPr sz="1200">
              <a:latin typeface="Times Roman"/>
              <a:ea typeface="Times Roman"/>
              <a:cs typeface="Times Roman"/>
              <a:sym typeface="Times Roman"/>
            </a:endParaRPr>
          </a:p>
          <a:p>
            <a:pPr marL="248227" indent="-248227"/>
            <a:r>
              <a:t>Birimin başında, üniversiteyi Mevlana Programı çerçevesinde temsil etmek ve program faaliyetlerini yürütmek üzere öğretim elemanları arasından Rektör tarafından üç (3) yıl süre ile görevlendirilen Mevlana Kurum Koordinatörü bulunur. Mevlana Kurum Koordinatörü görev süresi dolmadan Rektör tarafından görevden alınabilir. Süresi biten Koordinatör tekrar görevlendirilebilir. Koordinatörünün altı aydan fazla görevinin başında bulunmayacağı durumlarda görevi sona erer,</a:t>
            </a:r>
            <a:endParaRPr sz="1200">
              <a:latin typeface="Times Roman"/>
              <a:ea typeface="Times Roman"/>
              <a:cs typeface="Times Roman"/>
              <a:sym typeface="Times Roman"/>
            </a:endParaRPr>
          </a:p>
          <a:p>
            <a:pPr marL="248227" indent="-248227"/>
            <a:r>
              <a:t>Mevlana Değişim Programı kapsamında, her bir akademik birim için birim amiri tarafından birim koordinatörü, her bir bölüm/program için ise bölüm/program amiri tarafından bölüm/program koordinatörü görevlendirilir. Görevlendirilen koordinatörler, bulundukları birimlerde program faaliyetlerinin yürütülmesinden sorumlu olup, Koordinatörlük ile iletişimi sağlar ve programın etkinliğini artırmaya yönelik çalışmalar yürütür.</a:t>
            </a:r>
            <a:endParaRPr sz="1200">
              <a:latin typeface="Times Roman"/>
              <a:ea typeface="Times Roman"/>
              <a:cs typeface="Times Roman"/>
              <a:sym typeface="Times Roman"/>
            </a:endParaRPr>
          </a:p>
        </p:txBody>
      </p:sp>
      <p:sp>
        <p:nvSpPr>
          <p:cNvPr id="575"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ağlık, Sosyal, Spor ve Kültür Alanlarındaki İmkânla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Sağlık, Sosyal, Spor ve Kültür Alanlarındaki İmkânlar</a:t>
            </a:r>
          </a:p>
        </p:txBody>
      </p:sp>
      <p:sp>
        <p:nvSpPr>
          <p:cNvPr id="578" name="Öğrenci ve Personel Yemekhaneleri:…"/>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Öğrenci ve Personel Yemekhaneleri</a:t>
            </a:r>
            <a:r>
              <a:t>: </a:t>
            </a:r>
          </a:p>
          <a:p>
            <a:pPr marL="248227" indent="-248227"/>
            <a:r>
              <a:t>Akademik ve idari personellerimizin beslenme ihtiyaçlarını sağlıklı, doğru ve kaliteli bir şekilde karşılamak amacıyla sekiz (8)farklı yerleşkede hizmet vermektedir. Tüm yerleşkelerimiz için ortak hazırlanan aylık yemek menüleri bireyin günlük ihtiyacını karşılayacak şekilde kalori ihtiyacı hesaplanarak Diyetisyenimiz tarafından düzenlenip aylık olarak Sağlık, Kültür ve Spor Daire Başkanlığımız internet sayfamızda ilan edilmektedir. </a:t>
            </a:r>
            <a:endParaRPr sz="1200">
              <a:latin typeface="Times Roman"/>
              <a:ea typeface="Times Roman"/>
              <a:cs typeface="Times Roman"/>
              <a:sym typeface="Times Roman"/>
            </a:endParaRPr>
          </a:p>
          <a:p>
            <a:pPr marL="248227" indent="-248227"/>
            <a:r>
              <a:t>Akademik ve idari personellerimiz için servis edilen yemekler aynı çeşit olup, yüklenici tarafından  Üniversitenin mutfağında hazırlandıktan sonra ısıyı ve havayı geçirmeyen termoboxlarla transfer edilerek yemekhanelerimizde hizmete sunulmaktadır. Aynı zamanda, sunulan yemeklerden her gün yüklenici firma tarafından numune alınarak 72 saat boyunca uygun koşullarda saklanmaktadır. </a:t>
            </a:r>
          </a:p>
          <a:p>
            <a:pPr marL="248227" indent="-248227"/>
            <a:r>
              <a:t>Gerekli görüldüğünde veya belirli periyodlarda numuneler yetkili laboratuvarlara analize gönderilmektedir. Bu sebeple oluşabilecek sorunlara önlem almak, şikayetlere çözüm bulmak ve bunları dikkate alarak uygulamak uygulatmak amacıyla Daire Başkanlığımız Kontrol Teşkilatı tarafından günlük (servis öncesi-sonrası), denetim ve kontroller yapılmaktadır. Bu kontrollerde teknik şartnamemiz, kanun, yönetmelik ve standartlar göz önünde bulundurulmaktadır. </a:t>
            </a:r>
          </a:p>
          <a:p>
            <a:pPr marL="248227" indent="-248227"/>
            <a:r>
              <a:t>Akademik ve idari personelimiz yemek hizmetlerimizden personel kimlik kartlarına ücret yükleyerek yararlanmaktadır. </a:t>
            </a:r>
          </a:p>
          <a:p>
            <a:pPr marL="248227" indent="-248227"/>
            <a:r>
              <a:t>Ücret yükleme kimlik kartlarına Kiokslardan yada internet üzerinden yüklenmekte ayrıca soliclub uygulaması üzerinden karekod okutarak yemek yeme işlemi gerçekleşmektedir. Yemek ücretleri ihalede belirlenen fiyatlara göre Devlet Memurları Yiyecek </a:t>
            </a:r>
          </a:p>
          <a:p>
            <a:pPr marL="248227" indent="-248227"/>
            <a:r>
              <a:t>Yönetmeliğinin 4. Maddesi hükmünce hesaplanır. Bu sebeple yemek ücretlerimiz, ek göstergeler ve lokasyonlar arasında farklılıklar gösterebilir. Ücret yükleme işlemini anlatan kılavuz Sağlık, Kültür ve Spor Daire Başkanlığımız internet sayfasında bulunmaktadır.</a:t>
            </a:r>
          </a:p>
        </p:txBody>
      </p:sp>
      <p:sp>
        <p:nvSpPr>
          <p:cNvPr id="579"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ağlık, Sosyal, Spor ve Kültür Alanlarındaki İmkânla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Sağlık, Sosyal, Spor ve Kültür Alanlarındaki İmkânlar</a:t>
            </a:r>
          </a:p>
        </p:txBody>
      </p:sp>
      <p:sp>
        <p:nvSpPr>
          <p:cNvPr id="582" name="Misafirhane:…"/>
          <p:cNvSpPr txBox="1">
            <a:spLocks noGrp="1"/>
          </p:cNvSpPr>
          <p:nvPr>
            <p:ph type="body" idx="1"/>
          </p:nvPr>
        </p:nvSpPr>
        <p:spPr>
          <a:xfrm>
            <a:off x="1217711" y="3973395"/>
            <a:ext cx="21948578" cy="8555507"/>
          </a:xfrm>
          <a:prstGeom prst="rect">
            <a:avLst/>
          </a:prstGeom>
        </p:spPr>
        <p:txBody>
          <a:bodyPr/>
          <a:lstStyle/>
          <a:p>
            <a:pPr marL="0" indent="0" defTabSz="2267655">
              <a:spcBef>
                <a:spcPts val="1100"/>
              </a:spcBef>
              <a:buSzTx/>
              <a:buNone/>
              <a:defRPr sz="1860"/>
            </a:pPr>
            <a:r>
              <a:rPr>
                <a:latin typeface="Canela Text Bold"/>
                <a:ea typeface="Canela Text Bold"/>
                <a:cs typeface="Canela Text Bold"/>
                <a:sym typeface="Canela Text Bold"/>
              </a:rPr>
              <a:t>Misafirhane</a:t>
            </a:r>
            <a:r>
              <a:t>: </a:t>
            </a:r>
            <a:endParaRPr sz="1116">
              <a:latin typeface="Times Roman"/>
              <a:ea typeface="Times Roman"/>
              <a:cs typeface="Times Roman"/>
              <a:sym typeface="Times Roman"/>
            </a:endParaRPr>
          </a:p>
          <a:p>
            <a:pPr marL="230851" indent="-230851" defTabSz="2267655">
              <a:spcBef>
                <a:spcPts val="1100"/>
              </a:spcBef>
              <a:defRPr sz="1860"/>
            </a:pPr>
            <a:r>
              <a:t>Gümüşhane Üniversitesi Misafirhanesi kampüs içinde bir sosyal tesis alanıdır. Şehir merkezinde olmasına rağmen gürültüden uzak doğa ile iç içe bir lokasyonda bulunan Konukevimiz güvenli, rahat ve huzur dolu konaklama imkanı sunmaktadır. Misafirhanemiz Gümüşhane şehirlerarası otobüs terminaline 6 km Trabzon havaalanına ise 100 km uzaklıkta olup Odalar konuklarımızın her türlü rahatlığı için tasarlanmıştır.</a:t>
            </a:r>
            <a:endParaRPr sz="1116">
              <a:latin typeface="Times Roman"/>
              <a:ea typeface="Times Roman"/>
              <a:cs typeface="Times Roman"/>
              <a:sym typeface="Times Roman"/>
            </a:endParaRPr>
          </a:p>
          <a:p>
            <a:pPr marL="230851" indent="-230851" defTabSz="2267655">
              <a:spcBef>
                <a:spcPts val="1100"/>
              </a:spcBef>
              <a:defRPr sz="1860"/>
            </a:pPr>
            <a:r>
              <a:t>Konuklara kaliteli, hesaplı konaklama hizmeti sunan Konukevimizde 7 adet İki kişilik iki ayrı yataklı standart oda (twinbed room), 7 adet Double tek büyük yataklı oda (frenchbed room) olmak üzere toplam 14 oda 24 yatak ile hizmet sunulmaktadır. Tüm odalarımızda TV, Minibar, Saç Kurutma Makinesi, Klima, Duşakabin, Telefon, Çalışma Masası ve 24 saat sıcak su hizmeti bulunmaktadır.</a:t>
            </a:r>
          </a:p>
          <a:p>
            <a:pPr marL="0" indent="0" defTabSz="2267655">
              <a:spcBef>
                <a:spcPts val="1100"/>
              </a:spcBef>
              <a:buSzTx/>
              <a:buNone/>
              <a:defRPr sz="1860"/>
            </a:pPr>
            <a:r>
              <a:rPr>
                <a:latin typeface="Canela Text Bold"/>
                <a:ea typeface="Canela Text Bold"/>
                <a:cs typeface="Canela Text Bold"/>
                <a:sym typeface="Canela Text Bold"/>
              </a:rPr>
              <a:t>Restoran</a:t>
            </a:r>
            <a:r>
              <a:t>: </a:t>
            </a:r>
            <a:endParaRPr sz="1116">
              <a:latin typeface="Times Roman"/>
              <a:ea typeface="Times Roman"/>
              <a:cs typeface="Times Roman"/>
              <a:sym typeface="Times Roman"/>
            </a:endParaRPr>
          </a:p>
          <a:p>
            <a:pPr marL="0" indent="0" defTabSz="2267655">
              <a:spcBef>
                <a:spcPts val="1100"/>
              </a:spcBef>
              <a:buSzTx/>
              <a:buNone/>
              <a:defRPr sz="1860"/>
            </a:pPr>
            <a:r>
              <a:t>Sosyal Tesis içinde bulunan ve Alakart menü ile hizmet vermekte olan Restorantımız Gümüşhane Üniversitesi Personel ve Öğrencilerine piyasa koşullarına gore uygun fiyat ile yemek hizmeti sunulmaktadır.</a:t>
            </a:r>
          </a:p>
          <a:p>
            <a:pPr marL="0" indent="0" defTabSz="2267655">
              <a:spcBef>
                <a:spcPts val="1100"/>
              </a:spcBef>
              <a:buSzTx/>
              <a:buNone/>
              <a:defRPr sz="1860"/>
            </a:pPr>
            <a:r>
              <a:rPr>
                <a:latin typeface="Canela Text Bold"/>
                <a:ea typeface="Canela Text Bold"/>
                <a:cs typeface="Canela Text Bold"/>
                <a:sym typeface="Canela Text Bold"/>
              </a:rPr>
              <a:t>Sağlık Birimi</a:t>
            </a:r>
            <a:r>
              <a:t>:</a:t>
            </a:r>
            <a:endParaRPr>
              <a:solidFill>
                <a:srgbClr val="FFFFFF"/>
              </a:solidFill>
            </a:endParaRPr>
          </a:p>
          <a:p>
            <a:pPr marL="0" indent="0" defTabSz="2267655">
              <a:spcBef>
                <a:spcPts val="1100"/>
              </a:spcBef>
              <a:buSzTx/>
              <a:buNone/>
              <a:defRPr sz="1860"/>
            </a:pPr>
            <a:r>
              <a:t>Daire Başkanlığımız bünyesinde görev yapan Diyetisyen tarafından, Akademik,İdari çalışanlarımız ile öğrencilerimizin aylık yemek menüleri Sağlıklı bir yaşam tarzını benimsemek ve dengeli beslenme konusunda özenle  hazırlanmaktadır.</a:t>
            </a:r>
            <a:endParaRPr sz="1116">
              <a:latin typeface="Times Roman"/>
              <a:ea typeface="Times Roman"/>
              <a:cs typeface="Times Roman"/>
              <a:sym typeface="Times Roman"/>
            </a:endParaRPr>
          </a:p>
          <a:p>
            <a:pPr marL="0" indent="0" defTabSz="2267655">
              <a:spcBef>
                <a:spcPts val="1100"/>
              </a:spcBef>
              <a:buSzTx/>
              <a:buNone/>
              <a:defRPr sz="1860"/>
            </a:pPr>
            <a:r>
              <a:rPr>
                <a:latin typeface="Canela Text Bold"/>
                <a:ea typeface="Canela Text Bold"/>
                <a:cs typeface="Canela Text Bold"/>
                <a:sym typeface="Canela Text Bold"/>
              </a:rPr>
              <a:t>Spor</a:t>
            </a:r>
            <a:r>
              <a:t>:</a:t>
            </a:r>
            <a:endParaRPr sz="1116">
              <a:latin typeface="Times Roman"/>
              <a:ea typeface="Times Roman"/>
              <a:cs typeface="Times Roman"/>
              <a:sym typeface="Times Roman"/>
            </a:endParaRPr>
          </a:p>
          <a:p>
            <a:pPr marL="0" indent="0" defTabSz="2267655">
              <a:spcBef>
                <a:spcPts val="1100"/>
              </a:spcBef>
              <a:buSzTx/>
              <a:buNone/>
              <a:defRPr sz="1860"/>
            </a:pPr>
            <a:r>
              <a:t>Üniversitemiz içerisinde akademik ve idari çalışanlarımız ve öğrencilerimiz arasında birimler arası spor turnuvaları düzenlenmektedir.Ayrıca Üniversiteler arası düzenlenen spor müsabakalarına Üniversitemiz adına katılım sağlayıp, teknik ve sekreterya işlemleri Daire Başkanlığımız tarafından yapılmaktadır.Tüm Spor Faaliyetleri için ihtiyaç duyulan Spor malzemeleri alımı Daire Başkanlığımız tarafından karşılanmaktadır.</a:t>
            </a:r>
            <a:endParaRPr sz="1116">
              <a:latin typeface="Times Roman"/>
              <a:ea typeface="Times Roman"/>
              <a:cs typeface="Times Roman"/>
              <a:sym typeface="Times Roman"/>
            </a:endParaRPr>
          </a:p>
          <a:p>
            <a:pPr marL="215465" indent="-215465" algn="l" defTabSz="425195">
              <a:lnSpc>
                <a:spcPts val="3400"/>
              </a:lnSpc>
              <a:spcBef>
                <a:spcPts val="0"/>
              </a:spcBef>
              <a:defRPr sz="1736">
                <a:solidFill>
                  <a:srgbClr val="FFFFFF"/>
                </a:solidFill>
                <a:latin typeface="Rockwell"/>
                <a:ea typeface="Rockwell"/>
                <a:cs typeface="Rockwell"/>
                <a:sym typeface="Rockwell"/>
              </a:defRPr>
            </a:pPr>
            <a:endParaRPr sz="1116">
              <a:latin typeface="Times Roman"/>
              <a:ea typeface="Times Roman"/>
              <a:cs typeface="Times Roman"/>
              <a:sym typeface="Times Roman"/>
            </a:endParaRPr>
          </a:p>
        </p:txBody>
      </p:sp>
      <p:sp>
        <p:nvSpPr>
          <p:cNvPr id="58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Üst Yöneticiler"/>
          <p:cNvSpPr txBox="1">
            <a:spLocks noGrp="1"/>
          </p:cNvSpPr>
          <p:nvPr>
            <p:ph type="title"/>
          </p:nvPr>
        </p:nvSpPr>
        <p:spPr>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Üst Yöneticiler</a:t>
            </a:r>
          </a:p>
        </p:txBody>
      </p:sp>
      <p:sp>
        <p:nvSpPr>
          <p:cNvPr id="221" name="Rektör Yardımcısı Prof. Dr. Rıdvan ŞAHİN"/>
          <p:cNvSpPr txBox="1">
            <a:spLocks noGrp="1"/>
          </p:cNvSpPr>
          <p:nvPr>
            <p:ph type="body" idx="21"/>
          </p:nvPr>
        </p:nvSpPr>
        <p:spPr>
          <a:xfrm>
            <a:off x="1219199" y="6422801"/>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Rektör Yardımcısı Prof. Dr. Rıdvan ŞAHİN</a:t>
            </a:r>
          </a:p>
        </p:txBody>
      </p:sp>
      <p:sp>
        <p:nvSpPr>
          <p:cNvPr id="22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23" name="İdari ve Mali İşler Daire Başkanlığı…"/>
          <p:cNvSpPr txBox="1"/>
          <p:nvPr/>
        </p:nvSpPr>
        <p:spPr>
          <a:xfrm>
            <a:off x="4224140" y="7740727"/>
            <a:ext cx="18020355" cy="4493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901017">
            <a:normAutofit/>
          </a:bodyPr>
          <a:lstStyle/>
          <a:p>
            <a:pPr marL="208510" indent="-208510" defTabSz="2048204">
              <a:spcBef>
                <a:spcPts val="1000"/>
              </a:spcBef>
              <a:buSzPct val="150000"/>
              <a:buChar char="•"/>
              <a:defRPr sz="1679"/>
            </a:pPr>
            <a:r>
              <a:t>İdari ve Mali İşler Daire Başkanlığı</a:t>
            </a:r>
            <a:endParaRPr sz="1008">
              <a:latin typeface="Times Roman"/>
              <a:ea typeface="Times Roman"/>
              <a:cs typeface="Times Roman"/>
              <a:sym typeface="Times Roman"/>
            </a:endParaRPr>
          </a:p>
          <a:p>
            <a:pPr marL="208510" indent="-208510" defTabSz="2048204">
              <a:spcBef>
                <a:spcPts val="1000"/>
              </a:spcBef>
              <a:buSzPct val="150000"/>
              <a:buChar char="•"/>
              <a:defRPr sz="1679"/>
            </a:pPr>
            <a:r>
              <a:t>Etik Komisyonu</a:t>
            </a:r>
            <a:endParaRPr sz="1008">
              <a:latin typeface="Times Roman"/>
              <a:ea typeface="Times Roman"/>
              <a:cs typeface="Times Roman"/>
              <a:sym typeface="Times Roman"/>
            </a:endParaRPr>
          </a:p>
          <a:p>
            <a:pPr marL="208510" indent="-208510" defTabSz="2048204">
              <a:spcBef>
                <a:spcPts val="1000"/>
              </a:spcBef>
              <a:buSzPct val="150000"/>
              <a:buChar char="•"/>
              <a:defRPr sz="1679"/>
            </a:pPr>
            <a:r>
              <a:t>ÖYP Koordinatörlüğü</a:t>
            </a:r>
            <a:endParaRPr sz="1008">
              <a:latin typeface="Times Roman"/>
              <a:ea typeface="Times Roman"/>
              <a:cs typeface="Times Roman"/>
              <a:sym typeface="Times Roman"/>
            </a:endParaRPr>
          </a:p>
          <a:p>
            <a:pPr marL="208510" indent="-208510" defTabSz="2048204">
              <a:spcBef>
                <a:spcPts val="1000"/>
              </a:spcBef>
              <a:buSzPct val="150000"/>
              <a:buChar char="•"/>
              <a:defRPr sz="1679"/>
            </a:pPr>
            <a:r>
              <a:t>2547 S.K. 53/C-2-c Ceza Son Soruşturma Kurulu Başkanlığı</a:t>
            </a:r>
            <a:endParaRPr sz="1008">
              <a:latin typeface="Times Roman"/>
              <a:ea typeface="Times Roman"/>
              <a:cs typeface="Times Roman"/>
              <a:sym typeface="Times Roman"/>
            </a:endParaRPr>
          </a:p>
          <a:p>
            <a:pPr marL="208510" indent="-208510" defTabSz="2048204">
              <a:spcBef>
                <a:spcPts val="1000"/>
              </a:spcBef>
              <a:buSzPct val="150000"/>
              <a:buChar char="•"/>
              <a:defRPr sz="1679"/>
            </a:pPr>
            <a:r>
              <a:t>Sosyal Tesisler İşletme Müdürlüğü</a:t>
            </a:r>
            <a:endParaRPr sz="1008">
              <a:latin typeface="Times Roman"/>
              <a:ea typeface="Times Roman"/>
              <a:cs typeface="Times Roman"/>
              <a:sym typeface="Times Roman"/>
            </a:endParaRPr>
          </a:p>
          <a:p>
            <a:pPr marL="208510" indent="-208510" defTabSz="2048204">
              <a:spcBef>
                <a:spcPts val="1000"/>
              </a:spcBef>
              <a:buSzPct val="150000"/>
              <a:buChar char="•"/>
              <a:defRPr sz="1679"/>
            </a:pPr>
            <a:r>
              <a:t>Bilimsel Araştırma ve Yayın Etiği Kurulu</a:t>
            </a:r>
            <a:endParaRPr sz="1008">
              <a:latin typeface="Times Roman"/>
              <a:ea typeface="Times Roman"/>
              <a:cs typeface="Times Roman"/>
              <a:sym typeface="Times Roman"/>
            </a:endParaRPr>
          </a:p>
          <a:p>
            <a:pPr marL="208510" indent="-208510" defTabSz="2048204">
              <a:spcBef>
                <a:spcPts val="1000"/>
              </a:spcBef>
              <a:buSzPct val="150000"/>
              <a:buChar char="•"/>
              <a:defRPr sz="1679"/>
            </a:pPr>
            <a:r>
              <a:t>Dergi Koordinatörlüğü (Yayın Komisyonu)</a:t>
            </a:r>
            <a:endParaRPr sz="1008">
              <a:latin typeface="Times Roman"/>
              <a:ea typeface="Times Roman"/>
              <a:cs typeface="Times Roman"/>
              <a:sym typeface="Times Roman"/>
            </a:endParaRPr>
          </a:p>
          <a:p>
            <a:pPr marL="208510" indent="-208510" defTabSz="2048204">
              <a:spcBef>
                <a:spcPts val="1000"/>
              </a:spcBef>
              <a:buSzPct val="150000"/>
              <a:buChar char="•"/>
              <a:defRPr sz="1679"/>
            </a:pPr>
            <a:r>
              <a:t>Hizmet İçi Eğitim Kurulu</a:t>
            </a:r>
            <a:endParaRPr sz="1008">
              <a:latin typeface="Times Roman"/>
              <a:ea typeface="Times Roman"/>
              <a:cs typeface="Times Roman"/>
              <a:sym typeface="Times Roman"/>
            </a:endParaRPr>
          </a:p>
          <a:p>
            <a:pPr marL="208510" indent="-208510" defTabSz="2048204">
              <a:spcBef>
                <a:spcPts val="1000"/>
              </a:spcBef>
              <a:buSzPct val="150000"/>
              <a:buChar char="•"/>
              <a:defRPr sz="1679"/>
            </a:pPr>
            <a:r>
              <a:t>GÜN-ADEK</a:t>
            </a:r>
            <a:endParaRPr sz="1008">
              <a:latin typeface="Times Roman"/>
              <a:ea typeface="Times Roman"/>
              <a:cs typeface="Times Roman"/>
              <a:sym typeface="Times Roman"/>
            </a:endParaRPr>
          </a:p>
          <a:p>
            <a:pPr marL="208510" indent="-208510" defTabSz="2048204">
              <a:spcBef>
                <a:spcPts val="1000"/>
              </a:spcBef>
              <a:buSzPct val="150000"/>
              <a:buChar char="•"/>
              <a:defRPr sz="1679"/>
            </a:pPr>
            <a:r>
              <a:t>Akademik Teşvik Düzenleme Denetleme ve İtiraz Komisyonu</a:t>
            </a:r>
            <a:endParaRPr sz="1008">
              <a:latin typeface="Times Roman"/>
              <a:ea typeface="Times Roman"/>
              <a:cs typeface="Times Roman"/>
              <a:sym typeface="Times Roman"/>
            </a:endParaRPr>
          </a:p>
          <a:p>
            <a:pPr marL="208510" indent="-208510" defTabSz="2048204">
              <a:spcBef>
                <a:spcPts val="1000"/>
              </a:spcBef>
              <a:buSzPct val="150000"/>
              <a:buChar char="•"/>
              <a:defRPr sz="1679"/>
            </a:pPr>
            <a:r>
              <a:t>Kütüphane ve Dokümantasyon Daire Başkanlığı (Kütüphane Komisyonu)</a:t>
            </a:r>
            <a:endParaRPr sz="1008">
              <a:latin typeface="Times Roman"/>
              <a:ea typeface="Times Roman"/>
              <a:cs typeface="Times Roman"/>
              <a:sym typeface="Times Roman"/>
            </a:endParaRPr>
          </a:p>
          <a:p>
            <a:pPr marL="208510" indent="-208510" defTabSz="2048204">
              <a:spcBef>
                <a:spcPts val="1000"/>
              </a:spcBef>
              <a:buSzPct val="150000"/>
              <a:buChar char="•"/>
              <a:defRPr sz="1679"/>
            </a:pPr>
            <a:r>
              <a:t>Kurum İdare Kurulu</a:t>
            </a:r>
            <a:endParaRPr sz="1008">
              <a:latin typeface="Times Roman"/>
              <a:ea typeface="Times Roman"/>
              <a:cs typeface="Times Roman"/>
              <a:sym typeface="Times Roman"/>
            </a:endParaRPr>
          </a:p>
          <a:p>
            <a:pPr marL="208510" indent="-208510" defTabSz="2048204">
              <a:spcBef>
                <a:spcPts val="1000"/>
              </a:spcBef>
              <a:buSzPct val="150000"/>
              <a:buChar char="•"/>
              <a:defRPr sz="1679"/>
            </a:pPr>
            <a:r>
              <a:t>1416 MEB Bursları</a:t>
            </a:r>
            <a:endParaRPr sz="1008">
              <a:latin typeface="Times Roman"/>
              <a:ea typeface="Times Roman"/>
              <a:cs typeface="Times Roman"/>
              <a:sym typeface="Times Roman"/>
            </a:endParaRPr>
          </a:p>
          <a:p>
            <a:pPr marL="208510" indent="-208510" defTabSz="2048204">
              <a:spcBef>
                <a:spcPts val="1000"/>
              </a:spcBef>
              <a:buSzPct val="150000"/>
              <a:buChar char="•"/>
              <a:defRPr sz="1679"/>
            </a:pPr>
            <a:r>
              <a:t>2547 S.K. 53/C-2-d Ceza Son Soruşturma Kurulu Başkanlığı</a:t>
            </a:r>
            <a:endParaRPr sz="1008">
              <a:latin typeface="Times Roman"/>
              <a:ea typeface="Times Roman"/>
              <a:cs typeface="Times Roman"/>
              <a:sym typeface="Times Roman"/>
            </a:endParaRPr>
          </a:p>
          <a:p>
            <a:pPr marL="208510" indent="-208510" defTabSz="2048204">
              <a:spcBef>
                <a:spcPts val="1000"/>
              </a:spcBef>
              <a:buSzPct val="150000"/>
              <a:buChar char="•"/>
              <a:defRPr sz="1679"/>
            </a:pPr>
            <a:r>
              <a:t>Muvafakat Taleplerini Değerlendirme Kurulu</a:t>
            </a:r>
            <a:endParaRPr sz="1008">
              <a:latin typeface="Times Roman"/>
              <a:ea typeface="Times Roman"/>
              <a:cs typeface="Times Roman"/>
              <a:sym typeface="Times Roman"/>
            </a:endParaRPr>
          </a:p>
          <a:p>
            <a:pPr marL="208510" indent="-208510" defTabSz="2048204">
              <a:spcBef>
                <a:spcPts val="1000"/>
              </a:spcBef>
              <a:buSzPct val="150000"/>
              <a:buChar char="•"/>
              <a:defRPr sz="1679"/>
            </a:pPr>
            <a:r>
              <a:t>Araştırma ve Uygulama Merkezi Müdürlükleri</a:t>
            </a:r>
            <a:endParaRPr sz="1008">
              <a:latin typeface="Times Roman"/>
              <a:ea typeface="Times Roman"/>
              <a:cs typeface="Times Roman"/>
              <a:sym typeface="Times Roman"/>
            </a:endParaRPr>
          </a:p>
          <a:p>
            <a:pPr marL="208510" indent="-208510" defTabSz="2048204">
              <a:spcBef>
                <a:spcPts val="1000"/>
              </a:spcBef>
              <a:buSzPct val="150000"/>
              <a:buChar char="•"/>
              <a:defRPr sz="1679"/>
            </a:pPr>
            <a:r>
              <a:t>CİMER</a:t>
            </a:r>
          </a:p>
        </p:txBody>
      </p:sp>
      <p:grpSp>
        <p:nvGrpSpPr>
          <p:cNvPr id="226" name="Görüntü 1.jpeg"/>
          <p:cNvGrpSpPr/>
          <p:nvPr/>
        </p:nvGrpSpPr>
        <p:grpSpPr>
          <a:xfrm>
            <a:off x="9390156" y="2480500"/>
            <a:ext cx="5603687" cy="3456988"/>
            <a:chOff x="0" y="0"/>
            <a:chExt cx="5603685" cy="3456987"/>
          </a:xfrm>
        </p:grpSpPr>
        <p:pic>
          <p:nvPicPr>
            <p:cNvPr id="225" name="Görüntü 1.jpeg" descr="Görüntü 1.jpeg"/>
            <p:cNvPicPr>
              <a:picLocks noChangeAspect="1"/>
            </p:cNvPicPr>
            <p:nvPr/>
          </p:nvPicPr>
          <p:blipFill>
            <a:blip r:embed="rId2"/>
            <a:srcRect t="14385" b="7284"/>
            <a:stretch>
              <a:fillRect/>
            </a:stretch>
          </p:blipFill>
          <p:spPr>
            <a:xfrm>
              <a:off x="90678" y="50800"/>
              <a:ext cx="5422330" cy="3355388"/>
            </a:xfrm>
            <a:prstGeom prst="rect">
              <a:avLst/>
            </a:prstGeom>
            <a:ln>
              <a:noFill/>
            </a:ln>
            <a:effectLst/>
          </p:spPr>
        </p:pic>
        <p:pic>
          <p:nvPicPr>
            <p:cNvPr id="224" name="Görüntü 1.jpeg" descr="Görüntü 1.jpeg"/>
            <p:cNvPicPr>
              <a:picLocks/>
            </p:cNvPicPr>
            <p:nvPr/>
          </p:nvPicPr>
          <p:blipFill>
            <a:blip r:embed="rId3"/>
            <a:stretch>
              <a:fillRect/>
            </a:stretch>
          </p:blipFill>
          <p:spPr>
            <a:xfrm>
              <a:off x="-1" y="-1"/>
              <a:ext cx="5603687" cy="3456989"/>
            </a:xfrm>
            <a:prstGeom prst="rect">
              <a:avLst/>
            </a:prstGeom>
            <a:effectLst/>
          </p:spPr>
        </p:pic>
      </p:gr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ağlık, Sosyal, Spor ve Kültür Alanlarındaki İmkânla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Sağlık, Sosyal, Spor ve Kültür Alanlarındaki İmkânlar</a:t>
            </a:r>
          </a:p>
        </p:txBody>
      </p:sp>
      <p:sp>
        <p:nvSpPr>
          <p:cNvPr id="586" name="Üniversitemizin, Güz Dönemi.Bahar Dönemi ve mezuniyet programları kapsamında düzenlenen tüm faaliyeetler Daire Başkanlığımız tarafından hazırlanmaktadır.Öğrenci Kulüpleri faaliyetleri ve sekreteryası Daire Başkanlığımız tarafından yapılmaktadır.Üniversit"/>
          <p:cNvSpPr txBox="1">
            <a:spLocks noGrp="1"/>
          </p:cNvSpPr>
          <p:nvPr>
            <p:ph type="body" idx="1"/>
          </p:nvPr>
        </p:nvSpPr>
        <p:spPr>
          <a:xfrm>
            <a:off x="1217711" y="3973395"/>
            <a:ext cx="21948578" cy="8555507"/>
          </a:xfrm>
          <a:prstGeom prst="rect">
            <a:avLst/>
          </a:prstGeom>
        </p:spPr>
        <p:txBody>
          <a:bodyPr/>
          <a:lstStyle>
            <a:lvl1pPr marL="248227" indent="-248227"/>
          </a:lstStyle>
          <a:p>
            <a:r>
              <a:t>Üniversitemizin, Güz Dönemi.Bahar Dönemi ve mezuniyet programları kapsamında düzenlenen tüm faaliyeetler Daire Başkanlığımız tarafından hazırlanmaktadır.Öğrenci Kulüpleri faaliyetleri ve sekreteryası Daire Başkanlığımız tarafından yapılmaktadır.Üniversitemize yeni kayıt yaptıran öğrencilerimize karşılama,kampüsü tanıtma ve oryantasyon programları düzenlenmektedir.Daire Başkanlığımız bünyesinde bulunan Kongre Ve Kültür merkezinde Panel,kongre ve Sempozyon programları için salonların hazırlanması ve rezervesyonu Daire Başkanlığımız tarafından yapılmaktadır. </a:t>
            </a:r>
          </a:p>
        </p:txBody>
      </p:sp>
      <p:sp>
        <p:nvSpPr>
          <p:cNvPr id="587"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sp>
        <p:nvSpPr>
          <p:cNvPr id="588" name="Kültür Hizmetleri"/>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Kültür Hizmetleri</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ağlık, Sosyal, Spor ve Kültür Alanlarındaki İmkânla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Sağlık, Sosyal, Spor ve Kültür Alanlarındaki İmkânlar</a:t>
            </a:r>
          </a:p>
        </p:txBody>
      </p:sp>
      <p:sp>
        <p:nvSpPr>
          <p:cNvPr id="591" name="Ahmed Ziyaüddin Yerleşkesi şehir merkezine 5 km mesafede olup dolmuş ve belediye otobüsü ile ulaşım kampüs içine sağlanmaktadır."/>
          <p:cNvSpPr txBox="1">
            <a:spLocks noGrp="1"/>
          </p:cNvSpPr>
          <p:nvPr>
            <p:ph type="body" sz="quarter" idx="1"/>
          </p:nvPr>
        </p:nvSpPr>
        <p:spPr>
          <a:xfrm>
            <a:off x="15922293" y="3973395"/>
            <a:ext cx="7243996" cy="8555507"/>
          </a:xfrm>
          <a:prstGeom prst="rect">
            <a:avLst/>
          </a:prstGeom>
        </p:spPr>
        <p:txBody>
          <a:bodyPr/>
          <a:lstStyle/>
          <a:p>
            <a:pPr marL="248227" indent="-248227"/>
            <a:r>
              <a:t>Ahmed Ziyaüddin Yerleşkesi şehir merkezine 5 km mesafede olup dolmuş ve belediye otobüsü ile ulaşım kampüs içine sağlanmaktadır.</a:t>
            </a:r>
            <a:r>
              <a:rPr sz="1200">
                <a:latin typeface="Times Roman"/>
                <a:ea typeface="Times Roman"/>
                <a:cs typeface="Times Roman"/>
                <a:sym typeface="Times Roman"/>
              </a:rPr>
              <a:t> </a:t>
            </a:r>
          </a:p>
        </p:txBody>
      </p:sp>
      <p:sp>
        <p:nvSpPr>
          <p:cNvPr id="59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593" name="Ulaşım"/>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Ulaşım</a:t>
            </a:r>
          </a:p>
        </p:txBody>
      </p:sp>
      <p:pic>
        <p:nvPicPr>
          <p:cNvPr id="594" name="Görüntü" descr="Görüntü"/>
          <p:cNvPicPr>
            <a:picLocks noChangeAspect="1"/>
          </p:cNvPicPr>
          <p:nvPr/>
        </p:nvPicPr>
        <p:blipFill>
          <a:blip r:embed="rId2"/>
          <a:stretch>
            <a:fillRect/>
          </a:stretch>
        </p:blipFill>
        <p:spPr>
          <a:xfrm>
            <a:off x="1301991" y="3973395"/>
            <a:ext cx="14302500" cy="7973961"/>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Çalışma Hayatı ile İlgili Bilinmesi Gereken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Çalışma Hayatı ile İlgili Bilinmesi Gerekenler</a:t>
            </a:r>
          </a:p>
        </p:txBody>
      </p:sp>
      <p:sp>
        <p:nvSpPr>
          <p:cNvPr id="597" name="Aday Memur:…"/>
          <p:cNvSpPr txBox="1">
            <a:spLocks noGrp="1"/>
          </p:cNvSpPr>
          <p:nvPr>
            <p:ph type="body" idx="1"/>
          </p:nvPr>
        </p:nvSpPr>
        <p:spPr>
          <a:xfrm>
            <a:off x="1217711" y="3973395"/>
            <a:ext cx="21948578" cy="8555507"/>
          </a:xfrm>
          <a:prstGeom prst="rect">
            <a:avLst/>
          </a:prstGeom>
        </p:spPr>
        <p:txBody>
          <a:bodyPr/>
          <a:lstStyle/>
          <a:p>
            <a:pPr marL="0" indent="0" defTabSz="2365188">
              <a:spcBef>
                <a:spcPts val="1100"/>
              </a:spcBef>
              <a:buSzTx/>
              <a:buNone/>
              <a:defRPr sz="1940"/>
            </a:pPr>
            <a:r>
              <a:rPr>
                <a:latin typeface="Canela Text Bold"/>
                <a:ea typeface="Canela Text Bold"/>
                <a:cs typeface="Canela Text Bold"/>
                <a:sym typeface="Canela Text Bold"/>
              </a:rPr>
              <a:t>Aday Memur:</a:t>
            </a:r>
            <a:r>
              <a:t> </a:t>
            </a:r>
            <a:endParaRPr sz="1164">
              <a:latin typeface="Times Roman"/>
              <a:ea typeface="Times Roman"/>
              <a:cs typeface="Times Roman"/>
              <a:sym typeface="Times Roman"/>
            </a:endParaRPr>
          </a:p>
          <a:p>
            <a:pPr marL="240780" indent="-240780" defTabSz="2365188">
              <a:spcBef>
                <a:spcPts val="1100"/>
              </a:spcBef>
              <a:defRPr sz="1940"/>
            </a:pPr>
            <a:r>
              <a:t>657 sayılı Devlet Memurları Kanunu’nun 4/(A) maddesine göre, devlet memurluğu kadrosuna ilk defa atanacak kişilere uygulanacak merkezi sınavı kazanarak temel, hazırlayıcı eğitim ve staja tabi tutulmak üzere herhangi bir kurum veya kuruluşa atananlara aday memur denir. </a:t>
            </a:r>
            <a:endParaRPr sz="1164">
              <a:latin typeface="Times Roman"/>
              <a:ea typeface="Times Roman"/>
              <a:cs typeface="Times Roman"/>
              <a:sym typeface="Times Roman"/>
            </a:endParaRPr>
          </a:p>
          <a:p>
            <a:pPr marL="240780" indent="-240780" defTabSz="2365188">
              <a:spcBef>
                <a:spcPts val="1100"/>
              </a:spcBef>
              <a:defRPr sz="1940"/>
            </a:pPr>
            <a:r>
              <a:t>Aday olarak atanmış Devlet memurunun adaylık süresi bir yıldan az iki yıldan çok olamaz. </a:t>
            </a:r>
            <a:endParaRPr sz="1164">
              <a:latin typeface="Times Roman"/>
              <a:ea typeface="Times Roman"/>
              <a:cs typeface="Times Roman"/>
              <a:sym typeface="Times Roman"/>
            </a:endParaRPr>
          </a:p>
          <a:p>
            <a:pPr marL="240780" indent="-240780" defTabSz="2365188">
              <a:spcBef>
                <a:spcPts val="1100"/>
              </a:spcBef>
              <a:defRPr sz="1940"/>
            </a:pPr>
            <a:r>
              <a:t>Adaylık süresi içinde aylıktan kesme veya kademe ilerlemesinin durdurulması cezası almış olanların disiplin amirlerinin teklifi ve atamaya yetkili amirin onayı ile ilişikleri kesilir. </a:t>
            </a:r>
            <a:endParaRPr sz="1164">
              <a:latin typeface="Times Roman"/>
              <a:ea typeface="Times Roman"/>
              <a:cs typeface="Times Roman"/>
              <a:sym typeface="Times Roman"/>
            </a:endParaRPr>
          </a:p>
          <a:p>
            <a:pPr marL="240780" indent="-240780" defTabSz="2365188">
              <a:spcBef>
                <a:spcPts val="1100"/>
              </a:spcBef>
              <a:defRPr sz="1940"/>
            </a:pPr>
            <a:r>
              <a:t>Adaylık süresi içinde temel ve hazırlayıcı eğitim ve staj devrelerinin her birinde başarısız olanlarla adaylık süresi içinde hal ve hareketlerinde memuriyetle bağdaşmayacak durumları, göreve devamsızlıkları tespit edilenlerin disiplin amirlerinin teklifi ve atamaya yetkili amirin  onayı ile ilişkileri kesilir. </a:t>
            </a:r>
            <a:endParaRPr sz="1164">
              <a:latin typeface="Times Roman"/>
              <a:ea typeface="Times Roman"/>
              <a:cs typeface="Times Roman"/>
              <a:sym typeface="Times Roman"/>
            </a:endParaRPr>
          </a:p>
          <a:p>
            <a:pPr marL="240780" indent="-240780" defTabSz="2365188">
              <a:spcBef>
                <a:spcPts val="1100"/>
              </a:spcBef>
              <a:defRPr sz="1940"/>
            </a:pPr>
            <a:r>
              <a:t>Adaylık devresi içinde veya sonunda, sağlık nedenleri hariç, başarısız olanlar disiplin nedeniyle ilişiği kesilenler 3 yıl süre ile Devlet memurluğuna alınmazlar. </a:t>
            </a:r>
            <a:endParaRPr sz="1164">
              <a:latin typeface="Times Roman"/>
              <a:ea typeface="Times Roman"/>
              <a:cs typeface="Times Roman"/>
              <a:sym typeface="Times Roman"/>
            </a:endParaRPr>
          </a:p>
          <a:p>
            <a:pPr marL="240780" indent="-240780" defTabSz="2365188">
              <a:spcBef>
                <a:spcPts val="1100"/>
              </a:spcBef>
              <a:defRPr sz="1940"/>
            </a:pPr>
            <a:r>
              <a:t>Aday memur asil memurluğa geçerken, 657 sayılı Devlet Memurları Kanunu’nda yer alan  aşağıdaki metni okur ve imzalar: </a:t>
            </a:r>
            <a:endParaRPr sz="1164">
              <a:latin typeface="Times Roman"/>
              <a:ea typeface="Times Roman"/>
              <a:cs typeface="Times Roman"/>
              <a:sym typeface="Times Roman"/>
            </a:endParaRPr>
          </a:p>
          <a:p>
            <a:pPr marL="240780" indent="-240780" defTabSz="2365188">
              <a:spcBef>
                <a:spcPts val="1100"/>
              </a:spcBef>
              <a:defRPr sz="1940"/>
            </a:pPr>
            <a:r>
              <a:t>“Türkiye Cumhuriyeti Anayasasına, Atatürk İnkılap ve İlkelerine, Anayasada ifadesi bulunan Türk Milliyetçiliğine sadakatla bağlı kalacağıma; Türkiye Cumhuriyeti kanunlarını Milletin hizmetinde olarak tarafsız ve eşitlik ilkelerine bağlı kalarak uygulayacağıma; Türk Milletinin milli, ahlaki insani, manevi ve kültürel değerlerini benimseyip, koruyup, bunları geliştirmek için çalışacağıma; insan haklarına ve Anayasanın temel ilkelerine dayanan milli, demokratik, laik bir hukuk devleti olan Türkiye Cumhuriyetine karşı görev ve sorumluluklarımı bilerek, bunları davranış halinde göstereceğime namusum ve şerefim üzerine yemin ederim.” </a:t>
            </a:r>
            <a:endParaRPr sz="1164">
              <a:latin typeface="Times Roman"/>
              <a:ea typeface="Times Roman"/>
              <a:cs typeface="Times Roman"/>
              <a:sym typeface="Times Roman"/>
            </a:endParaRPr>
          </a:p>
          <a:p>
            <a:pPr marL="240780" indent="-240780" defTabSz="2365188">
              <a:spcBef>
                <a:spcPts val="1100"/>
              </a:spcBef>
              <a:defRPr sz="1940"/>
            </a:pPr>
            <a:r>
              <a:t>Adaylık devresi içinde eğitimde başarılı olan adaylar disiplin amirlerinin teklifi ve atamaya yetkili amirin onayı ile onay tarihinden geçerli olmak üzere asli memurluğa atanırlar. </a:t>
            </a:r>
            <a:endParaRPr sz="1164">
              <a:latin typeface="Times Roman"/>
              <a:ea typeface="Times Roman"/>
              <a:cs typeface="Times Roman"/>
              <a:sym typeface="Times Roman"/>
            </a:endParaRPr>
          </a:p>
          <a:p>
            <a:pPr marL="240780" indent="-240780" defTabSz="2365188">
              <a:spcBef>
                <a:spcPts val="1100"/>
              </a:spcBef>
              <a:defRPr sz="1940"/>
            </a:pPr>
            <a:r>
              <a:t>Aday memur göreve başladıktan sonra mesai saatlerine uymak koşulu ile uzaktan eğitim, açıktan öğretim haklarından yararlanarak eğitim alabilir. </a:t>
            </a:r>
            <a:endParaRPr sz="1164">
              <a:latin typeface="Times Roman"/>
              <a:ea typeface="Times Roman"/>
              <a:cs typeface="Times Roman"/>
              <a:sym typeface="Times Roman"/>
            </a:endParaRPr>
          </a:p>
        </p:txBody>
      </p:sp>
      <p:sp>
        <p:nvSpPr>
          <p:cNvPr id="59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599" name="İstihdam Şekilleri"/>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İstihdam Şekilleri</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Çalışma Hayatı ile İlgili Bilinmesi Gereken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Çalışma Hayatı ile İlgili Bilinmesi Gerekenler</a:t>
            </a:r>
          </a:p>
        </p:txBody>
      </p:sp>
      <p:sp>
        <p:nvSpPr>
          <p:cNvPr id="602" name="Memur:…"/>
          <p:cNvSpPr txBox="1">
            <a:spLocks noGrp="1"/>
          </p:cNvSpPr>
          <p:nvPr>
            <p:ph type="body" idx="1"/>
          </p:nvPr>
        </p:nvSpPr>
        <p:spPr>
          <a:xfrm>
            <a:off x="1217711" y="3973395"/>
            <a:ext cx="21948578" cy="8555507"/>
          </a:xfrm>
          <a:prstGeom prst="rect">
            <a:avLst/>
          </a:prstGeom>
        </p:spPr>
        <p:txBody>
          <a:bodyPr/>
          <a:lstStyle/>
          <a:p>
            <a:pPr marL="0" indent="0" defTabSz="2267655">
              <a:spcBef>
                <a:spcPts val="1100"/>
              </a:spcBef>
              <a:buSzTx/>
              <a:buNone/>
              <a:defRPr sz="1860">
                <a:latin typeface="Canela Text Bold"/>
                <a:ea typeface="Canela Text Bold"/>
                <a:cs typeface="Canela Text Bold"/>
                <a:sym typeface="Canela Text Bold"/>
              </a:defRPr>
            </a:pPr>
            <a:r>
              <a:t>Memur</a:t>
            </a:r>
            <a:r>
              <a:rPr>
                <a:latin typeface="Canela Text Regular"/>
                <a:ea typeface="Canela Text Regular"/>
                <a:cs typeface="Canela Text Regular"/>
                <a:sym typeface="Canela Text Regular"/>
              </a:rPr>
              <a:t>:</a:t>
            </a:r>
            <a:endParaRPr sz="1116">
              <a:latin typeface="Times Roman"/>
              <a:ea typeface="Times Roman"/>
              <a:cs typeface="Times Roman"/>
              <a:sym typeface="Times Roman"/>
            </a:endParaRPr>
          </a:p>
          <a:p>
            <a:pPr marL="0" indent="0" defTabSz="2267655">
              <a:spcBef>
                <a:spcPts val="1100"/>
              </a:spcBef>
              <a:buSzTx/>
              <a:buNone/>
              <a:defRPr sz="1860"/>
            </a:pPr>
            <a:r>
              <a:rPr>
                <a:latin typeface="Arial"/>
                <a:ea typeface="Arial"/>
                <a:cs typeface="Arial"/>
                <a:sym typeface="Arial"/>
              </a:rPr>
              <a:t>•</a:t>
            </a:r>
            <a:r>
              <a:rPr>
                <a:latin typeface="Canela Text Bold"/>
                <a:ea typeface="Canela Text Bold"/>
                <a:cs typeface="Canela Text Bold"/>
                <a:sym typeface="Canela Text Bold"/>
              </a:rPr>
              <a:t> </a:t>
            </a:r>
            <a:r>
              <a:t>Mevcut kuruluş biçimine bakılmaksızın, Devlet ve diğer kamu tüzel kişiliklerince genel idare esaslarına göre yürütülen asli ve sürekli kamu hizmetlerini ifa ile görevlendirilenler, bu Kanunun uygulanmasında memur sayılır.</a:t>
            </a:r>
            <a:endParaRPr sz="1116">
              <a:latin typeface="Times Roman"/>
              <a:ea typeface="Times Roman"/>
              <a:cs typeface="Times Roman"/>
              <a:sym typeface="Times Roman"/>
            </a:endParaRPr>
          </a:p>
          <a:p>
            <a:pPr marL="0" indent="0" defTabSz="2267655">
              <a:spcBef>
                <a:spcPts val="1100"/>
              </a:spcBef>
              <a:buSzTx/>
              <a:buNone/>
              <a:defRPr sz="1860"/>
            </a:pPr>
            <a:r>
              <a:rPr>
                <a:latin typeface="Canela Text Bold"/>
                <a:ea typeface="Canela Text Bold"/>
                <a:cs typeface="Canela Text Bold"/>
                <a:sym typeface="Canela Text Bold"/>
              </a:rPr>
              <a:t>Sözleşmeli Personel</a:t>
            </a:r>
            <a:r>
              <a:t>: </a:t>
            </a:r>
            <a:endParaRPr sz="1116">
              <a:latin typeface="Times Roman"/>
              <a:ea typeface="Times Roman"/>
              <a:cs typeface="Times Roman"/>
              <a:sym typeface="Times Roman"/>
            </a:endParaRPr>
          </a:p>
          <a:p>
            <a:pPr marL="0" indent="0" defTabSz="2267655">
              <a:spcBef>
                <a:spcPts val="1100"/>
              </a:spcBef>
              <a:buSzTx/>
              <a:buNone/>
              <a:defRPr sz="1860"/>
            </a:pPr>
            <a:r>
              <a:rPr>
                <a:latin typeface="Arial"/>
                <a:ea typeface="Arial"/>
                <a:cs typeface="Arial"/>
                <a:sym typeface="Arial"/>
              </a:rPr>
              <a:t>•</a:t>
            </a:r>
            <a:r>
              <a:t>Kalkınma planı, yıllık program ve iş programlarında yer alan önemli projelerin hazırlanması, gerçekleştirilmesi, işletilmesi ve işlerliği için şart olan, zaruri ve istisnai hallere münhasır olmak üzere özel bir meslek bilgisine ve ihtisasına ihtiyaç gösteren geçici işlerde, Cumhurbaşkanınca belirlenen esas ve usuller çerçevesinde, ihdas edilen pozisyonlarda, mali yılla sınırlı olarak sözleşme ile çalıştırılmasına karar verilen ve işçi sayılmayan kamu hizmeti görevlileridir. </a:t>
            </a:r>
            <a:endParaRPr sz="1116">
              <a:latin typeface="Times Roman"/>
              <a:ea typeface="Times Roman"/>
              <a:cs typeface="Times Roman"/>
              <a:sym typeface="Times Roman"/>
            </a:endParaRPr>
          </a:p>
          <a:p>
            <a:pPr marL="0" indent="0" defTabSz="2267655">
              <a:spcBef>
                <a:spcPts val="1100"/>
              </a:spcBef>
              <a:buSzTx/>
              <a:buNone/>
              <a:defRPr sz="1860"/>
            </a:pPr>
            <a:r>
              <a:rPr>
                <a:latin typeface="Canela Text Bold"/>
                <a:ea typeface="Canela Text Bold"/>
                <a:cs typeface="Canela Text Bold"/>
                <a:sym typeface="Canela Text Bold"/>
              </a:rPr>
              <a:t>İşçiler</a:t>
            </a:r>
            <a:r>
              <a:t>: </a:t>
            </a:r>
            <a:endParaRPr sz="1611">
              <a:solidFill>
                <a:srgbClr val="FFFFFF"/>
              </a:solidFill>
            </a:endParaRPr>
          </a:p>
          <a:p>
            <a:pPr marL="230851" indent="-230851" defTabSz="2267655">
              <a:spcBef>
                <a:spcPts val="1100"/>
              </a:spcBef>
              <a:defRPr sz="1860"/>
            </a:pPr>
            <a:r>
              <a:t>657 sayılı Devlet memurları Kanunu’na göre, işçi; 4/A, 4/B ve 4/C fıkralarında belirtilenler dışında kalan ve ilgili mevzuatı gereğince tahsis edilen sürekli işçi kadrolarında belirsiz süreli iş sözleşmeleriyle çalıştırılan sürekli işçiler ile mevsimlik veya kampanya işlerinde ya da orman yangınıyla mücadele hizmetlerinde ilgili mevzuatına göre geçici iş pozisyonlarında altı aydan az olmak üzere belirli süreli iş sözleşmeleriyle çalıştırılan kişilerdir. 4587 sayılı İş Kanunu’na göre işçi; hizmet akdine dayanarak herhangi bir işte ücret karşılığı çalışan kişilerdir.</a:t>
            </a:r>
            <a:endParaRPr sz="1116">
              <a:latin typeface="Times Roman"/>
              <a:ea typeface="Times Roman"/>
              <a:cs typeface="Times Roman"/>
              <a:sym typeface="Times Roman"/>
            </a:endParaRPr>
          </a:p>
          <a:p>
            <a:pPr marL="0" indent="0" defTabSz="2267655">
              <a:spcBef>
                <a:spcPts val="1100"/>
              </a:spcBef>
              <a:buSzTx/>
              <a:buNone/>
              <a:defRPr sz="1860"/>
            </a:pPr>
            <a:r>
              <a:rPr>
                <a:latin typeface="Canela Text Bold"/>
                <a:ea typeface="Canela Text Bold"/>
                <a:cs typeface="Canela Text Bold"/>
                <a:sym typeface="Canela Text Bold"/>
              </a:rPr>
              <a:t>Devlet Memurları Kanunun Temel İlkeleri</a:t>
            </a:r>
            <a:r>
              <a:t>:</a:t>
            </a:r>
            <a:endParaRPr sz="1116">
              <a:latin typeface="Times Roman"/>
              <a:ea typeface="Times Roman"/>
              <a:cs typeface="Times Roman"/>
              <a:sym typeface="Times Roman"/>
            </a:endParaRPr>
          </a:p>
          <a:p>
            <a:pPr marL="230851" indent="-230851" defTabSz="2267655">
              <a:spcBef>
                <a:spcPts val="1100"/>
              </a:spcBef>
              <a:defRPr sz="1860"/>
            </a:pPr>
            <a:r>
              <a:rPr>
                <a:latin typeface="Canela Text Bold"/>
                <a:ea typeface="Canela Text Bold"/>
                <a:cs typeface="Canela Text Bold"/>
                <a:sym typeface="Canela Text Bold"/>
              </a:rPr>
              <a:t>Sınıflandırma: </a:t>
            </a:r>
            <a:r>
              <a:t>Devlet kamu hizmetleri görevlerini ve bu görevlerde çalışan devlet memurlarını görevlerin gerektirdiği niteliklere ve mesleklere göre sınıflara ayırmaktır. </a:t>
            </a:r>
            <a:endParaRPr sz="1116">
              <a:latin typeface="Times Roman"/>
              <a:ea typeface="Times Roman"/>
              <a:cs typeface="Times Roman"/>
              <a:sym typeface="Times Roman"/>
            </a:endParaRPr>
          </a:p>
          <a:p>
            <a:pPr marL="230851" indent="-230851" defTabSz="2267655">
              <a:spcBef>
                <a:spcPts val="1100"/>
              </a:spcBef>
              <a:defRPr sz="1860"/>
            </a:pPr>
            <a:r>
              <a:rPr>
                <a:latin typeface="Canela Text Bold"/>
                <a:ea typeface="Canela Text Bold"/>
                <a:cs typeface="Canela Text Bold"/>
                <a:sym typeface="Canela Text Bold"/>
              </a:rPr>
              <a:t>Kariyer:</a:t>
            </a:r>
            <a:r>
              <a:rPr>
                <a:solidFill>
                  <a:srgbClr val="00B0F0"/>
                </a:solidFill>
              </a:rPr>
              <a:t> </a:t>
            </a:r>
            <a:r>
              <a:t>Devlet memurlarına, yaptıkları hizmetler için lüzumlu bilgilere ve yetişme şartlarına uygun şekilde, sınıfları içinde en yüksek derecelere kadar ilerleme imkanını sağlamaktır. </a:t>
            </a:r>
            <a:endParaRPr sz="1116">
              <a:latin typeface="Times Roman"/>
              <a:ea typeface="Times Roman"/>
              <a:cs typeface="Times Roman"/>
              <a:sym typeface="Times Roman"/>
            </a:endParaRPr>
          </a:p>
          <a:p>
            <a:pPr marL="230851" indent="-230851" defTabSz="2267655">
              <a:spcBef>
                <a:spcPts val="1100"/>
              </a:spcBef>
              <a:defRPr sz="1860"/>
            </a:pPr>
            <a:r>
              <a:rPr>
                <a:latin typeface="Canela Text Bold"/>
                <a:ea typeface="Canela Text Bold"/>
                <a:cs typeface="Canela Text Bold"/>
                <a:sym typeface="Canela Text Bold"/>
              </a:rPr>
              <a:t>Liyakat: </a:t>
            </a:r>
            <a:r>
              <a:t>Devlet kamu hizmetleri görevlerine girmeyi, sınıflar içinde ilerleme ve yükselmeyi, görevin sona erdirilmesini liyakat sistemine dayandırmak ve bu sistemin eşit imkanlarla uygulanmasında devlet memurlarını güvenliğe sahip kılmaktır. </a:t>
            </a:r>
            <a:endParaRPr sz="1116">
              <a:latin typeface="Times Roman"/>
              <a:ea typeface="Times Roman"/>
              <a:cs typeface="Times Roman"/>
              <a:sym typeface="Times Roman"/>
            </a:endParaRPr>
          </a:p>
        </p:txBody>
      </p:sp>
      <p:sp>
        <p:nvSpPr>
          <p:cNvPr id="60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93</a:t>
            </a:fld>
            <a:endParaRPr/>
          </a:p>
        </p:txBody>
      </p:sp>
      <p:sp>
        <p:nvSpPr>
          <p:cNvPr id="604" name="İstihdam Şekilleri"/>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İstihdam Şekilleri</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Çalışma Hayatı ile İlgili Bilinmesi Gereken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Çalışma Hayatı ile İlgili Bilinmesi Gerekenler</a:t>
            </a:r>
          </a:p>
        </p:txBody>
      </p:sp>
      <p:sp>
        <p:nvSpPr>
          <p:cNvPr id="607" name="Sadakat:…"/>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Sadakat</a:t>
            </a:r>
            <a:r>
              <a:t>: </a:t>
            </a:r>
            <a:endParaRPr>
              <a:solidFill>
                <a:srgbClr val="FFFFFF"/>
              </a:solidFill>
            </a:endParaRPr>
          </a:p>
          <a:p>
            <a:pPr marL="248227" indent="-248227"/>
            <a:r>
              <a:t>Devlet memurları, Türkiye Cumhuriyeti Anayasasına ve kanunlarına sadakatle bağlı kalmak ve milletin hizmetinde Türkiye Cumhuriyeti kanunlarını sadakatle uygulamak zorundadırlar. Devlet memurları bu hususu “Asli Devlet Memurluğuna” atandıktan sonra en geç bir ay içinde kurumlarınca düzenlenecek merasimle yetkili amirlerin huzurunda yapacakları yeminle belirtirler ve özlük dosyalarına konulacak aşağıdaki “Yemin Belgesi” ni imzalayarak göreve başlarlar.</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Tarafsızlık ve Devlete Bağlılık</a:t>
            </a:r>
            <a:r>
              <a:t>: </a:t>
            </a:r>
            <a:endParaRPr>
              <a:solidFill>
                <a:srgbClr val="FFFFFF"/>
              </a:solidFill>
            </a:endParaRPr>
          </a:p>
          <a:p>
            <a:pPr marL="248227" indent="-248227"/>
            <a:r>
              <a:t>Devlet memurları siyasi partiye üye olamazlar, herhangi bir siyasi parti, kişi veya zümrenin yararını veya zararını hedef tutan bir davranışta bulunamazlar; görevlerini yerine getirirlerken dil, ırk, cinsiyet, siyasi düşünce, felsefi inanç, din ve mezhep gibi ayırım yapamazlar; hiçbir şekilde siyasi ve ideolojik amaçlı beyanda ve eylemde bulunamazlar ve bu eylemlere katılamazlar. Devlet memurları her durumda Devletin menfaatlerini korumak mecburiyetindedirler. Türkiye Cumhuriyeti Anayasasına ve kanunlarına aykırı olan, memleketin bağımsızlığını ve bütünlüğünü bozan Türkiye Cumhuriyeti’nin güvenliğini tehlikeye düşüren herhangi bir faaliyette bulunamazlar. Aynı nitelikte faaliyet gösteren herhangi bir harekete, gruplaşmaya, teşekküle veya derneğe katılamazlar, bunlara yardım edemezler. </a:t>
            </a:r>
          </a:p>
        </p:txBody>
      </p:sp>
      <p:sp>
        <p:nvSpPr>
          <p:cNvPr id="60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609" name="Devlet Memurlarının Ödev ve Sorumlulukları"/>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Devlet Memurlarının Ödev ve Sorumlulukları</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Çalışma Hayatı ile İlgili Bilinmesi Gereken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Çalışma Hayatı ile İlgili Bilinmesi Gerekenler</a:t>
            </a:r>
          </a:p>
        </p:txBody>
      </p:sp>
      <p:sp>
        <p:nvSpPr>
          <p:cNvPr id="612" name="Davranış ve İş Birliği:…"/>
          <p:cNvSpPr txBox="1">
            <a:spLocks noGrp="1"/>
          </p:cNvSpPr>
          <p:nvPr>
            <p:ph type="body" idx="1"/>
          </p:nvPr>
        </p:nvSpPr>
        <p:spPr>
          <a:xfrm>
            <a:off x="1217711" y="3973395"/>
            <a:ext cx="21948578" cy="8555507"/>
          </a:xfrm>
          <a:prstGeom prst="rect">
            <a:avLst/>
          </a:prstGeom>
        </p:spPr>
        <p:txBody>
          <a:bodyPr/>
          <a:lstStyle/>
          <a:p>
            <a:pPr marL="0" indent="0">
              <a:buSzTx/>
              <a:buNone/>
              <a:defRPr>
                <a:latin typeface="Canela Text Bold"/>
                <a:ea typeface="Canela Text Bold"/>
                <a:cs typeface="Canela Text Bold"/>
                <a:sym typeface="Canela Text Bold"/>
              </a:defRPr>
            </a:pPr>
            <a:r>
              <a:t>Davranış ve İş Birliği</a:t>
            </a:r>
            <a:r>
              <a:rPr>
                <a:latin typeface="Canela Text Regular"/>
                <a:ea typeface="Canela Text Regular"/>
                <a:cs typeface="Canela Text Regular"/>
                <a:sym typeface="Canela Text Regular"/>
              </a:rPr>
              <a:t>:</a:t>
            </a:r>
            <a:endParaRPr sz="1200">
              <a:latin typeface="Times Roman"/>
              <a:ea typeface="Times Roman"/>
              <a:cs typeface="Times Roman"/>
              <a:sym typeface="Times Roman"/>
            </a:endParaRPr>
          </a:p>
          <a:p>
            <a:pPr marL="248227" indent="-248227"/>
            <a:r>
              <a:t>Devlet memurları, resmi sıfatlarının gerektirdiği itibar ve güvene layık olduklarını hizmet içindeki ve dışındaki davranışlarıyla göstermek zorundadırlar. Devlet memurlarının iş birliği içinde çalışmaları esastır.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Yurt Dışında Davranış</a:t>
            </a:r>
            <a:r>
              <a:t>: </a:t>
            </a:r>
            <a:endParaRPr>
              <a:solidFill>
                <a:srgbClr val="FFFFFF"/>
              </a:solidFill>
            </a:endParaRPr>
          </a:p>
          <a:p>
            <a:pPr marL="248227" indent="-248227"/>
            <a:r>
              <a:t>Devlet memurlarından sürekli veya geçici görevle veya yetişme, inceleme ve araştırma için yabancı memleketlerde bulunanlar Devlet itibarını veya görev haysiyetini zedeleyici fiil ve davranışlarda bulunamazlar.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Amir Durumda Olan Devlet Memurlarının Görev ve Sorumlulukları</a:t>
            </a:r>
            <a:r>
              <a:t>: </a:t>
            </a:r>
            <a:endParaRPr sz="1200">
              <a:latin typeface="Times Roman"/>
              <a:ea typeface="Times Roman"/>
              <a:cs typeface="Times Roman"/>
              <a:sym typeface="Times Roman"/>
            </a:endParaRPr>
          </a:p>
          <a:p>
            <a:pPr marL="248227" indent="-248227"/>
            <a:r>
              <a:t>Devlet memurları amiri oldukları kuruluş ve hizmet birimlerinde kanun ve diğer mevzuatla belirlenen görevleri zamanında ve eksiksiz olarak yapmaktan ve yaptırmaktan, maiyetindeki memurlarını yetiştirmekten, hal ve hareketlerini takip ve kontrol etmekten görevli sorumludurlar. </a:t>
            </a:r>
          </a:p>
          <a:p>
            <a:pPr marL="248227" indent="-248227"/>
            <a:r>
              <a:t>Amir, maiyetindeki memurlara hakkaniyet ve eşitlik içinde davranır. Amirlik yetkisini kanun ve diğer mevzuatta belirtilen esaslar içinde kullanır. Amir, maiyetindeki memurlara kanunlara ve  Cumhurbaşkanlığı kararnamelerine aykırı emir veremez ve maiyetindeki memurdan hususi bir menfaat temin edecek bir talepte bulunamaz, hediyesini kabul edemez ve borç alamaz. </a:t>
            </a:r>
          </a:p>
        </p:txBody>
      </p:sp>
      <p:sp>
        <p:nvSpPr>
          <p:cNvPr id="61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
        <p:nvSpPr>
          <p:cNvPr id="614" name="Devlet Memurlarının Ödev ve Sorumlulukları"/>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Devlet Memurlarının Ödev ve Sorumlulukları</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Çalışma Hayatı ile İlgili Bilinmesi Gereken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Çalışma Hayatı ile İlgili Bilinmesi Gerekenler</a:t>
            </a:r>
          </a:p>
        </p:txBody>
      </p:sp>
      <p:sp>
        <p:nvSpPr>
          <p:cNvPr id="617" name="Devlet Memurlarının Görev ve Sorumlulukları:…"/>
          <p:cNvSpPr txBox="1">
            <a:spLocks noGrp="1"/>
          </p:cNvSpPr>
          <p:nvPr>
            <p:ph type="body" idx="1"/>
          </p:nvPr>
        </p:nvSpPr>
        <p:spPr>
          <a:xfrm>
            <a:off x="1217711" y="3973395"/>
            <a:ext cx="21948578" cy="8555507"/>
          </a:xfrm>
          <a:prstGeom prst="rect">
            <a:avLst/>
          </a:prstGeom>
        </p:spPr>
        <p:txBody>
          <a:bodyPr/>
          <a:lstStyle/>
          <a:p>
            <a:pPr marL="0" indent="0">
              <a:buSzTx/>
              <a:buNone/>
            </a:pPr>
            <a:r>
              <a:rPr>
                <a:latin typeface="Canela Text Bold"/>
                <a:ea typeface="Canela Text Bold"/>
                <a:cs typeface="Canela Text Bold"/>
                <a:sym typeface="Canela Text Bold"/>
              </a:rPr>
              <a:t>Devlet Memurlarının Görev ve Sorumlulukları</a:t>
            </a:r>
            <a:r>
              <a:t>:</a:t>
            </a:r>
            <a:endParaRPr sz="1200">
              <a:latin typeface="Times Roman"/>
              <a:ea typeface="Times Roman"/>
              <a:cs typeface="Times Roman"/>
              <a:sym typeface="Times Roman"/>
            </a:endParaRPr>
          </a:p>
          <a:p>
            <a:pPr marL="0" indent="0">
              <a:buSzTx/>
              <a:buNone/>
            </a:pPr>
            <a:r>
              <a:t>Devlet memurları kanun ve diğer mevzuatta belirtilen esaslara uymakla ve amirler tarafından verilen görevleri yerine getirmekle yükümlü ve görevlerinin iyi ve doğru yürütülmesinden amirlerine karşı sorumludurlar. Devlet memuru amirinden aldığı emri, Anayasa, kanun, Cumhurbaşkanlığı kararnamesi ve yönetmelik hükümlerine aykırı görürse, yerine getirmez ve bu aykırılığı o emri verene bildirir. Amir emrinde ısrar eder ve bu emrini yazı ile yenilerse, memur bu emri yapmağa mecburdur. Ancak emrin yerine getirilmesinden doğacak sorumluluk emri verene aittir. Konusu suç teşkil eden emir, hiçbir suretle yerine getirilmez; yerine getiren kimse sorumluluktan kurtulamaz. </a:t>
            </a:r>
            <a:endParaRPr>
              <a:latin typeface="Canela Text Bold"/>
              <a:ea typeface="Canela Text Bold"/>
              <a:cs typeface="Canela Text Bold"/>
              <a:sym typeface="Canela Text Bold"/>
            </a:endParaRPr>
          </a:p>
          <a:p>
            <a:pPr marL="0" indent="0">
              <a:buSzTx/>
              <a:buNone/>
            </a:pPr>
            <a:r>
              <a:rPr>
                <a:latin typeface="Canela Text Bold"/>
                <a:ea typeface="Canela Text Bold"/>
                <a:cs typeface="Canela Text Bold"/>
                <a:sym typeface="Canela Text Bold"/>
              </a:rPr>
              <a:t>Mal Bildirimi</a:t>
            </a:r>
            <a:r>
              <a:t>: </a:t>
            </a:r>
            <a:endParaRPr>
              <a:solidFill>
                <a:srgbClr val="FFFFFF"/>
              </a:solidFill>
            </a:endParaRPr>
          </a:p>
          <a:p>
            <a:pPr marL="0" indent="0">
              <a:buSzTx/>
              <a:buNone/>
            </a:pPr>
            <a:r>
              <a:t>Devlet memurları, kendileriyle, eşlerine ve velayetleri altındaki çocuklarına ait taşınır ve taşınmaz malları, alacak ve borçları hakkında, özel kanunda yazılı hükümler uyarınca, mal bildirimi verirler.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Basına Bilgi veya Demeç Verme</a:t>
            </a:r>
            <a:r>
              <a:t>: </a:t>
            </a:r>
            <a:endParaRPr sz="1200">
              <a:latin typeface="Times Roman"/>
              <a:ea typeface="Times Roman"/>
              <a:cs typeface="Times Roman"/>
              <a:sym typeface="Times Roman"/>
            </a:endParaRPr>
          </a:p>
          <a:p>
            <a:pPr marL="0" indent="0">
              <a:buSzTx/>
              <a:buNone/>
            </a:pPr>
            <a:r>
              <a:t>Devlet Memurları, kamu görevleri hakkında basına, haber ajanslarına veya radyo ve televizyon kurumlarına bilgi veya demeç veremezler. Bu konuda gerekli bilgi ancak bakanın yetkili kılacağı görevli illerde valiler veya yetkili kılacağı görevli tarafından verilebilir.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Resmî Belge, Araç ve Gereçlerin Yetki Verilen Mahaller Dışına Çıkarılmaması ve İadesi</a:t>
            </a:r>
            <a:r>
              <a:t>: </a:t>
            </a:r>
            <a:endParaRPr>
              <a:solidFill>
                <a:srgbClr val="FFFFFF"/>
              </a:solidFill>
            </a:endParaRPr>
          </a:p>
          <a:p>
            <a:pPr marL="0" indent="0">
              <a:buSzTx/>
              <a:buNone/>
            </a:pPr>
            <a:r>
              <a:t>Devlet memurları görevleri ile ilgili resmi belge araç ve gereçleri, yetki verilen mahaller dışına çıkaramazlar, hususi işlerinde kullanamazlar. Devlet memurları görevleri icabı kendilerine teslim edilen resmi belge, araç ve gereçleri görevleri sona erdiği zaman iade etmek zorundadırlar. Bu zorunluluk memurun mirasçılarına da şamildir. </a:t>
            </a:r>
            <a:endParaRPr sz="1200">
              <a:latin typeface="Times Roman"/>
              <a:ea typeface="Times Roman"/>
              <a:cs typeface="Times Roman"/>
              <a:sym typeface="Times Roman"/>
            </a:endParaRPr>
          </a:p>
        </p:txBody>
      </p:sp>
      <p:sp>
        <p:nvSpPr>
          <p:cNvPr id="61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
        <p:nvSpPr>
          <p:cNvPr id="619" name="Devlet Memurlarının Ödev ve Sorumlulukları"/>
          <p:cNvSpPr txBox="1"/>
          <p:nvPr/>
        </p:nvSpPr>
        <p:spPr>
          <a:xfrm>
            <a:off x="1219200" y="2554570"/>
            <a:ext cx="21945600" cy="99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825500">
              <a:lnSpc>
                <a:spcPct val="100000"/>
              </a:lnSpc>
              <a:spcBef>
                <a:spcPts val="0"/>
              </a:spcBef>
              <a:defRPr sz="4400" spc="-44">
                <a:latin typeface="Graphik-SemiboldItalic"/>
                <a:ea typeface="Graphik-SemiboldItalic"/>
                <a:cs typeface="Graphik-SemiboldItalic"/>
                <a:sym typeface="Graphik Semibold"/>
              </a:defRPr>
            </a:lvl1pPr>
          </a:lstStyle>
          <a:p>
            <a:r>
              <a:t>Devlet Memurlarının Ödev ve Sorumlulukları</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Çalışanların Uyması Gereken Etik Davranış İlkeler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Çalışanların Uyması Gereken Etik Davranış İlkeleri</a:t>
            </a:r>
          </a:p>
        </p:txBody>
      </p:sp>
      <p:sp>
        <p:nvSpPr>
          <p:cNvPr id="622" name="Yöneticilerin hesap verme sorumluluğu…"/>
          <p:cNvSpPr txBox="1">
            <a:spLocks noGrp="1"/>
          </p:cNvSpPr>
          <p:nvPr>
            <p:ph type="body" sz="half" idx="1"/>
          </p:nvPr>
        </p:nvSpPr>
        <p:spPr>
          <a:xfrm>
            <a:off x="1217711" y="3973395"/>
            <a:ext cx="10599360" cy="8555507"/>
          </a:xfrm>
          <a:prstGeom prst="rect">
            <a:avLst/>
          </a:prstGeom>
        </p:spPr>
        <p:txBody>
          <a:bodyPr/>
          <a:lstStyle/>
          <a:p>
            <a:pPr marL="248227" indent="-248227"/>
            <a:r>
              <a:t>Yöneticilerin hesap verme sorumluluğu </a:t>
            </a:r>
            <a:endParaRPr sz="1200">
              <a:latin typeface="Times Roman"/>
              <a:ea typeface="Times Roman"/>
              <a:cs typeface="Times Roman"/>
              <a:sym typeface="Times Roman"/>
            </a:endParaRPr>
          </a:p>
          <a:p>
            <a:pPr marL="248227" indent="-248227"/>
            <a:r>
              <a:t>İmtiyazsız kamu hizmeti verme </a:t>
            </a:r>
            <a:endParaRPr sz="1200">
              <a:latin typeface="Times Roman"/>
              <a:ea typeface="Times Roman"/>
              <a:cs typeface="Times Roman"/>
              <a:sym typeface="Times Roman"/>
            </a:endParaRPr>
          </a:p>
          <a:p>
            <a:pPr marL="248227" indent="-248227"/>
            <a:r>
              <a:t>Çıkar çatışmasından kaçınma </a:t>
            </a:r>
            <a:endParaRPr sz="1200">
              <a:latin typeface="Times Roman"/>
              <a:ea typeface="Times Roman"/>
              <a:cs typeface="Times Roman"/>
              <a:sym typeface="Times Roman"/>
            </a:endParaRPr>
          </a:p>
          <a:p>
            <a:pPr marL="248227" indent="-248227"/>
            <a:r>
              <a:t>Bilgi verme, saydamlık ve katılımcılık </a:t>
            </a:r>
            <a:endParaRPr sz="1200">
              <a:latin typeface="Times Roman"/>
              <a:ea typeface="Times Roman"/>
              <a:cs typeface="Times Roman"/>
              <a:sym typeface="Times Roman"/>
            </a:endParaRPr>
          </a:p>
          <a:p>
            <a:pPr marL="248227" indent="-248227"/>
            <a:r>
              <a:t>Yetkili makamlara bildirim </a:t>
            </a:r>
            <a:endParaRPr sz="1200">
              <a:latin typeface="Times Roman"/>
              <a:ea typeface="Times Roman"/>
              <a:cs typeface="Times Roman"/>
              <a:sym typeface="Times Roman"/>
            </a:endParaRPr>
          </a:p>
          <a:p>
            <a:pPr marL="248227" indent="-248227"/>
            <a:r>
              <a:t>Savurganlıktan kaçınma </a:t>
            </a:r>
            <a:endParaRPr sz="1200">
              <a:latin typeface="Times Roman"/>
              <a:ea typeface="Times Roman"/>
              <a:cs typeface="Times Roman"/>
              <a:sym typeface="Times Roman"/>
            </a:endParaRPr>
          </a:p>
          <a:p>
            <a:pPr marL="248227" indent="-248227"/>
            <a:r>
              <a:t>Kamu malları ve kaynaklarını koruma </a:t>
            </a:r>
            <a:endParaRPr sz="1200">
              <a:latin typeface="Times Roman"/>
              <a:ea typeface="Times Roman"/>
              <a:cs typeface="Times Roman"/>
              <a:sym typeface="Times Roman"/>
            </a:endParaRPr>
          </a:p>
          <a:p>
            <a:pPr marL="248227" indent="-248227"/>
            <a:r>
              <a:t>Hediye almama </a:t>
            </a:r>
            <a:endParaRPr sz="1200">
              <a:latin typeface="Times Roman"/>
              <a:ea typeface="Times Roman"/>
              <a:cs typeface="Times Roman"/>
              <a:sym typeface="Times Roman"/>
            </a:endParaRPr>
          </a:p>
          <a:p>
            <a:pPr marL="248227" indent="-248227"/>
            <a:r>
              <a:t>Ayrımcılık yapmama </a:t>
            </a:r>
            <a:endParaRPr sz="1200">
              <a:latin typeface="Times Roman"/>
              <a:ea typeface="Times Roman"/>
              <a:cs typeface="Times Roman"/>
              <a:sym typeface="Times Roman"/>
            </a:endParaRPr>
          </a:p>
          <a:p>
            <a:pPr marL="248227" indent="-248227"/>
            <a:r>
              <a:t>Görev sırasında elde edilen bilgilerin açıklanmaması </a:t>
            </a:r>
            <a:endParaRPr sz="1200">
              <a:latin typeface="Times Roman"/>
              <a:ea typeface="Times Roman"/>
              <a:cs typeface="Times Roman"/>
              <a:sym typeface="Times Roman"/>
            </a:endParaRPr>
          </a:p>
          <a:p>
            <a:pPr marL="248227" indent="-248227"/>
            <a:r>
              <a:t>Nezaket ve saygı </a:t>
            </a:r>
            <a:endParaRPr sz="1200">
              <a:latin typeface="Times Roman"/>
              <a:ea typeface="Times Roman"/>
              <a:cs typeface="Times Roman"/>
              <a:sym typeface="Times Roman"/>
            </a:endParaRPr>
          </a:p>
          <a:p>
            <a:pPr marL="248227" indent="-248227"/>
            <a:r>
              <a:t>Vatandaşa yol gösterme </a:t>
            </a:r>
            <a:endParaRPr sz="1200">
              <a:latin typeface="Times Roman"/>
              <a:ea typeface="Times Roman"/>
              <a:cs typeface="Times Roman"/>
              <a:sym typeface="Times Roman"/>
            </a:endParaRPr>
          </a:p>
          <a:p>
            <a:pPr marL="248227" indent="-248227"/>
            <a:r>
              <a:t>Saygınlık ve güven</a:t>
            </a:r>
          </a:p>
        </p:txBody>
      </p:sp>
      <p:sp>
        <p:nvSpPr>
          <p:cNvPr id="623"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
        <p:nvSpPr>
          <p:cNvPr id="624" name="Dürüstlük ve tarafsızlık…"/>
          <p:cNvSpPr txBox="1"/>
          <p:nvPr/>
        </p:nvSpPr>
        <p:spPr>
          <a:xfrm>
            <a:off x="12478021" y="3973395"/>
            <a:ext cx="10599359" cy="8555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248227" indent="-248227">
              <a:buSzPct val="150000"/>
              <a:buChar char="•"/>
            </a:pPr>
            <a:r>
              <a:t>Dürüstlük ve tarafsızlık </a:t>
            </a:r>
            <a:endParaRPr sz="1200">
              <a:latin typeface="Times Roman"/>
              <a:ea typeface="Times Roman"/>
              <a:cs typeface="Times Roman"/>
              <a:sym typeface="Times Roman"/>
            </a:endParaRPr>
          </a:p>
          <a:p>
            <a:pPr marL="248227" indent="-248227">
              <a:buSzPct val="150000"/>
              <a:buChar char="•"/>
            </a:pPr>
            <a:r>
              <a:t>Hizmet standartlarına uyma </a:t>
            </a:r>
            <a:endParaRPr sz="1200">
              <a:latin typeface="Times Roman"/>
              <a:ea typeface="Times Roman"/>
              <a:cs typeface="Times Roman"/>
              <a:sym typeface="Times Roman"/>
            </a:endParaRPr>
          </a:p>
          <a:p>
            <a:pPr marL="248227" indent="-248227">
              <a:buSzPct val="150000"/>
              <a:buChar char="•"/>
            </a:pPr>
            <a:r>
              <a:t>Amaç ve misyona bağlılık </a:t>
            </a:r>
            <a:endParaRPr sz="1200">
              <a:latin typeface="Times Roman"/>
              <a:ea typeface="Times Roman"/>
              <a:cs typeface="Times Roman"/>
              <a:sym typeface="Times Roman"/>
            </a:endParaRPr>
          </a:p>
          <a:p>
            <a:pPr marL="248227" indent="-248227">
              <a:buSzPct val="150000"/>
              <a:buChar char="•"/>
            </a:pPr>
            <a:r>
              <a:t>Mal bildiriminde bulunma </a:t>
            </a:r>
            <a:endParaRPr sz="1200">
              <a:latin typeface="Times Roman"/>
              <a:ea typeface="Times Roman"/>
              <a:cs typeface="Times Roman"/>
              <a:sym typeface="Times Roman"/>
            </a:endParaRPr>
          </a:p>
          <a:p>
            <a:pPr marL="248227" indent="-248227">
              <a:buSzPct val="150000"/>
              <a:buChar char="•"/>
            </a:pPr>
            <a:r>
              <a:t>Halka hizmet bilinci ile hareket etme </a:t>
            </a:r>
            <a:endParaRPr sz="1200">
              <a:latin typeface="Times Roman"/>
              <a:ea typeface="Times Roman"/>
              <a:cs typeface="Times Roman"/>
              <a:sym typeface="Times Roman"/>
            </a:endParaRPr>
          </a:p>
          <a:p>
            <a:pPr marL="248227" indent="-248227">
              <a:buSzPct val="150000"/>
              <a:buChar char="•"/>
            </a:pPr>
            <a:r>
              <a:t>Gerçek dışı beyanlardan kaçınma </a:t>
            </a:r>
            <a:endParaRPr sz="1200">
              <a:latin typeface="Times Roman"/>
              <a:ea typeface="Times Roman"/>
              <a:cs typeface="Times Roman"/>
              <a:sym typeface="Times Roman"/>
            </a:endParaRPr>
          </a:p>
          <a:p>
            <a:pPr marL="248227" indent="-248227">
              <a:buSzPct val="150000"/>
              <a:buChar char="•"/>
            </a:pPr>
            <a:r>
              <a:t>İkinci bir işte çalışmama </a:t>
            </a:r>
            <a:endParaRPr sz="1200">
              <a:latin typeface="Times Roman"/>
              <a:ea typeface="Times Roman"/>
              <a:cs typeface="Times Roman"/>
              <a:sym typeface="Times Roman"/>
            </a:endParaRPr>
          </a:p>
          <a:p>
            <a:pPr marL="248227" indent="-248227">
              <a:buSzPct val="150000"/>
              <a:buChar char="•"/>
            </a:pPr>
            <a:r>
              <a:t>Görev ve yetkilerin menfaat sağlama amacıyla kullanılması </a:t>
            </a:r>
            <a:endParaRPr sz="1200">
              <a:latin typeface="Times Roman"/>
              <a:ea typeface="Times Roman"/>
              <a:cs typeface="Times Roman"/>
              <a:sym typeface="Times Roman"/>
            </a:endParaRPr>
          </a:p>
          <a:p>
            <a:pPr marL="248227" indent="-248227">
              <a:buSzPct val="150000"/>
              <a:buChar char="•"/>
            </a:pPr>
            <a:r>
              <a:t>Hizmet kayırmacılığı yapmama </a:t>
            </a:r>
            <a:endParaRPr sz="1200">
              <a:latin typeface="Times Roman"/>
              <a:ea typeface="Times Roman"/>
              <a:cs typeface="Times Roman"/>
              <a:sym typeface="Times Roman"/>
            </a:endParaRPr>
          </a:p>
          <a:p>
            <a:pPr marL="248227" indent="-248227">
              <a:buSzPct val="150000"/>
              <a:buChar char="•"/>
            </a:pPr>
            <a:r>
              <a:t>Görev, unvan ve yetkisini kullanarak ticaret yapmama </a:t>
            </a:r>
            <a:endParaRPr sz="1200">
              <a:latin typeface="Times Roman"/>
              <a:ea typeface="Times Roman"/>
              <a:cs typeface="Times Roman"/>
              <a:sym typeface="Times Roman"/>
            </a:endParaRPr>
          </a:p>
          <a:p>
            <a:pPr marL="248227" indent="-248227">
              <a:buSzPct val="150000"/>
              <a:buChar char="•"/>
            </a:pPr>
            <a:r>
              <a:t>Yardım ve bağış almama </a:t>
            </a:r>
            <a:endParaRPr sz="1200">
              <a:latin typeface="Times Roman"/>
              <a:ea typeface="Times Roman"/>
              <a:cs typeface="Times Roman"/>
              <a:sym typeface="Times Roman"/>
            </a:endParaRPr>
          </a:p>
          <a:p>
            <a:pPr marL="248227" indent="-248227">
              <a:buSzPct val="150000"/>
              <a:buChar char="•"/>
            </a:pPr>
            <a:r>
              <a:t>Kamu kaynaklarını kullanarak hediye vermeme </a:t>
            </a:r>
            <a:endParaRPr sz="1200">
              <a:latin typeface="Times Roman"/>
              <a:ea typeface="Times Roman"/>
              <a:cs typeface="Times Roman"/>
              <a:sym typeface="Times Roman"/>
            </a:endParaRPr>
          </a:p>
          <a:p>
            <a:pPr marL="248227" indent="-248227">
              <a:buSzPct val="150000"/>
              <a:buChar char="•"/>
            </a:pPr>
            <a:r>
              <a:t>Yasadışı nüfuz kullanmama </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Hukuki Düzenlemeler"/>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Hukuki Düzenlemeler</a:t>
            </a:r>
          </a:p>
        </p:txBody>
      </p:sp>
      <p:sp>
        <p:nvSpPr>
          <p:cNvPr id="627" name="4857 sayılı İş Kanunu, 6331 sayılı İş sağlığı ve Güvenliği Kanunu, 657 sayılı Devlet Memurları Kanunu, 2547 sayılı Yükseköğretim Kanunu, 2914 sayılı Yükseköğretim Personel Kanunu, 2429 Sayılı Bayram ve Tatiller Hakkında Kanunu, 5434 Sayılı (Mülga) Emekli"/>
          <p:cNvSpPr txBox="1">
            <a:spLocks noGrp="1"/>
          </p:cNvSpPr>
          <p:nvPr>
            <p:ph type="body" idx="1"/>
          </p:nvPr>
        </p:nvSpPr>
        <p:spPr>
          <a:xfrm>
            <a:off x="1217711" y="3973395"/>
            <a:ext cx="21849657" cy="8555507"/>
          </a:xfrm>
          <a:prstGeom prst="rect">
            <a:avLst/>
          </a:prstGeom>
        </p:spPr>
        <p:txBody>
          <a:bodyPr/>
          <a:lstStyle/>
          <a:p>
            <a:pPr marL="0" indent="0">
              <a:buSzTx/>
              <a:buNone/>
            </a:pPr>
            <a:r>
              <a:t>4857 sayılı İş Kanunu, 6331 sayılı İş sağlığı ve Güvenliği Kanunu, 657 sayılı Devlet Memurları Kanunu, 2547 sayılı Yükseköğretim Kanunu, 2914 sayılı Yükseköğretim Personel Kanunu, 2429 Sayılı Bayram ve Tatiller Hakkında Kanunu, 5434 Sayılı (Mülga) Emekli Sandığı Kanunu, 5018 sayılı Kamu Malî Yönetimi Ve Kontrol Kanunu, 5510 sayılı Sosyal Sigortalar ve Genel Sağlık Sigortası Kanunu, Kamu Zararlarının Tahsiline İlişkin Usul Ve Esaslar Hakkında Yönetmelik gibi temel kanun ve yönetmelikler yanında güncel mevzuatın takip edilmesi gerekir. Bunun için Resmi Gazete ve https://www.mevzuat.gov.tr/ adresinden yararlanılabilir.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İş Tanımı ve Sorumluluklar</a:t>
            </a:r>
            <a:r>
              <a:t>: </a:t>
            </a:r>
            <a:endParaRPr sz="1200">
              <a:latin typeface="Times Roman"/>
              <a:ea typeface="Times Roman"/>
              <a:cs typeface="Times Roman"/>
              <a:sym typeface="Times Roman"/>
            </a:endParaRPr>
          </a:p>
          <a:p>
            <a:pPr marL="0" indent="0">
              <a:buSzTx/>
              <a:buNone/>
            </a:pPr>
            <a:r>
              <a:t>Görev yapacağınız yerde aday memur olmanıza rağmen yapacağınız işlerle ilgili verilecek görev tanımı içerisinde yapılacak işler, sorumluluklarınız, kime bağlı olduğunuz ve kimden emir alacağınız sizlere bildirilecektir. İş sözleşmesiyle çalışan sürekli ve geçici işçi personel disiplin yönünden 4857 sayılı İş Kanunu, iş sözleşmesi veya toplu iş sözleşmesine tabidir.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Kılık ve Kıyafet</a:t>
            </a:r>
            <a:r>
              <a:t>:</a:t>
            </a:r>
            <a:endParaRPr sz="1200">
              <a:latin typeface="Times Roman"/>
              <a:ea typeface="Times Roman"/>
              <a:cs typeface="Times Roman"/>
              <a:sym typeface="Times Roman"/>
            </a:endParaRPr>
          </a:p>
          <a:p>
            <a:pPr marL="0" indent="0">
              <a:buSzTx/>
              <a:buNone/>
            </a:pPr>
            <a:r>
              <a:t>Kamu Kurum ve Kuruluşlarında Çalışan Personelin Kılık ve Kıyafetine Dair Yönetmeliğe (https://www.mevzuat.gov.tr/mevzuatmetin/3.5.85105.pdf) uygun şekilde hareket edilmelidir. Hizmet gereğine uygun olarak verilmişse tek tip elbise giyilir. Bazı hizmetler için özel iş kıyafetleri varsa görev sırasında kurum amirinin izni ile bu kıyafet kullanılır. </a:t>
            </a:r>
            <a:endParaRPr sz="1200">
              <a:latin typeface="Times Roman"/>
              <a:ea typeface="Times Roman"/>
              <a:cs typeface="Times Roman"/>
              <a:sym typeface="Times Roman"/>
            </a:endParaRPr>
          </a:p>
          <a:p>
            <a:pPr marL="0" indent="0">
              <a:buSzTx/>
              <a:buNone/>
            </a:pPr>
            <a:r>
              <a:rPr>
                <a:latin typeface="Canela Text Bold"/>
                <a:ea typeface="Canela Text Bold"/>
                <a:cs typeface="Canela Text Bold"/>
                <a:sym typeface="Canela Text Bold"/>
              </a:rPr>
              <a:t>İşçiler</a:t>
            </a:r>
            <a:r>
              <a:t>: </a:t>
            </a:r>
          </a:p>
          <a:p>
            <a:pPr marL="0" indent="0">
              <a:buSzTx/>
              <a:buNone/>
            </a:pPr>
            <a:r>
              <a:t>Temizlik, sağlık ve çevre işlerinde çalışan isçiler, kurumun verdiği ya da uygun gördüğü önlük, tulum, çizme, şapka vb. giyerek çalışabilir. </a:t>
            </a:r>
            <a:endParaRPr sz="1200">
              <a:latin typeface="Times Roman"/>
              <a:ea typeface="Times Roman"/>
              <a:cs typeface="Times Roman"/>
              <a:sym typeface="Times Roman"/>
            </a:endParaRPr>
          </a:p>
        </p:txBody>
      </p:sp>
      <p:sp>
        <p:nvSpPr>
          <p:cNvPr id="628"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Günlük Çalışma Süresi"/>
          <p:cNvSpPr txBox="1">
            <a:spLocks noGrp="1"/>
          </p:cNvSpPr>
          <p:nvPr>
            <p:ph type="title"/>
          </p:nvPr>
        </p:nvSpPr>
        <p:spPr>
          <a:xfrm>
            <a:off x="1219200" y="1135746"/>
            <a:ext cx="21945600" cy="995760"/>
          </a:xfrm>
          <a:prstGeom prst="rect">
            <a:avLst/>
          </a:prstGeom>
        </p:spPr>
        <p:txBody>
          <a:bodyPr/>
          <a:lstStyle>
            <a:lvl1pPr defTabSz="825500">
              <a:lnSpc>
                <a:spcPct val="100000"/>
              </a:lnSpc>
              <a:defRPr sz="4400" spc="-44">
                <a:latin typeface="Graphik-SemiboldItalic"/>
                <a:ea typeface="Graphik-SemiboldItalic"/>
                <a:cs typeface="Graphik-SemiboldItalic"/>
                <a:sym typeface="Graphik Semibold"/>
              </a:defRPr>
            </a:lvl1pPr>
          </a:lstStyle>
          <a:p>
            <a:r>
              <a:t>Günlük Çalışma Süresi</a:t>
            </a:r>
          </a:p>
        </p:txBody>
      </p:sp>
      <p:sp>
        <p:nvSpPr>
          <p:cNvPr id="631" name="Devlet memurları ve sözleşmeli personelin çalışma saatleri 657 sayılı Devlet Memurları Kanunu’nun 99. maddesine göre belirlenmiştir. Buna göre devlet memurlarının haftalık çalışma saatleri Pazartesi, Salı, Çarşamba, Perşembe ve Cuma günleri olup toplam 4"/>
          <p:cNvSpPr txBox="1">
            <a:spLocks noGrp="1"/>
          </p:cNvSpPr>
          <p:nvPr>
            <p:ph type="body" idx="1"/>
          </p:nvPr>
        </p:nvSpPr>
        <p:spPr>
          <a:xfrm>
            <a:off x="1217711" y="3973395"/>
            <a:ext cx="21849657" cy="8555507"/>
          </a:xfrm>
          <a:prstGeom prst="rect">
            <a:avLst/>
          </a:prstGeom>
        </p:spPr>
        <p:txBody>
          <a:bodyPr/>
          <a:lstStyle/>
          <a:p>
            <a:pPr marL="248227" indent="-248227"/>
            <a:r>
              <a:t>Devlet memurları ve sözleşmeli personelin çalışma saatleri 657 sayılı Devlet Memurları Kanunu’nun 99. maddesine göre belirlenmiştir. Buna göre devlet memurlarının haftalık çalışma saatleri Pazartesi, Salı, Çarşamba, Perşembe ve Cuma günleri olup toplam 40 saattir. </a:t>
            </a:r>
            <a:endParaRPr sz="1200">
              <a:latin typeface="Times Roman"/>
              <a:ea typeface="Times Roman"/>
              <a:cs typeface="Times Roman"/>
              <a:sym typeface="Times Roman"/>
            </a:endParaRPr>
          </a:p>
          <a:p>
            <a:pPr marL="248227" indent="-248227"/>
            <a:r>
              <a:t>Çalışma saatleri işçiler hariç hafta içi 08.00-12.00, 13.00-17.00 olarak düzenlenmiştir. İşçiler 07.00-12.00, 13.00-17.00 olarak düzenlenmiştir</a:t>
            </a:r>
            <a:endParaRPr sz="1200">
              <a:latin typeface="Times Roman"/>
              <a:ea typeface="Times Roman"/>
              <a:cs typeface="Times Roman"/>
              <a:sym typeface="Times Roman"/>
            </a:endParaRPr>
          </a:p>
          <a:p>
            <a:pPr marL="248227" indent="-248227"/>
            <a:r>
              <a:t>İşçi personelin haftalık çalışma saati toplu sözleşmede 40 saat olarak belirlenmiştir. </a:t>
            </a:r>
            <a:endParaRPr sz="1200">
              <a:latin typeface="Times Roman"/>
              <a:ea typeface="Times Roman"/>
              <a:cs typeface="Times Roman"/>
              <a:sym typeface="Times Roman"/>
            </a:endParaRPr>
          </a:p>
          <a:p>
            <a:pPr marL="248227" indent="-248227"/>
            <a:r>
              <a:t>Sürekli ve geçici isçilerin çalışma saatleri işin tanımı, niteliği, yapılma şekli, yeri ve süresine göre kurum amiri tarafından belirlenir. Büro hizmeti yürüten isçiler de diğer memurlar gibi mesaiye devam eder. </a:t>
            </a:r>
          </a:p>
        </p:txBody>
      </p:sp>
      <p:sp>
        <p:nvSpPr>
          <p:cNvPr id="632" name="Slayt Numarası"/>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2438338" rtl="0" fontAlgn="auto" latinLnBrk="0" hangingPunct="0">
          <a:lnSpc>
            <a:spcPct val="120000"/>
          </a:lnSpc>
          <a:spcBef>
            <a:spcPts val="1200"/>
          </a:spcBef>
          <a:spcAft>
            <a:spcPts val="0"/>
          </a:spcAft>
          <a:buClrTx/>
          <a:buSzTx/>
          <a:buFontTx/>
          <a:buNone/>
          <a:tabLst/>
          <a:defRPr kumimoji="0" sz="2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18262</Words>
  <Application>Microsoft Office PowerPoint</Application>
  <PresentationFormat>Özel</PresentationFormat>
  <Paragraphs>1026</Paragraphs>
  <Slides>112</Slides>
  <Notes>0</Notes>
  <HiddenSlides>0</HiddenSlides>
  <MMClips>0</MMClips>
  <ScaleCrop>false</ScaleCrop>
  <HeadingPairs>
    <vt:vector size="6" baseType="variant">
      <vt:variant>
        <vt:lpstr>Kullanılan Yazı Tipleri</vt:lpstr>
      </vt:variant>
      <vt:variant>
        <vt:i4>16</vt:i4>
      </vt:variant>
      <vt:variant>
        <vt:lpstr>Tema</vt:lpstr>
      </vt:variant>
      <vt:variant>
        <vt:i4>1</vt:i4>
      </vt:variant>
      <vt:variant>
        <vt:lpstr>Slayt Başlıkları</vt:lpstr>
      </vt:variant>
      <vt:variant>
        <vt:i4>112</vt:i4>
      </vt:variant>
    </vt:vector>
  </HeadingPairs>
  <TitlesOfParts>
    <vt:vector size="129" baseType="lpstr">
      <vt:lpstr>Arial</vt:lpstr>
      <vt:lpstr>Canela</vt:lpstr>
      <vt:lpstr>Canela Bold</vt:lpstr>
      <vt:lpstr>Canela Deck Regular</vt:lpstr>
      <vt:lpstr>Canela Regular</vt:lpstr>
      <vt:lpstr>Canela Text Bold</vt:lpstr>
      <vt:lpstr>Canela Text Regular</vt:lpstr>
      <vt:lpstr>Futura Bold</vt:lpstr>
      <vt:lpstr>Graphik</vt:lpstr>
      <vt:lpstr>Graphik-Medium</vt:lpstr>
      <vt:lpstr>Graphik-SemiboldItalic</vt:lpstr>
      <vt:lpstr>Helvetica Neue</vt:lpstr>
      <vt:lpstr>Rockwell</vt:lpstr>
      <vt:lpstr>Rockwell Bold</vt:lpstr>
      <vt:lpstr>Times Roman</vt:lpstr>
      <vt:lpstr>Wingdings</vt:lpstr>
      <vt:lpstr>23_ClassicWhite</vt:lpstr>
      <vt:lpstr>Gümüşhane Üniversitesi</vt:lpstr>
      <vt:lpstr>PowerPoint Sunusu</vt:lpstr>
      <vt:lpstr>PowerPoint Sunusu</vt:lpstr>
      <vt:lpstr>PowerPoint Sunusu</vt:lpstr>
      <vt:lpstr>Tarihçe ve Tanıtım</vt:lpstr>
      <vt:lpstr>Tanıtım</vt:lpstr>
      <vt:lpstr>Üst Yöneticiler</vt:lpstr>
      <vt:lpstr>Üst Yöneticiler</vt:lpstr>
      <vt:lpstr>Üst Yöneticiler</vt:lpstr>
      <vt:lpstr>Üst Yöneticiler</vt:lpstr>
      <vt:lpstr>PowerPoint Sunusu</vt:lpstr>
      <vt:lpstr>Misyon, Vizyon ve Temel Değerler</vt:lpstr>
      <vt:lpstr>Temel Değerler</vt:lpstr>
      <vt:lpstr>Üniversite Mevzuatı</vt:lpstr>
      <vt:lpstr>PowerPoint Sunusu</vt:lpstr>
      <vt:lpstr>PowerPoint Sunusu</vt:lpstr>
      <vt:lpstr>PowerPoint Sunusu</vt:lpstr>
      <vt:lpstr>PowerPoint Sunusu</vt:lpstr>
      <vt:lpstr>PowerPoint Sunusu</vt:lpstr>
      <vt:lpstr>Üniversite Yerleşkeleri</vt:lpstr>
      <vt:lpstr>PowerPoint Sunusu</vt:lpstr>
      <vt:lpstr>PowerPoint Sunusu</vt:lpstr>
      <vt:lpstr>PowerPoint Sunusu</vt:lpstr>
      <vt:lpstr>PowerPoint Sunusu</vt:lpstr>
      <vt:lpstr>PowerPoint Sunusu</vt:lpstr>
      <vt:lpstr>Akademik ve İdari Birimler</vt:lpstr>
      <vt:lpstr>Akademik ve İdari Birimler</vt:lpstr>
      <vt:lpstr>Bilgi İşlem Daire Başkanlığı</vt:lpstr>
      <vt:lpstr>Bilgi İşlem Daire Başkanlığı</vt:lpstr>
      <vt:lpstr>İdari ve Mali İşler Daire Başkanlığı</vt:lpstr>
      <vt:lpstr>İdari ve Mali İşler Daire Başkanlığı</vt:lpstr>
      <vt:lpstr>Kütüphane ve Dokümantasyon Daire Başkanlığı</vt:lpstr>
      <vt:lpstr>Kütüphane ve Dokümantasyon Daire Başkanlığı</vt:lpstr>
      <vt:lpstr>Öğrenci İşleri Daire Başkanlığı</vt:lpstr>
      <vt:lpstr>Personel Daire Başkanlığı</vt:lpstr>
      <vt:lpstr>Sağlık, Kültür ve Spor Daire Başkanlığı</vt:lpstr>
      <vt:lpstr>Sağlık, Kültür ve Spor Daire Başkanlığı</vt:lpstr>
      <vt:lpstr>Strateji Geliştirme Daire Başkanlığı</vt:lpstr>
      <vt:lpstr>Strateji Geliştirme Daire Başkanlığı</vt:lpstr>
      <vt:lpstr>Yapı İşleri ve Teknik Daire Başkanlığı</vt:lpstr>
      <vt:lpstr>Yapı İşleri ve Teknik Daire Başkanlığı</vt:lpstr>
      <vt:lpstr>Kimlik Belgesi ve Kurumsal Bilgi Sistemleri</vt:lpstr>
      <vt:lpstr>Bilimsel Araştırma Projeleri Koordinatörlüğü</vt:lpstr>
      <vt:lpstr>Üniversite Yönetim Organları</vt:lpstr>
      <vt:lpstr>PowerPoint Sunusu</vt:lpstr>
      <vt:lpstr>PowerPoint Sunusu</vt:lpstr>
      <vt:lpstr>PowerPoint Sunusu</vt:lpstr>
      <vt:lpstr>Fakülte Yönetim Organları</vt:lpstr>
      <vt:lpstr>Yüksekokul ve Meslek Yüksekokulu Yönetim Organları</vt:lpstr>
      <vt:lpstr>Öğretim Elemanları</vt:lpstr>
      <vt:lpstr>Öğretim Elemanları</vt:lpstr>
      <vt:lpstr>İzin İşlemleri</vt:lpstr>
      <vt:lpstr>İzin İşlemleri</vt:lpstr>
      <vt:lpstr>Askerlik İşlemleri</vt:lpstr>
      <vt:lpstr>Askerlik İşlemleri</vt:lpstr>
      <vt:lpstr>İzinlerin Birleştirilmesi</vt:lpstr>
      <vt:lpstr>Yıllık İzinde İken Başka Bir İşte Çalışma Durumu</vt:lpstr>
      <vt:lpstr>Raporlu Personel Ücret Durumları</vt:lpstr>
      <vt:lpstr>Raporlu Personel Ücret Durumları</vt:lpstr>
      <vt:lpstr>İl Dışı Alınan Rapor Durumları</vt:lpstr>
      <vt:lpstr>Hizmet Değerlendirme İşlemleri</vt:lpstr>
      <vt:lpstr>Hizmet Değerlendirme İşlemleri</vt:lpstr>
      <vt:lpstr>Üniversitemizde Atanma ve Yükseltilmeler</vt:lpstr>
      <vt:lpstr>Görevlendirme İşlemleri</vt:lpstr>
      <vt:lpstr>Askerlik Öncesinde ve Sonrasında İşlemler</vt:lpstr>
      <vt:lpstr>Pasaport İşlemleri</vt:lpstr>
      <vt:lpstr>Disiplin İşlemleri</vt:lpstr>
      <vt:lpstr>Ödül Mekanizmaları</vt:lpstr>
      <vt:lpstr>Ödül Mekanizmaları</vt:lpstr>
      <vt:lpstr>Ödül Mekanizmaları</vt:lpstr>
      <vt:lpstr>Ödül Mekanizmaları</vt:lpstr>
      <vt:lpstr>Stratejik Plan, İhtisaslaşma ve Kalite Yönetim Sistemi</vt:lpstr>
      <vt:lpstr>Eğitim ve Öğretim</vt:lpstr>
      <vt:lpstr>Eğitim ve Öğretim</vt:lpstr>
      <vt:lpstr>Araştırma İmkanları</vt:lpstr>
      <vt:lpstr>Kütüphane Hizmetleri</vt:lpstr>
      <vt:lpstr>Kütüphane Hizmetleri</vt:lpstr>
      <vt:lpstr>Kütüphane Hizmetleri</vt:lpstr>
      <vt:lpstr>Üniversitemizin Diğer Hizmetleri</vt:lpstr>
      <vt:lpstr>Üniversitemizin Diğer Hizmetleri</vt:lpstr>
      <vt:lpstr>Disiplinler Arası Araştırma İmkanları</vt:lpstr>
      <vt:lpstr>Merkezi Araştırma Laboratuvarı</vt:lpstr>
      <vt:lpstr>Teknoloji Transfer Ofisi ve Uygulama ve Araştırma Merkezi</vt:lpstr>
      <vt:lpstr>Uluslararasılaşma</vt:lpstr>
      <vt:lpstr>Uluslararasılaşma</vt:lpstr>
      <vt:lpstr>Uluslararasılaşma</vt:lpstr>
      <vt:lpstr>Uluslararasılaşma</vt:lpstr>
      <vt:lpstr>Sağlık, Sosyal, Spor ve Kültür Alanlarındaki İmkânlar</vt:lpstr>
      <vt:lpstr>Sağlık, Sosyal, Spor ve Kültür Alanlarındaki İmkânlar</vt:lpstr>
      <vt:lpstr>Sağlık, Sosyal, Spor ve Kültür Alanlarındaki İmkânlar</vt:lpstr>
      <vt:lpstr>Sağlık, Sosyal, Spor ve Kültür Alanlarındaki İmkânlar</vt:lpstr>
      <vt:lpstr>Çalışma Hayatı ile İlgili Bilinmesi Gerekenler</vt:lpstr>
      <vt:lpstr>Çalışma Hayatı ile İlgili Bilinmesi Gerekenler</vt:lpstr>
      <vt:lpstr>Çalışma Hayatı ile İlgili Bilinmesi Gerekenler</vt:lpstr>
      <vt:lpstr>Çalışma Hayatı ile İlgili Bilinmesi Gerekenler</vt:lpstr>
      <vt:lpstr>Çalışma Hayatı ile İlgili Bilinmesi Gerekenler</vt:lpstr>
      <vt:lpstr>Çalışanların Uyması Gereken Etik Davranış İlkeleri</vt:lpstr>
      <vt:lpstr>Hukuki Düzenlemeler</vt:lpstr>
      <vt:lpstr>Günlük Çalışma Süresi</vt:lpstr>
      <vt:lpstr>Başka Kamu Kurum ve Kuruluşlarına Nakil</vt:lpstr>
      <vt:lpstr>Emeklilik İşlemleri</vt:lpstr>
      <vt:lpstr>İstifa Durumları</vt:lpstr>
      <vt:lpstr>İstifa Durumları</vt:lpstr>
      <vt:lpstr>Sendika Üyeliği</vt:lpstr>
      <vt:lpstr>Görevde Yükselme ve Ünvan Değişikliği Sınavları</vt:lpstr>
      <vt:lpstr>Görevde Yükselme ve Ünvan Değişikliği Sınavları</vt:lpstr>
      <vt:lpstr>İş Esnasında Hata ve Usülsüzlükler</vt:lpstr>
      <vt:lpstr>Dilekçe Verme ve Bilgi Edinme Hakkı</vt:lpstr>
      <vt:lpstr>Fazla Çalıştırılmaya İlişkin Bilgiler</vt:lpstr>
      <vt:lpstr>Fazla Çalıştırılmaya İlişkin Bilgiler</vt:lpstr>
      <vt:lpstr>İş Akdi Fesih İşlemleri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Gümüşhane Üniversitesi</dc:title>
  <dc:creator>user</dc:creator>
  <cp:lastModifiedBy>ALİ KARADENİZ</cp:lastModifiedBy>
  <cp:revision>2</cp:revision>
  <dcterms:modified xsi:type="dcterms:W3CDTF">2026-01-09T05:33:21Z</dcterms:modified>
</cp:coreProperties>
</file>