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72" r:id="rId9"/>
    <p:sldId id="273" r:id="rId10"/>
    <p:sldId id="274" r:id="rId11"/>
    <p:sldId id="275" r:id="rId12"/>
    <p:sldId id="276" r:id="rId13"/>
    <p:sldId id="314"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740"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B6984FE-C013-4424-8261-4D2BE2F6E4B1}"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2197011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6984FE-C013-4424-8261-4D2BE2F6E4B1}"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1776929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6984FE-C013-4424-8261-4D2BE2F6E4B1}"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3472709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6984FE-C013-4424-8261-4D2BE2F6E4B1}"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783062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B6984FE-C013-4424-8261-4D2BE2F6E4B1}"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217903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B6984FE-C013-4424-8261-4D2BE2F6E4B1}"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420675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B6984FE-C013-4424-8261-4D2BE2F6E4B1}"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142895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B6984FE-C013-4424-8261-4D2BE2F6E4B1}"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129145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6984FE-C013-4424-8261-4D2BE2F6E4B1}"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2541790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B6984FE-C013-4424-8261-4D2BE2F6E4B1}"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181477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B6984FE-C013-4424-8261-4D2BE2F6E4B1}"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27CAF-A9F7-4433-9657-6EEAEB9867AD}" type="slidenum">
              <a:rPr lang="tr-TR" smtClean="0"/>
              <a:t>‹#›</a:t>
            </a:fld>
            <a:endParaRPr lang="tr-TR"/>
          </a:p>
        </p:txBody>
      </p:sp>
    </p:spTree>
    <p:extLst>
      <p:ext uri="{BB962C8B-B14F-4D97-AF65-F5344CB8AC3E}">
        <p14:creationId xmlns:p14="http://schemas.microsoft.com/office/powerpoint/2010/main" val="1493669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84FE-C013-4424-8261-4D2BE2F6E4B1}" type="datetimeFigureOut">
              <a:rPr lang="tr-TR" smtClean="0"/>
              <a:t>14.03.2017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527CAF-A9F7-4433-9657-6EEAEB9867AD}" type="slidenum">
              <a:rPr lang="tr-TR" smtClean="0"/>
              <a:t>‹#›</a:t>
            </a:fld>
            <a:endParaRPr lang="tr-TR"/>
          </a:p>
        </p:txBody>
      </p:sp>
    </p:spTree>
    <p:extLst>
      <p:ext uri="{BB962C8B-B14F-4D97-AF65-F5344CB8AC3E}">
        <p14:creationId xmlns:p14="http://schemas.microsoft.com/office/powerpoint/2010/main" val="250998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descr="C:\Users\hp\Desktop\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7571" y="1369522"/>
            <a:ext cx="8085454" cy="5331244"/>
          </a:xfrm>
          <a:prstGeom prst="rect">
            <a:avLst/>
          </a:prstGeom>
          <a:noFill/>
          <a:ln>
            <a:noFill/>
          </a:ln>
        </p:spPr>
      </p:pic>
      <p:sp>
        <p:nvSpPr>
          <p:cNvPr id="5" name="Dikdörtgen 4"/>
          <p:cNvSpPr/>
          <p:nvPr/>
        </p:nvSpPr>
        <p:spPr>
          <a:xfrm>
            <a:off x="2466842" y="241896"/>
            <a:ext cx="4337406" cy="523220"/>
          </a:xfrm>
          <a:prstGeom prst="rect">
            <a:avLst/>
          </a:prstGeom>
        </p:spPr>
        <p:txBody>
          <a:bodyPr wrap="none">
            <a:spAutoFit/>
          </a:bodyPr>
          <a:lstStyle/>
          <a:p>
            <a:r>
              <a:rPr lang="tr-TR" sz="2800" b="1" dirty="0">
                <a:solidFill>
                  <a:srgbClr val="002060"/>
                </a:solidFill>
              </a:rPr>
              <a:t>GÜMÜŞHANE ÜNİVERSİTESİ</a:t>
            </a:r>
            <a:endParaRPr lang="tr-TR" sz="2800" dirty="0">
              <a:solidFill>
                <a:srgbClr val="002060"/>
              </a:solidFill>
            </a:endParaRPr>
          </a:p>
        </p:txBody>
      </p:sp>
      <p:sp>
        <p:nvSpPr>
          <p:cNvPr id="6" name="Dikdörtgen 5"/>
          <p:cNvSpPr/>
          <p:nvPr/>
        </p:nvSpPr>
        <p:spPr>
          <a:xfrm>
            <a:off x="2236651" y="1038290"/>
            <a:ext cx="4567597" cy="430887"/>
          </a:xfrm>
          <a:prstGeom prst="rect">
            <a:avLst/>
          </a:prstGeom>
        </p:spPr>
        <p:txBody>
          <a:bodyPr wrap="none">
            <a:spAutoFit/>
          </a:bodyPr>
          <a:lstStyle/>
          <a:p>
            <a:r>
              <a:rPr lang="tr-TR" sz="2200" b="1" dirty="0">
                <a:solidFill>
                  <a:schemeClr val="accent6">
                    <a:lumMod val="75000"/>
                  </a:schemeClr>
                </a:solidFill>
              </a:rPr>
              <a:t>KURUM İÇ DEĞERLENDİRME RAPORU</a:t>
            </a:r>
            <a:endParaRPr lang="tr-TR" sz="2200" dirty="0">
              <a:solidFill>
                <a:schemeClr val="accent6">
                  <a:lumMod val="75000"/>
                </a:schemeClr>
              </a:solidFill>
            </a:endParaRPr>
          </a:p>
        </p:txBody>
      </p:sp>
      <p:sp>
        <p:nvSpPr>
          <p:cNvPr id="7" name="Dikdörtgen 6"/>
          <p:cNvSpPr/>
          <p:nvPr/>
        </p:nvSpPr>
        <p:spPr>
          <a:xfrm>
            <a:off x="4006405" y="630858"/>
            <a:ext cx="1141659" cy="400110"/>
          </a:xfrm>
          <a:prstGeom prst="rect">
            <a:avLst/>
          </a:prstGeom>
        </p:spPr>
        <p:txBody>
          <a:bodyPr wrap="none">
            <a:spAutoFit/>
          </a:bodyPr>
          <a:lstStyle/>
          <a:p>
            <a:r>
              <a:rPr lang="tr-TR" sz="2000" b="1" dirty="0" smtClean="0">
                <a:solidFill>
                  <a:schemeClr val="tx1">
                    <a:lumMod val="95000"/>
                    <a:lumOff val="5000"/>
                  </a:schemeClr>
                </a:solidFill>
              </a:rPr>
              <a:t>2015 YILI</a:t>
            </a:r>
            <a:endParaRPr lang="tr-TR" sz="2000" dirty="0">
              <a:solidFill>
                <a:schemeClr val="tx1">
                  <a:lumMod val="95000"/>
                  <a:lumOff val="5000"/>
                </a:schemeClr>
              </a:solidFill>
            </a:endParaRPr>
          </a:p>
        </p:txBody>
      </p:sp>
    </p:spTree>
    <p:extLst>
      <p:ext uri="{BB962C8B-B14F-4D97-AF65-F5344CB8AC3E}">
        <p14:creationId xmlns:p14="http://schemas.microsoft.com/office/powerpoint/2010/main" val="15529107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000" b="1" dirty="0">
                <a:solidFill>
                  <a:srgbClr val="0070C0"/>
                </a:solidFill>
              </a:rPr>
              <a:t>Araştırma Faaliyetlerinin Yürütüldüğü Birimler</a:t>
            </a:r>
            <a:endParaRPr lang="tr-TR" sz="3000" dirty="0">
              <a:solidFill>
                <a:srgbClr val="0070C0"/>
              </a:solidFill>
            </a:endParaRPr>
          </a:p>
        </p:txBody>
      </p:sp>
      <p:sp>
        <p:nvSpPr>
          <p:cNvPr id="3" name="İçerik Yer Tutucusu 2"/>
          <p:cNvSpPr>
            <a:spLocks noGrp="1"/>
          </p:cNvSpPr>
          <p:nvPr>
            <p:ph idx="1"/>
          </p:nvPr>
        </p:nvSpPr>
        <p:spPr>
          <a:xfrm>
            <a:off x="457200" y="1083060"/>
            <a:ext cx="8219256" cy="1769876"/>
          </a:xfrm>
        </p:spPr>
        <p:txBody>
          <a:bodyPr>
            <a:noAutofit/>
          </a:bodyPr>
          <a:lstStyle/>
          <a:p>
            <a:pPr marL="0" lvl="0" indent="0">
              <a:buNone/>
            </a:pPr>
            <a:r>
              <a:rPr lang="tr-TR" sz="2000" b="1" dirty="0">
                <a:solidFill>
                  <a:srgbClr val="C00000"/>
                </a:solidFill>
              </a:rPr>
              <a:t>Eğitim Teknolojileri Uygulama ve Araştırma Merkezi</a:t>
            </a:r>
            <a:endParaRPr lang="tr-TR" sz="2000" dirty="0">
              <a:solidFill>
                <a:srgbClr val="C00000"/>
              </a:solidFill>
            </a:endParaRPr>
          </a:p>
          <a:p>
            <a:pPr marL="0" indent="0">
              <a:buNone/>
            </a:pPr>
            <a:r>
              <a:rPr lang="tr-TR" sz="2000" dirty="0"/>
              <a:t>Merkez, başkan ve ofis çalışanlarından oluşmaktadır. Üniversite içerisinde bazı derslerin uzaktan eğitim yoluyla yapılmasını sağlamaktadır. 2015 yılı içerisinde Türk Dili dersini 2113, Atatürk İlkeleri ve İnkılap Tarihi dersini ise 2289 öğrenci almıştır. Belirtilen dersleri alanların okullara göre </a:t>
            </a:r>
            <a:r>
              <a:rPr lang="tr-TR" sz="2000" dirty="0" smtClean="0"/>
              <a:t>dağılımları</a:t>
            </a:r>
            <a:r>
              <a:rPr lang="tr-TR" sz="2000" dirty="0"/>
              <a:t> </a:t>
            </a:r>
            <a:r>
              <a:rPr lang="tr-TR" sz="2000" dirty="0" smtClean="0"/>
              <a:t>aşağıdaki gibidir.</a:t>
            </a:r>
            <a:endParaRPr lang="tr-TR" sz="2000" dirty="0"/>
          </a:p>
        </p:txBody>
      </p:sp>
      <p:graphicFrame>
        <p:nvGraphicFramePr>
          <p:cNvPr id="4" name="Tablo 3"/>
          <p:cNvGraphicFramePr>
            <a:graphicFrameLocks noGrp="1"/>
          </p:cNvGraphicFramePr>
          <p:nvPr>
            <p:extLst>
              <p:ext uri="{D42A27DB-BD31-4B8C-83A1-F6EECF244321}">
                <p14:modId xmlns:p14="http://schemas.microsoft.com/office/powerpoint/2010/main" val="2683602205"/>
              </p:ext>
            </p:extLst>
          </p:nvPr>
        </p:nvGraphicFramePr>
        <p:xfrm>
          <a:off x="179512" y="2852936"/>
          <a:ext cx="8712968" cy="3744412"/>
        </p:xfrm>
        <a:graphic>
          <a:graphicData uri="http://schemas.openxmlformats.org/drawingml/2006/table">
            <a:tbl>
              <a:tblPr firstRow="1" firstCol="1" bandRow="1">
                <a:tableStyleId>{5C22544A-7EE6-4342-B048-85BDC9FD1C3A}</a:tableStyleId>
              </a:tblPr>
              <a:tblGrid>
                <a:gridCol w="4070581"/>
                <a:gridCol w="1949965"/>
                <a:gridCol w="2692422"/>
              </a:tblGrid>
              <a:tr h="434086">
                <a:tc>
                  <a:txBody>
                    <a:bodyPr/>
                    <a:lstStyle/>
                    <a:p>
                      <a:pPr algn="ctr">
                        <a:lnSpc>
                          <a:spcPct val="115000"/>
                        </a:lnSpc>
                        <a:spcAft>
                          <a:spcPts val="0"/>
                        </a:spcAft>
                      </a:pPr>
                      <a:r>
                        <a:rPr lang="tr-TR" sz="1000" dirty="0">
                          <a:effectLst/>
                        </a:rPr>
                        <a:t>Okullar</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Türk Dili Dersini Alan </a:t>
                      </a:r>
                      <a:endParaRPr lang="tr-TR" sz="1100" dirty="0">
                        <a:effectLst/>
                      </a:endParaRPr>
                    </a:p>
                    <a:p>
                      <a:pPr algn="ctr">
                        <a:lnSpc>
                          <a:spcPct val="115000"/>
                        </a:lnSpc>
                        <a:spcAft>
                          <a:spcPts val="0"/>
                        </a:spcAft>
                      </a:pPr>
                      <a:r>
                        <a:rPr lang="tr-TR" sz="1000" dirty="0">
                          <a:effectLst/>
                        </a:rPr>
                        <a:t>Öğrenci Sayısı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Atatürk İlkeleri ve İnkılap Tarihi Dersini Alan Öğrenci Sayısı</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İLAHİYAT FAKÜLTESİ</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128</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129</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TORUL 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111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172</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ŞİRAN MBMYO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145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157</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KÖSE İCMYO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209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218</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KÜRTÜN 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131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138</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KELKİT ADMYO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289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294</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KELKİT SHMYO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83</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86</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GÜMÜŞHANE MYO</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1017</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1095</a:t>
                      </a:r>
                      <a:endParaRPr lang="tr-TR" sz="1100" dirty="0">
                        <a:effectLst/>
                        <a:latin typeface="Calibri"/>
                        <a:ea typeface="Calibri"/>
                        <a:cs typeface="Times New Roman"/>
                      </a:endParaRPr>
                    </a:p>
                  </a:txBody>
                  <a:tcPr marL="44450" marR="44450" marT="0" marB="0" anchor="ctr"/>
                </a:tc>
              </a:tr>
              <a:tr h="367814">
                <a:tc>
                  <a:txBody>
                    <a:bodyPr/>
                    <a:lstStyle/>
                    <a:p>
                      <a:pPr algn="ctr">
                        <a:lnSpc>
                          <a:spcPct val="115000"/>
                        </a:lnSpc>
                        <a:spcAft>
                          <a:spcPts val="0"/>
                        </a:spcAft>
                      </a:pPr>
                      <a:r>
                        <a:rPr lang="tr-TR" sz="1000" dirty="0">
                          <a:effectLst/>
                        </a:rPr>
                        <a:t>Toplam</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2113</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2289</a:t>
                      </a:r>
                      <a:endParaRPr lang="tr-TR" sz="11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653250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000" b="1" dirty="0">
                <a:solidFill>
                  <a:srgbClr val="0070C0"/>
                </a:solidFill>
              </a:rPr>
              <a:t>Araştırma Faaliyetlerinin Yürütüldüğü Birimler</a:t>
            </a:r>
            <a:endParaRPr lang="tr-TR" sz="3000" dirty="0">
              <a:solidFill>
                <a:srgbClr val="0070C0"/>
              </a:solidFill>
            </a:endParaRPr>
          </a:p>
        </p:txBody>
      </p:sp>
      <p:sp>
        <p:nvSpPr>
          <p:cNvPr id="3" name="İçerik Yer Tutucusu 2"/>
          <p:cNvSpPr>
            <a:spLocks noGrp="1"/>
          </p:cNvSpPr>
          <p:nvPr>
            <p:ph idx="1"/>
          </p:nvPr>
        </p:nvSpPr>
        <p:spPr>
          <a:xfrm>
            <a:off x="179512" y="1083060"/>
            <a:ext cx="8496944" cy="5586300"/>
          </a:xfrm>
        </p:spPr>
        <p:txBody>
          <a:bodyPr>
            <a:noAutofit/>
          </a:bodyPr>
          <a:lstStyle/>
          <a:p>
            <a:pPr marL="0" lvl="0" indent="0" algn="just">
              <a:buNone/>
              <a:tabLst>
                <a:tab pos="266700" algn="l"/>
              </a:tabLst>
            </a:pPr>
            <a:r>
              <a:rPr lang="tr-TR" sz="1600" b="1" dirty="0">
                <a:solidFill>
                  <a:srgbClr val="C00000"/>
                </a:solidFill>
              </a:rPr>
              <a:t>Merkezi Araştırma Laboratuvarı Uygulama ve Araştırma Merkezi</a:t>
            </a:r>
            <a:endParaRPr lang="tr-TR" sz="1600" dirty="0">
              <a:solidFill>
                <a:srgbClr val="C00000"/>
              </a:solidFill>
            </a:endParaRPr>
          </a:p>
          <a:p>
            <a:pPr marL="0" indent="0" algn="just">
              <a:buNone/>
              <a:tabLst>
                <a:tab pos="266700" algn="l"/>
              </a:tabLst>
            </a:pPr>
            <a:r>
              <a:rPr lang="tr-TR" sz="1600" dirty="0" smtClean="0"/>
              <a:t>	Gümüşhane </a:t>
            </a:r>
            <a:r>
              <a:rPr lang="tr-TR" sz="1600" dirty="0"/>
              <a:t>Üniversitesi Merkezi Araştırma Laboratuvarı Uygulama ve Araştırma Merkezi, Merkeze ait yönetmeliğin 03.02.2014 tarihli ve 28902 sayılı Resmi </a:t>
            </a:r>
            <a:r>
              <a:rPr lang="tr-TR" sz="1600" dirty="0" err="1"/>
              <a:t>Gazete’de</a:t>
            </a:r>
            <a:r>
              <a:rPr lang="tr-TR" sz="1600" dirty="0"/>
              <a:t>  yayımlanması ile faaliyetlerine başlamıştır.  </a:t>
            </a:r>
            <a:endParaRPr lang="tr-TR" sz="1600" dirty="0" smtClean="0"/>
          </a:p>
          <a:p>
            <a:pPr marL="0" indent="0" algn="just">
              <a:buNone/>
              <a:tabLst>
                <a:tab pos="266700" algn="l"/>
              </a:tabLst>
            </a:pPr>
            <a:endParaRPr lang="tr-TR" sz="1600" dirty="0"/>
          </a:p>
          <a:p>
            <a:pPr marL="0" indent="0" algn="just">
              <a:buNone/>
              <a:tabLst>
                <a:tab pos="266700" algn="l"/>
              </a:tabLst>
            </a:pPr>
            <a:r>
              <a:rPr lang="tr-TR" sz="1600" dirty="0" smtClean="0"/>
              <a:t>	Gümüşhane </a:t>
            </a:r>
            <a:r>
              <a:rPr lang="tr-TR" sz="1600" dirty="0"/>
              <a:t>Üniversitesi Merkezi Araştırma Laboratuvarı Uygulama ve Araştırma Merkezi, 1640 m</a:t>
            </a:r>
            <a:r>
              <a:rPr lang="tr-TR" sz="1600" baseline="30000" dirty="0"/>
              <a:t>2</a:t>
            </a:r>
            <a:r>
              <a:rPr lang="tr-TR" sz="1600" dirty="0"/>
              <a:t> kapalı alan içinde 11 laboratuvar (Kimyasal Analiz Laboratuvarı 2 adet, </a:t>
            </a:r>
            <a:r>
              <a:rPr lang="tr-TR" sz="1600" dirty="0" err="1"/>
              <a:t>Enstrümental</a:t>
            </a:r>
            <a:r>
              <a:rPr lang="tr-TR" sz="1600" dirty="0"/>
              <a:t> Analiz Laboratuvarı 3 adet, Mikrobiyoloji Laboratuvarı 1 adet, Moleküler Biyoloji Laboratuvarı 1 adet,  Makine Mühendisliği Laboratuvarı 1 Adet, Jeoloji Mühendisliği Laboratuvarı 1 Adet, Jeofizik  Mühendisliği Laboratuvarı 1 Adet, Harita Mühendisliği Laboratuvarı 1 Adet, İnşaat  Mühendisliği Laboratuvarı 1 Adet, Fizik  Mühendisliği Laboratuvarı 1 Adet), çalışma ofisleri, toplantı ve seminer salonu, numune kabul, raporlama, soğuk oda, enerji odası, depo, güvenlik odası, soyunma odaları ve duşlar ile  kafeteryadan oluşmaktadır. </a:t>
            </a:r>
            <a:endParaRPr lang="tr-TR" sz="1600" dirty="0" smtClean="0"/>
          </a:p>
          <a:p>
            <a:pPr marL="0" indent="0" algn="just">
              <a:buNone/>
              <a:tabLst>
                <a:tab pos="266700" algn="l"/>
              </a:tabLst>
            </a:pPr>
            <a:endParaRPr lang="tr-TR" sz="1600" dirty="0"/>
          </a:p>
          <a:p>
            <a:pPr marL="0" indent="0" algn="just">
              <a:buNone/>
              <a:tabLst>
                <a:tab pos="266700" algn="l"/>
              </a:tabLst>
            </a:pPr>
            <a:r>
              <a:rPr lang="tr-TR" sz="1600" dirty="0"/>
              <a:t>	Gümüşhane Üniversitesi Merkezi Araştırma Laboratuvarı başta olmak üzere laboratuvarların akreditasyonu, yürütülen çalışmalar arasında yer almaktadır. Merkezi Araştırma Laboratuvarında TSEN ISO 17025 Uygulamalı Eğitim ve Laboratuvar Akreditasyonu Kapsamında Metot </a:t>
            </a:r>
            <a:r>
              <a:rPr lang="tr-TR" sz="1600" dirty="0" err="1"/>
              <a:t>Validasyonu</a:t>
            </a:r>
            <a:r>
              <a:rPr lang="tr-TR" sz="1600" dirty="0"/>
              <a:t> ve Ölçüm Belirsizliği Eğitimi, ilgili kişilere verilmiş olup akreditasyon süreci devam etmektedir. </a:t>
            </a:r>
          </a:p>
          <a:p>
            <a:pPr marL="0" indent="0" algn="just">
              <a:buNone/>
              <a:tabLst>
                <a:tab pos="266700" algn="l"/>
              </a:tabLst>
            </a:pPr>
            <a:endParaRPr lang="tr-TR" sz="1600" dirty="0"/>
          </a:p>
        </p:txBody>
      </p:sp>
    </p:spTree>
    <p:extLst>
      <p:ext uri="{BB962C8B-B14F-4D97-AF65-F5344CB8AC3E}">
        <p14:creationId xmlns:p14="http://schemas.microsoft.com/office/powerpoint/2010/main" val="3580702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200" b="1" dirty="0">
                <a:solidFill>
                  <a:srgbClr val="0070C0"/>
                </a:solidFill>
              </a:rPr>
              <a:t>İyileştirmeye Yönelik Çalışmalar</a:t>
            </a:r>
            <a:endParaRPr lang="tr-TR" sz="3000" dirty="0">
              <a:solidFill>
                <a:srgbClr val="0070C0"/>
              </a:solidFill>
            </a:endParaRPr>
          </a:p>
        </p:txBody>
      </p:sp>
      <p:sp>
        <p:nvSpPr>
          <p:cNvPr id="3" name="İçerik Yer Tutucusu 2"/>
          <p:cNvSpPr>
            <a:spLocks noGrp="1"/>
          </p:cNvSpPr>
          <p:nvPr>
            <p:ph idx="1"/>
          </p:nvPr>
        </p:nvSpPr>
        <p:spPr>
          <a:xfrm>
            <a:off x="179512" y="764704"/>
            <a:ext cx="8424936" cy="2736304"/>
          </a:xfrm>
        </p:spPr>
        <p:txBody>
          <a:bodyPr>
            <a:noAutofit/>
          </a:bodyPr>
          <a:lstStyle/>
          <a:p>
            <a:pPr marL="0" indent="0" algn="just">
              <a:lnSpc>
                <a:spcPct val="150000"/>
              </a:lnSpc>
              <a:buNone/>
              <a:tabLst>
                <a:tab pos="355600" algn="l"/>
              </a:tabLst>
            </a:pPr>
            <a:r>
              <a:rPr lang="tr-TR" sz="1200" dirty="0">
                <a:latin typeface="Arial" panose="020B0604020202020204" pitchFamily="34" charset="0"/>
                <a:cs typeface="Arial" panose="020B0604020202020204" pitchFamily="34" charset="0"/>
              </a:rPr>
              <a:t>	Yeni kurulan bir üniversite olmanın getirdiği güçlüklerin yanında genç ve dinamik personele sahip olmak ve gelişime açık yönetim anlayışı üniversitemiz için büyük bir avantajdır. Personel ihtiyacımızın karşılanması, fiziksel ve teknolojik altyapı eksikliklerimizin giderilmesi durumunda üniversitemiz gelişim sürecini hızlı ve başarılı bir şekilde tamamlayacak ve gelecek yıllar içinde daha etkin bir eğitim ve öğretim yapılacaktır.</a:t>
            </a:r>
          </a:p>
          <a:p>
            <a:pPr marL="0" indent="0" algn="just">
              <a:lnSpc>
                <a:spcPct val="150000"/>
              </a:lnSpc>
              <a:buNone/>
              <a:tabLst>
                <a:tab pos="355600" algn="l"/>
              </a:tabLst>
            </a:pPr>
            <a:endParaRPr lang="tr-TR" sz="1200" dirty="0">
              <a:latin typeface="Arial" panose="020B0604020202020204" pitchFamily="34" charset="0"/>
              <a:cs typeface="Arial" panose="020B0604020202020204" pitchFamily="34" charset="0"/>
            </a:endParaRPr>
          </a:p>
          <a:p>
            <a:pPr marL="0" indent="0" algn="just">
              <a:lnSpc>
                <a:spcPct val="150000"/>
              </a:lnSpc>
              <a:buNone/>
              <a:tabLst>
                <a:tab pos="355600" algn="l"/>
              </a:tabLst>
            </a:pPr>
            <a:r>
              <a:rPr lang="tr-TR" sz="1200" dirty="0" smtClean="0">
                <a:latin typeface="Arial" panose="020B0604020202020204" pitchFamily="34" charset="0"/>
                <a:cs typeface="Arial" panose="020B0604020202020204" pitchFamily="34" charset="0"/>
              </a:rPr>
              <a:t>	</a:t>
            </a:r>
            <a:r>
              <a:rPr lang="tr-TR" sz="1200" dirty="0">
                <a:latin typeface="Arial" panose="020B0604020202020204" pitchFamily="34" charset="0"/>
                <a:cs typeface="Arial" panose="020B0604020202020204" pitchFamily="34" charset="0"/>
              </a:rPr>
              <a:t>Gümüşhane Üniversitesi iç kontrol çalışmalarının ikinci basamağında yer alan risk değerlendirme çalışmaları 2013 yılına ait bilgiler idari ve akademik birimler tarafından Strateji Geliştirme Daire Başkanlığı İç Kontrol Birimine iletilmiş olup bu çalışma ile risk değerlendirme standartlarına olan uyumluluk ölçülmüştür. Yapılan analizler sonucunda “2013 Yılı Risk Değerlendirme Standartları Analizi” raporu hazırlanmıştır. Üniversitemiz tarafından en geniş katılımı sağlamak amacıyla 31 birimin bilgileri derlenmiş ve </a:t>
            </a:r>
            <a:r>
              <a:rPr lang="tr-TR" sz="1200" b="1" dirty="0">
                <a:solidFill>
                  <a:srgbClr val="C00000"/>
                </a:solidFill>
                <a:latin typeface="Arial" panose="020B0604020202020204" pitchFamily="34" charset="0"/>
                <a:cs typeface="Arial" panose="020B0604020202020204" pitchFamily="34" charset="0"/>
              </a:rPr>
              <a:t>2013 Yılı Risk Değerlendirme Standartları G</a:t>
            </a:r>
            <a:r>
              <a:rPr lang="tr-TR" sz="1200" b="1" dirty="0">
                <a:solidFill>
                  <a:srgbClr val="002060"/>
                </a:solidFill>
                <a:latin typeface="Arial" panose="020B0604020202020204" pitchFamily="34" charset="0"/>
                <a:cs typeface="Arial" panose="020B0604020202020204" pitchFamily="34" charset="0"/>
              </a:rPr>
              <a:t>üvence Analiz Oranı 71.15</a:t>
            </a:r>
            <a:r>
              <a:rPr lang="tr-TR" sz="1200" b="1" dirty="0">
                <a:solidFill>
                  <a:srgbClr val="C00000"/>
                </a:solidFill>
                <a:latin typeface="Arial" panose="020B0604020202020204" pitchFamily="34" charset="0"/>
                <a:cs typeface="Arial" panose="020B0604020202020204" pitchFamily="34" charset="0"/>
              </a:rPr>
              <a:t> olarak hesaplanmıştır. </a:t>
            </a:r>
          </a:p>
          <a:p>
            <a:pPr marL="0" indent="0" algn="just">
              <a:lnSpc>
                <a:spcPct val="150000"/>
              </a:lnSpc>
              <a:buNone/>
              <a:tabLst>
                <a:tab pos="355600" algn="l"/>
              </a:tabLst>
            </a:pPr>
            <a:endParaRPr lang="tr-TR" sz="1200" dirty="0">
              <a:latin typeface="Arial" panose="020B0604020202020204" pitchFamily="34" charset="0"/>
              <a:cs typeface="Arial" panose="020B0604020202020204" pitchFamily="34" charset="0"/>
            </a:endParaRPr>
          </a:p>
        </p:txBody>
      </p:sp>
      <p:pic>
        <p:nvPicPr>
          <p:cNvPr id="4" name="Resim 3" descr="C:\Users\hp\Downloads\RISK_DE ERLENDIRME_STANDARTLARI_(201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861048"/>
            <a:ext cx="5472607" cy="2733305"/>
          </a:xfrm>
          <a:prstGeom prst="rect">
            <a:avLst/>
          </a:prstGeom>
          <a:noFill/>
          <a:ln>
            <a:noFill/>
          </a:ln>
        </p:spPr>
      </p:pic>
    </p:spTree>
    <p:extLst>
      <p:ext uri="{BB962C8B-B14F-4D97-AF65-F5344CB8AC3E}">
        <p14:creationId xmlns:p14="http://schemas.microsoft.com/office/powerpoint/2010/main" val="2272885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pPr lvl="0"/>
            <a:r>
              <a:rPr lang="tr-TR" sz="3200" b="1" cap="all" dirty="0">
                <a:solidFill>
                  <a:srgbClr val="0070C0"/>
                </a:solidFill>
              </a:rPr>
              <a:t>Kalite Güvence Sistemi</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2994012"/>
          </a:xfrm>
        </p:spPr>
        <p:txBody>
          <a:bodyPr>
            <a:noAutofit/>
          </a:bodyPr>
          <a:lstStyle/>
          <a:p>
            <a:pPr marL="0" indent="0" algn="just">
              <a:lnSpc>
                <a:spcPct val="150000"/>
              </a:lnSpc>
              <a:buNone/>
              <a:tabLst>
                <a:tab pos="355600" algn="l"/>
              </a:tabLst>
            </a:pPr>
            <a:r>
              <a:rPr lang="tr-TR" sz="1400" dirty="0" smtClean="0"/>
              <a:t>	Kalite </a:t>
            </a:r>
            <a:r>
              <a:rPr lang="tr-TR" sz="1400" dirty="0"/>
              <a:t>Güvense sistemi kapsamında Gümüşhane Üniversitesi İç Kontrol Standartları Eylem Planı’nda belirlenen standartlara uygunluk, yapılan çalışmalar ile raporlanmıştır. İç Kontrol Eylem Planı’nda yer alan kontrol ortamı, risk değerlendirme, kontrol faaliyetleri, bilgi ve iletişim ve son olarak izleme değerlendirme başlıkları altında yürütülen iç kontrol çalışmalarının birinci basamağında yer alan kontrol ortamı standartlarının oluşturulması, sistematik ve anlaşılır bir şekilde birimlere ve personele anlatılması ve yukarıda belirtilen değerler ölçüsünde yapılan çalışmaların sonuçlarının analizi ile hazırlanmış olan raporlar sayesinde Gümüşhane Üniversitesinin kalite politikasına ve sorunlarına genel bir bakış yapılabilmiş ve gerek idari gerekse akademik birimlerin değerlendirmeler sonucunda yaşamış oldukları sorunlar belirlenmiştir</a:t>
            </a:r>
            <a:r>
              <a:rPr lang="tr-TR" sz="1400" dirty="0" smtClean="0"/>
              <a:t>.</a:t>
            </a:r>
            <a:endParaRPr lang="tr-TR" sz="1400" dirty="0"/>
          </a:p>
        </p:txBody>
      </p:sp>
    </p:spTree>
    <p:extLst>
      <p:ext uri="{BB962C8B-B14F-4D97-AF65-F5344CB8AC3E}">
        <p14:creationId xmlns:p14="http://schemas.microsoft.com/office/powerpoint/2010/main" val="640482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pPr lvl="0"/>
            <a:r>
              <a:rPr lang="tr-TR" sz="3200" b="1" cap="all" dirty="0">
                <a:solidFill>
                  <a:srgbClr val="0070C0"/>
                </a:solidFill>
              </a:rPr>
              <a:t>Kalite Güvence Sistemi</a:t>
            </a:r>
            <a:endParaRPr lang="tr-TR" sz="3200" cap="all" dirty="0">
              <a:solidFill>
                <a:srgbClr val="0070C0"/>
              </a:solidFill>
            </a:endParaRPr>
          </a:p>
        </p:txBody>
      </p:sp>
      <p:pic>
        <p:nvPicPr>
          <p:cNvPr id="5" name="Resim 4" descr="C:\Users\hp\Downloads\Genel_Tablo_KONTROL_ORTAMI_STANDARTLARI_13.01.2014 (2).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3140968"/>
            <a:ext cx="6563666" cy="3278560"/>
          </a:xfrm>
          <a:prstGeom prst="rect">
            <a:avLst/>
          </a:prstGeom>
          <a:noFill/>
          <a:ln>
            <a:noFill/>
          </a:ln>
        </p:spPr>
      </p:pic>
      <p:sp>
        <p:nvSpPr>
          <p:cNvPr id="6" name="İçerik Yer Tutucusu 2"/>
          <p:cNvSpPr txBox="1">
            <a:spLocks/>
          </p:cNvSpPr>
          <p:nvPr/>
        </p:nvSpPr>
        <p:spPr>
          <a:xfrm>
            <a:off x="107504" y="980728"/>
            <a:ext cx="8887688" cy="200106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150000"/>
              </a:lnSpc>
              <a:buFont typeface="Arial" panose="020B0604020202020204" pitchFamily="34" charset="0"/>
              <a:buNone/>
              <a:tabLst>
                <a:tab pos="355600" algn="l"/>
              </a:tabLst>
            </a:pPr>
            <a:r>
              <a:rPr lang="tr-TR" sz="1400" dirty="0" smtClean="0"/>
              <a:t>	2012 yılında ilk defa yapılan Kontrol Ortamı Standartları Analizi, kurum sorunlarının görülmesine ve iyileştirme çalışmalarının yapılmasına yardımcı olmuştur.  2012 yılında yapılan çalışma sonucunda ortaya çıkan </a:t>
            </a:r>
            <a:r>
              <a:rPr lang="tr-TR" sz="1400" b="1" dirty="0" smtClean="0"/>
              <a:t>Güvence Analiz Oranı </a:t>
            </a:r>
            <a:r>
              <a:rPr lang="tr-TR" sz="1400" b="1" u="sng" dirty="0" smtClean="0"/>
              <a:t>% 57.49</a:t>
            </a:r>
            <a:r>
              <a:rPr lang="tr-TR" sz="1400" dirty="0" smtClean="0"/>
              <a:t> iken 2013 yılında yapılan çalışmada bu oran</a:t>
            </a:r>
            <a:r>
              <a:rPr lang="tr-TR" sz="1400" b="1" dirty="0" smtClean="0"/>
              <a:t> </a:t>
            </a:r>
            <a:r>
              <a:rPr lang="tr-TR" sz="1400" b="1" u="sng" dirty="0" smtClean="0"/>
              <a:t>% 67.44</a:t>
            </a:r>
            <a:r>
              <a:rPr lang="tr-TR" sz="1400" dirty="0" smtClean="0"/>
              <a:t>‘e yükselmiştir. Güvence analiz oranlarındaki artış, üniversitemiz bünyesindeki işleyişin kalitesinin arttığını, değerlendirmeye katılan birimlerin sayısının artmasına rağmen ortalamanın da artmasının gözden kaçırılmaması gerektiğini ve üniversitemiz bünyesinde yapılan tüm çalışmalardan 2013 yılında 2012 yılına göre daha fazla verim alındığını göstermektedir. </a:t>
            </a:r>
            <a:endParaRPr lang="tr-TR" sz="1400" dirty="0"/>
          </a:p>
        </p:txBody>
      </p:sp>
    </p:spTree>
    <p:extLst>
      <p:ext uri="{BB962C8B-B14F-4D97-AF65-F5344CB8AC3E}">
        <p14:creationId xmlns:p14="http://schemas.microsoft.com/office/powerpoint/2010/main" val="915809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pPr lvl="0"/>
            <a:r>
              <a:rPr lang="tr-TR" sz="3200" b="1" cap="all" dirty="0">
                <a:solidFill>
                  <a:srgbClr val="0070C0"/>
                </a:solidFill>
              </a:rPr>
              <a:t>Kalite Güvence Sistemi</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indent="0" algn="just">
              <a:buNone/>
              <a:tabLst>
                <a:tab pos="355600" algn="l"/>
              </a:tabLst>
            </a:pPr>
            <a:r>
              <a:rPr lang="tr-TR" sz="1200" b="1" dirty="0">
                <a:solidFill>
                  <a:srgbClr val="C00000"/>
                </a:solidFill>
              </a:rPr>
              <a:t>Gümüşhane Üniversitesi Diploma Eki Etiketi</a:t>
            </a:r>
            <a:endParaRPr lang="tr-TR" sz="1200" dirty="0">
              <a:solidFill>
                <a:srgbClr val="C00000"/>
              </a:solidFill>
            </a:endParaRPr>
          </a:p>
          <a:p>
            <a:pPr marL="0" indent="0" algn="just">
              <a:buNone/>
              <a:tabLst>
                <a:tab pos="355600" algn="l"/>
              </a:tabLst>
            </a:pPr>
            <a:r>
              <a:rPr lang="tr-TR" sz="1200" dirty="0"/>
              <a:t>	Gümüşhane Üniversitesi, Bologna Süreci kapsamında bölüm/program müfredatlarının oluşturulması ve AKTS sistemi üzerinden ders bilgi paketlerinin hazırlanması, TYYÇ çıktıları doğrultusunda bölüm/program yeterlilikleri ve ders çıktılarının oluşturulması ve yürürlüğe konulması sonucu olarak 2013 yılında Avrupa Komisyonu’na yapılan başvurunun değerlendirilmesi sonucunda Diploma Eki’ni (Diploma </a:t>
            </a:r>
            <a:r>
              <a:rPr lang="tr-TR" sz="1200" dirty="0" err="1"/>
              <a:t>Supplement</a:t>
            </a:r>
            <a:r>
              <a:rPr lang="tr-TR" sz="1200" dirty="0"/>
              <a:t>) sağlamaya yeterliliği olan üniversitelere verilen Diploma Eki </a:t>
            </a:r>
            <a:r>
              <a:rPr lang="tr-TR" sz="1200" dirty="0" err="1"/>
              <a:t>Etiketi’ni</a:t>
            </a:r>
            <a:r>
              <a:rPr lang="tr-TR" sz="1200" dirty="0"/>
              <a:t> almaya hak kazanmıştır.</a:t>
            </a:r>
          </a:p>
          <a:p>
            <a:pPr marL="0" indent="0" algn="just">
              <a:buNone/>
              <a:tabLst>
                <a:tab pos="355600" algn="l"/>
              </a:tabLst>
            </a:pPr>
            <a:r>
              <a:rPr lang="tr-TR" sz="1200" dirty="0"/>
              <a:t> </a:t>
            </a:r>
            <a:r>
              <a:rPr lang="tr-TR" sz="1200" b="1" dirty="0"/>
              <a:t> </a:t>
            </a:r>
            <a:endParaRPr lang="tr-TR" sz="1200" dirty="0"/>
          </a:p>
          <a:p>
            <a:pPr marL="0" indent="0" algn="just">
              <a:buNone/>
              <a:tabLst>
                <a:tab pos="355600" algn="l"/>
              </a:tabLst>
            </a:pPr>
            <a:r>
              <a:rPr lang="tr-TR" sz="1200" b="1" dirty="0">
                <a:solidFill>
                  <a:srgbClr val="C00000"/>
                </a:solidFill>
              </a:rPr>
              <a:t>En İyi Uygulama Ödülü</a:t>
            </a:r>
            <a:endParaRPr lang="tr-TR" sz="1200" dirty="0">
              <a:solidFill>
                <a:srgbClr val="C00000"/>
              </a:solidFill>
            </a:endParaRPr>
          </a:p>
          <a:p>
            <a:pPr marL="0" indent="0" algn="just">
              <a:buNone/>
              <a:tabLst>
                <a:tab pos="355600" algn="l"/>
              </a:tabLst>
            </a:pPr>
            <a:r>
              <a:rPr lang="tr-TR" sz="1200" dirty="0"/>
              <a:t>	Avrupa Topluluğu Kalite Araştırma Kuruluşu (ESQR), Gümüşhane Üniversitesini “En İyi Uygulamalar Avrupa 2013 </a:t>
            </a:r>
            <a:r>
              <a:rPr lang="tr-TR" sz="1200" dirty="0" err="1"/>
              <a:t>Ödülü”ne</a:t>
            </a:r>
            <a:r>
              <a:rPr lang="tr-TR" sz="1200" dirty="0"/>
              <a:t> layık gördü. (Avrupa Topluluğu Kalite Araştırma Kuruluşu, merkezi İsviçre’de olan ve kalite geliştirme tekniklerinin araştırılmasına ve onaylanmasına karar veren bir organizasyondur. Avrupa’nın büyük şehirlerinde düzenlediği ödül törenleri ve toplantılarla kalite kültürünün oluşmasına katkıda bulunmaktadır. “Avrupa En İyi Uygulamalar Ödülleri” ise Avrupa, Asya, Amerika, Afrika ve Avusturalya’dan farklı sektörleri temsil eden kurum ve kuruluşlara verilmektedir.)</a:t>
            </a:r>
          </a:p>
          <a:p>
            <a:pPr marL="0" indent="0" algn="just">
              <a:buNone/>
              <a:tabLst>
                <a:tab pos="355600" algn="l"/>
              </a:tabLst>
            </a:pPr>
            <a:r>
              <a:rPr lang="tr-TR" sz="1200" dirty="0"/>
              <a:t> </a:t>
            </a:r>
          </a:p>
          <a:p>
            <a:pPr marL="0" indent="0" algn="just">
              <a:buNone/>
              <a:tabLst>
                <a:tab pos="355600" algn="l"/>
              </a:tabLst>
            </a:pPr>
            <a:r>
              <a:rPr lang="tr-TR" sz="1200" b="1" dirty="0">
                <a:solidFill>
                  <a:srgbClr val="C00000"/>
                </a:solidFill>
              </a:rPr>
              <a:t>En Önemli Kurum Ödülü</a:t>
            </a:r>
            <a:endParaRPr lang="tr-TR" sz="1200" dirty="0">
              <a:solidFill>
                <a:srgbClr val="C00000"/>
              </a:solidFill>
            </a:endParaRPr>
          </a:p>
          <a:p>
            <a:pPr marL="0" indent="0" algn="just">
              <a:buNone/>
              <a:tabLst>
                <a:tab pos="355600" algn="l"/>
              </a:tabLst>
            </a:pPr>
            <a:r>
              <a:rPr lang="tr-TR" sz="1200" dirty="0"/>
              <a:t>	Gümüşhane Üniversitesi, Dünya İş Konfederasyonu (World </a:t>
            </a:r>
            <a:r>
              <a:rPr lang="tr-TR" sz="1200" dirty="0" err="1"/>
              <a:t>Confederation</a:t>
            </a:r>
            <a:r>
              <a:rPr lang="tr-TR" sz="1200" dirty="0"/>
              <a:t> of </a:t>
            </a:r>
            <a:r>
              <a:rPr lang="tr-TR" sz="1200" dirty="0" err="1"/>
              <a:t>Businesses</a:t>
            </a:r>
            <a:r>
              <a:rPr lang="tr-TR" sz="1200" dirty="0"/>
              <a:t> - WORLDCOB) tarafından sektöründe ve bölgesindeki en önemli kurum ödülüne layık görüldü. (WORLDCOB, yaklaşık 75 ülkede iş geliştirmeyi teşvik eden organizasyonlardan biridir. WORLDCOB öne çıkan işletme ve iş adamlarını geliştiren, kurumsal sosyal sorumluluğu destekleyen uluslararası bir kuruluştur.)</a:t>
            </a:r>
          </a:p>
          <a:p>
            <a:pPr marL="0" indent="0" algn="just">
              <a:buNone/>
              <a:tabLst>
                <a:tab pos="355600" algn="l"/>
              </a:tabLst>
            </a:pPr>
            <a:r>
              <a:rPr lang="tr-TR" sz="1200" dirty="0"/>
              <a:t> </a:t>
            </a:r>
          </a:p>
          <a:p>
            <a:pPr marL="0" indent="0" algn="just">
              <a:buNone/>
              <a:tabLst>
                <a:tab pos="355600" algn="l"/>
              </a:tabLst>
            </a:pPr>
            <a:r>
              <a:rPr lang="tr-TR" sz="1200" b="1" dirty="0">
                <a:solidFill>
                  <a:srgbClr val="C00000"/>
                </a:solidFill>
              </a:rPr>
              <a:t>Avrupa Kredi Transfer Sistemi (AKTS) ve Türkiye Yükseköğretim Yeterlilikler Çerçevesi</a:t>
            </a:r>
            <a:r>
              <a:rPr lang="tr-TR" sz="1200" dirty="0">
                <a:solidFill>
                  <a:srgbClr val="C00000"/>
                </a:solidFill>
              </a:rPr>
              <a:t> </a:t>
            </a:r>
            <a:r>
              <a:rPr lang="tr-TR" sz="1200" b="1" dirty="0">
                <a:solidFill>
                  <a:srgbClr val="C00000"/>
                </a:solidFill>
              </a:rPr>
              <a:t>(TYYÇ) KATALOĞU </a:t>
            </a:r>
            <a:endParaRPr lang="tr-TR" sz="1200" dirty="0">
              <a:solidFill>
                <a:srgbClr val="C00000"/>
              </a:solidFill>
            </a:endParaRPr>
          </a:p>
          <a:p>
            <a:pPr marL="0" indent="0" algn="just">
              <a:buNone/>
              <a:tabLst>
                <a:tab pos="355600" algn="l"/>
              </a:tabLst>
            </a:pPr>
            <a:r>
              <a:rPr lang="tr-TR" sz="1200" dirty="0"/>
              <a:t> 	Avrupa Kredi Transfer Sistemi (AKTS), öğrenci merkezli, öğrencinin iş yüküne dayalı bir kredi sistemidir. Öğrencinin bir dersi başarıyla tamamlayabilmesi için yapması gereken çalışmaların tümünü (teorik ders, uygulama, seminer, bireysel çalışma, sınavlar, ödevler vb.) ifade eden bir değerdir. Bologna Süreci’nin Türkiye’de uygulanması aşamasında, AKTS en önemli çalışma alanlarından biridir. Son yıllarda, Türkiye’deki birçok üniversite kendi kredi ve </a:t>
            </a:r>
            <a:r>
              <a:rPr lang="tr-TR" sz="1200" dirty="0" err="1"/>
              <a:t>notlandırma</a:t>
            </a:r>
            <a:r>
              <a:rPr lang="tr-TR" sz="1200" dirty="0"/>
              <a:t> sistemlerini AKTS prensiplerine uyumlaştırma çalışmalarını yoğunlaştırmış durumdadırlar.</a:t>
            </a:r>
          </a:p>
        </p:txBody>
      </p:sp>
    </p:spTree>
    <p:extLst>
      <p:ext uri="{BB962C8B-B14F-4D97-AF65-F5344CB8AC3E}">
        <p14:creationId xmlns:p14="http://schemas.microsoft.com/office/powerpoint/2010/main" val="4180680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200" b="1" i="1" u="sng" dirty="0">
                <a:solidFill>
                  <a:srgbClr val="0070C0"/>
                </a:solidFill>
              </a:rPr>
              <a:t>Programların Tasarımı ve Onayı </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indent="0" algn="just">
              <a:buNone/>
              <a:tabLst>
                <a:tab pos="355600" algn="l"/>
              </a:tabLst>
            </a:pPr>
            <a:r>
              <a:rPr lang="tr-TR" sz="1200" b="1" dirty="0">
                <a:solidFill>
                  <a:srgbClr val="C00000"/>
                </a:solidFill>
              </a:rPr>
              <a:t>Programların eğitim amaçlarının belirlenmesinde ve müfredatın (eğitim programının) tasarımında iç ve dış paydaş katkıları nasıl ve ne seviyede gerçekleşmektedir? </a:t>
            </a:r>
            <a:endParaRPr lang="tr-TR" sz="1200" dirty="0">
              <a:solidFill>
                <a:srgbClr val="C00000"/>
              </a:solidFill>
            </a:endParaRPr>
          </a:p>
          <a:p>
            <a:pPr marL="0" indent="0" algn="just">
              <a:buNone/>
              <a:tabLst>
                <a:tab pos="355600" algn="l"/>
              </a:tabLst>
            </a:pPr>
            <a:r>
              <a:rPr lang="tr-TR" sz="1200" dirty="0" smtClean="0"/>
              <a:t>	Gümüşhane </a:t>
            </a:r>
            <a:r>
              <a:rPr lang="tr-TR" sz="1200" dirty="0"/>
              <a:t>Üniversitesi bünyesinde faaliyet gösteren Fakülte, MYO, Enstitü vb. eğitim birimlerinin amaçlarının belirlenmesinde ve müfredatın tasarımında genel olarak iç paydaşlar (öğretim elemanları) görüş ve önerileri ile destek verirken dış paydaşların katkıları sınırlı kalmaktadır. </a:t>
            </a:r>
          </a:p>
          <a:p>
            <a:pPr marL="0" indent="0" algn="just">
              <a:buNone/>
              <a:tabLst>
                <a:tab pos="355600" algn="l"/>
              </a:tabLst>
            </a:pPr>
            <a:r>
              <a:rPr lang="tr-TR" sz="1200" dirty="0"/>
              <a:t> </a:t>
            </a:r>
          </a:p>
          <a:p>
            <a:pPr marL="0" indent="0" algn="just">
              <a:buNone/>
              <a:tabLst>
                <a:tab pos="355600" algn="l"/>
              </a:tabLst>
            </a:pPr>
            <a:r>
              <a:rPr lang="tr-TR" sz="1200" b="1" dirty="0">
                <a:solidFill>
                  <a:srgbClr val="C00000"/>
                </a:solidFill>
              </a:rPr>
              <a:t>Programların yeterlilikleri (mezun bilgi, beceri ve yetkinlikleri ) nasıl belirlenmektedir? </a:t>
            </a:r>
            <a:endParaRPr lang="tr-TR" sz="1200" dirty="0">
              <a:solidFill>
                <a:srgbClr val="C00000"/>
              </a:solidFill>
            </a:endParaRPr>
          </a:p>
          <a:p>
            <a:pPr marL="0" indent="0" algn="just">
              <a:buNone/>
              <a:tabLst>
                <a:tab pos="355600" algn="l"/>
              </a:tabLst>
            </a:pPr>
            <a:r>
              <a:rPr lang="tr-TR" sz="1200" dirty="0" smtClean="0"/>
              <a:t>	Programların </a:t>
            </a:r>
            <a:r>
              <a:rPr lang="tr-TR" sz="1200" dirty="0"/>
              <a:t>yeterlilikleri mezun olan öğrencilerin kamu ve benzeri kurumların yapmış olduğu sınavlarda göstermiş oldukları başarı seviyelerinin takip edilmesi ile belirlenmekte ve güncellenmektedir. </a:t>
            </a:r>
          </a:p>
          <a:p>
            <a:pPr marL="0" indent="0" algn="just">
              <a:buNone/>
              <a:tabLst>
                <a:tab pos="355600" algn="l"/>
              </a:tabLst>
            </a:pPr>
            <a:r>
              <a:rPr lang="tr-TR" sz="1200" dirty="0"/>
              <a:t> </a:t>
            </a:r>
          </a:p>
          <a:p>
            <a:pPr marL="0" indent="0" algn="just">
              <a:buNone/>
              <a:tabLst>
                <a:tab pos="355600" algn="l"/>
              </a:tabLst>
            </a:pPr>
            <a:r>
              <a:rPr lang="tr-TR" sz="1200" b="1" dirty="0">
                <a:solidFill>
                  <a:srgbClr val="C00000"/>
                </a:solidFill>
              </a:rPr>
              <a:t>Programların yeterlilikleri belirlenirken Türkiye Yükseköğretim Yeterlilikler Çerçevesiyle (TYYÇ) uyumu göz önünde bulundurulmakta mıdır? </a:t>
            </a:r>
            <a:endParaRPr lang="tr-TR" sz="1200" dirty="0">
              <a:solidFill>
                <a:srgbClr val="C00000"/>
              </a:solidFill>
            </a:endParaRPr>
          </a:p>
          <a:p>
            <a:pPr marL="0" indent="0" algn="just">
              <a:buNone/>
              <a:tabLst>
                <a:tab pos="355600" algn="l"/>
              </a:tabLst>
            </a:pPr>
            <a:r>
              <a:rPr lang="tr-TR" sz="1200" dirty="0" smtClean="0"/>
              <a:t>	Programların </a:t>
            </a:r>
            <a:r>
              <a:rPr lang="tr-TR" sz="1200" dirty="0"/>
              <a:t>yeterlilikleri belirlenirken Yükseköğretim Yeterlilikler Çerçevesi (TYYÇ) Temel Alan </a:t>
            </a:r>
            <a:r>
              <a:rPr lang="tr-TR" sz="1200" dirty="0" smtClean="0"/>
              <a:t>Yeterlilikleri uyumu </a:t>
            </a:r>
            <a:r>
              <a:rPr lang="tr-TR" sz="1200" dirty="0"/>
              <a:t>genel olarak göz önünde bulundurulmaktadır. </a:t>
            </a:r>
          </a:p>
          <a:p>
            <a:pPr marL="0" indent="0" algn="just">
              <a:buNone/>
              <a:tabLst>
                <a:tab pos="355600" algn="l"/>
              </a:tabLst>
            </a:pPr>
            <a:r>
              <a:rPr lang="tr-TR" sz="1200" dirty="0"/>
              <a:t> </a:t>
            </a:r>
          </a:p>
          <a:p>
            <a:pPr marL="0" indent="0" algn="just">
              <a:buNone/>
              <a:tabLst>
                <a:tab pos="355600" algn="l"/>
              </a:tabLst>
            </a:pPr>
            <a:r>
              <a:rPr lang="tr-TR" sz="1200" b="1" dirty="0">
                <a:solidFill>
                  <a:srgbClr val="C00000"/>
                </a:solidFill>
              </a:rPr>
              <a:t>Programların yeterlilikleriyle ders öğrenme çıktıları arasında ilişkilendirme yapılmakta mıdır? </a:t>
            </a:r>
            <a:endParaRPr lang="tr-TR" sz="1200" dirty="0">
              <a:solidFill>
                <a:srgbClr val="C00000"/>
              </a:solidFill>
            </a:endParaRPr>
          </a:p>
          <a:p>
            <a:pPr marL="0" indent="0" algn="just">
              <a:buNone/>
              <a:tabLst>
                <a:tab pos="355600" algn="l"/>
              </a:tabLst>
            </a:pPr>
            <a:r>
              <a:rPr lang="tr-TR" sz="1200" dirty="0" smtClean="0"/>
              <a:t>	Programların </a:t>
            </a:r>
            <a:r>
              <a:rPr lang="tr-TR" sz="1200" dirty="0"/>
              <a:t>yeterlilikleriyle ders öğrenme çıktıları arasında ilişki kurulmaktadır</a:t>
            </a:r>
            <a:r>
              <a:rPr lang="tr-TR" sz="1200" dirty="0" smtClean="0"/>
              <a:t>.</a:t>
            </a:r>
          </a:p>
          <a:p>
            <a:pPr marL="0" lvl="0" indent="0">
              <a:buNone/>
              <a:tabLst>
                <a:tab pos="355600" algn="l"/>
              </a:tabLst>
            </a:pPr>
            <a:endParaRPr lang="tr-TR" sz="1200" b="1" dirty="0" smtClean="0"/>
          </a:p>
          <a:p>
            <a:pPr marL="0" lvl="0" indent="0">
              <a:buNone/>
              <a:tabLst>
                <a:tab pos="355600" algn="l"/>
              </a:tabLst>
            </a:pPr>
            <a:r>
              <a:rPr lang="tr-TR" sz="1200" b="1" dirty="0" smtClean="0">
                <a:solidFill>
                  <a:srgbClr val="C00000"/>
                </a:solidFill>
              </a:rPr>
              <a:t>Kurumda </a:t>
            </a:r>
            <a:r>
              <a:rPr lang="tr-TR" sz="1200" b="1" dirty="0">
                <a:solidFill>
                  <a:srgbClr val="C00000"/>
                </a:solidFill>
              </a:rPr>
              <a:t>programların onaylanma süreci nasıl gerçekleştirilmektedir? </a:t>
            </a:r>
            <a:endParaRPr lang="tr-TR" sz="1200" dirty="0">
              <a:solidFill>
                <a:srgbClr val="C00000"/>
              </a:solidFill>
            </a:endParaRPr>
          </a:p>
          <a:p>
            <a:pPr marL="0" indent="0">
              <a:buNone/>
              <a:tabLst>
                <a:tab pos="355600" algn="l"/>
              </a:tabLst>
            </a:pPr>
            <a:r>
              <a:rPr lang="tr-TR" sz="1200" dirty="0" smtClean="0"/>
              <a:t>	Programların </a:t>
            </a:r>
            <a:r>
              <a:rPr lang="tr-TR" sz="1200" dirty="0"/>
              <a:t>şekillenme süreci Bölüm/Anabilim Dalı Kurulu kararı ile derslerin belirlenmesi ile başlamakta ve Bölüm Başkanlığında programın son şekli verilmektedir. Bu program Dekanlık makamı, Fakülte veya Yüksekokul Yönetim Kurulu karalı ile onaylanıp Öğrenci İşleri Daire Başkanlığına gönderilmekte ve Senatoya sunulmaktadır. </a:t>
            </a:r>
          </a:p>
          <a:p>
            <a:pPr marL="0" indent="0">
              <a:buNone/>
              <a:tabLst>
                <a:tab pos="355600" algn="l"/>
              </a:tabLst>
            </a:pPr>
            <a:r>
              <a:rPr lang="tr-TR" sz="1200" dirty="0"/>
              <a:t> </a:t>
            </a:r>
          </a:p>
          <a:p>
            <a:pPr marL="0" lvl="0" indent="0">
              <a:buNone/>
              <a:tabLst>
                <a:tab pos="355600" algn="l"/>
              </a:tabLst>
            </a:pPr>
            <a:r>
              <a:rPr lang="tr-TR" sz="1200" b="1" dirty="0">
                <a:solidFill>
                  <a:srgbClr val="C00000"/>
                </a:solidFill>
              </a:rPr>
              <a:t>Programların eğitim amaçları ve kazanımları kamuoyuna açık bir şekilde ilan edilmekte midir? </a:t>
            </a:r>
            <a:endParaRPr lang="tr-TR" sz="1200" dirty="0">
              <a:solidFill>
                <a:srgbClr val="C00000"/>
              </a:solidFill>
            </a:endParaRPr>
          </a:p>
          <a:p>
            <a:pPr marL="0" indent="0">
              <a:buNone/>
              <a:tabLst>
                <a:tab pos="355600" algn="l"/>
              </a:tabLst>
            </a:pPr>
            <a:r>
              <a:rPr lang="tr-TR" sz="1200" dirty="0" smtClean="0"/>
              <a:t>	Programların </a:t>
            </a:r>
            <a:r>
              <a:rPr lang="tr-TR" sz="1200" dirty="0"/>
              <a:t>eğitim amaçları ve kazanımları web sayfamızda yer alan Bologna Eşgüdüm Merkezinde yer almaktadır</a:t>
            </a:r>
            <a:r>
              <a:rPr lang="tr-TR" sz="1200" dirty="0" smtClean="0"/>
              <a:t>.</a:t>
            </a:r>
            <a:endParaRPr lang="tr-TR" sz="1200" dirty="0"/>
          </a:p>
          <a:p>
            <a:pPr marL="0" indent="0" algn="just">
              <a:buNone/>
              <a:tabLst>
                <a:tab pos="355600" algn="l"/>
              </a:tabLst>
            </a:pPr>
            <a:endParaRPr lang="tr-TR" sz="1200" dirty="0"/>
          </a:p>
        </p:txBody>
      </p:sp>
    </p:spTree>
    <p:extLst>
      <p:ext uri="{BB962C8B-B14F-4D97-AF65-F5344CB8AC3E}">
        <p14:creationId xmlns:p14="http://schemas.microsoft.com/office/powerpoint/2010/main" val="10087569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Öğrenci Merkezli Öğrenme, Öğretme ve Değerlendirme </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lvl="0" indent="0">
              <a:buNone/>
              <a:tabLst>
                <a:tab pos="355600" algn="l"/>
              </a:tabLst>
            </a:pPr>
            <a:r>
              <a:rPr lang="tr-TR" sz="1300" b="1" dirty="0">
                <a:solidFill>
                  <a:srgbClr val="C00000"/>
                </a:solidFill>
              </a:rPr>
              <a:t>Programlarda yer alan derslerin öğrenci iş yüküne dayalı kredi değerleri (AKTS) belirlenmekte midir? </a:t>
            </a:r>
            <a:endParaRPr lang="tr-TR" sz="1300" dirty="0">
              <a:solidFill>
                <a:srgbClr val="C00000"/>
              </a:solidFill>
            </a:endParaRPr>
          </a:p>
          <a:p>
            <a:pPr marL="0" indent="0">
              <a:buNone/>
              <a:tabLst>
                <a:tab pos="355600" algn="l"/>
              </a:tabLst>
            </a:pPr>
            <a:r>
              <a:rPr lang="tr-TR" sz="1300" dirty="0" smtClean="0"/>
              <a:t>	Programlarda </a:t>
            </a:r>
            <a:r>
              <a:rPr lang="tr-TR" sz="1300" dirty="0"/>
              <a:t>yer alan derslerin öğrenci iş yüküne dayalı kredi değerleri belirlenmekte ve tüm dersler için Bologna Süreci’nde ilan edilmektedir. </a:t>
            </a:r>
            <a:endParaRPr lang="tr-TR" sz="1300" dirty="0" smtClean="0"/>
          </a:p>
          <a:p>
            <a:pPr marL="0" indent="0">
              <a:buNone/>
              <a:tabLst>
                <a:tab pos="355600" algn="l"/>
              </a:tabLst>
            </a:pPr>
            <a:r>
              <a:rPr lang="tr-TR" sz="1300" dirty="0"/>
              <a:t> </a:t>
            </a:r>
          </a:p>
          <a:p>
            <a:pPr marL="0" lvl="0" indent="0">
              <a:buNone/>
              <a:tabLst>
                <a:tab pos="355600" algn="l"/>
              </a:tabLst>
            </a:pPr>
            <a:r>
              <a:rPr lang="tr-TR" sz="1300" b="1" dirty="0">
                <a:solidFill>
                  <a:srgbClr val="C00000"/>
                </a:solidFill>
              </a:rPr>
              <a:t>Öğrencilerin yurt içi ve/veya yurt dışındaki işyeri ortamlarında gerçekleştirebilecekleri uygulama ve stajların iş yükleri belirlenmekte (AKTS kredisi) ve programın toplam iş yüküne dâhil edilmekte midir? </a:t>
            </a:r>
            <a:endParaRPr lang="tr-TR" sz="1300" dirty="0">
              <a:solidFill>
                <a:srgbClr val="C00000"/>
              </a:solidFill>
            </a:endParaRPr>
          </a:p>
          <a:p>
            <a:pPr marL="0" indent="0">
              <a:buNone/>
              <a:tabLst>
                <a:tab pos="355600" algn="l"/>
              </a:tabLst>
            </a:pPr>
            <a:r>
              <a:rPr lang="tr-TR" sz="1300" dirty="0" smtClean="0"/>
              <a:t>	Öğrencilerin </a:t>
            </a:r>
            <a:r>
              <a:rPr lang="tr-TR" sz="1300" dirty="0" err="1"/>
              <a:t>Erasmus</a:t>
            </a:r>
            <a:r>
              <a:rPr lang="tr-TR" sz="1300" dirty="0"/>
              <a:t> ve benzeri değişim programları ile staj yapmaları durumunda iş yüküne dahil edilmektedir. </a:t>
            </a:r>
          </a:p>
          <a:p>
            <a:pPr marL="0" indent="0">
              <a:buNone/>
              <a:tabLst>
                <a:tab pos="355600" algn="l"/>
              </a:tabLst>
            </a:pPr>
            <a:r>
              <a:rPr lang="tr-TR" sz="1300" b="1" dirty="0"/>
              <a:t> </a:t>
            </a:r>
            <a:endParaRPr lang="tr-TR" sz="1300" dirty="0"/>
          </a:p>
          <a:p>
            <a:pPr marL="0" lvl="0" indent="0">
              <a:buNone/>
              <a:tabLst>
                <a:tab pos="355600" algn="l"/>
              </a:tabLst>
            </a:pPr>
            <a:r>
              <a:rPr lang="tr-TR" sz="1300" b="1" dirty="0">
                <a:solidFill>
                  <a:srgbClr val="C00000"/>
                </a:solidFill>
              </a:rPr>
              <a:t>Programların yürütülmesinde öğrencilerin aktif rol almaları nasıl teşvik edilmektedir? </a:t>
            </a:r>
            <a:endParaRPr lang="tr-TR" sz="1300" dirty="0">
              <a:solidFill>
                <a:srgbClr val="C00000"/>
              </a:solidFill>
            </a:endParaRPr>
          </a:p>
          <a:p>
            <a:pPr marL="0" indent="0">
              <a:buNone/>
              <a:tabLst>
                <a:tab pos="355600" algn="l"/>
              </a:tabLst>
            </a:pPr>
            <a:r>
              <a:rPr lang="tr-TR" sz="1300" dirty="0" smtClean="0"/>
              <a:t>	Programların </a:t>
            </a:r>
            <a:r>
              <a:rPr lang="tr-TR" sz="1300" dirty="0"/>
              <a:t>yürütülmesinde ödev, seminer, ders anlatımları, proje, bitirme çalışmaları ve benzeri uygulamalar ile öğrencilerin aktif rol almaları teşvik edilmektedir. </a:t>
            </a:r>
          </a:p>
          <a:p>
            <a:pPr marL="0" indent="0">
              <a:buNone/>
              <a:tabLst>
                <a:tab pos="355600" algn="l"/>
              </a:tabLst>
            </a:pPr>
            <a:r>
              <a:rPr lang="tr-TR" sz="1300" dirty="0"/>
              <a:t> </a:t>
            </a:r>
          </a:p>
          <a:p>
            <a:pPr marL="0" lvl="0" indent="0">
              <a:buNone/>
              <a:tabLst>
                <a:tab pos="355600" algn="l"/>
              </a:tabLst>
            </a:pPr>
            <a:r>
              <a:rPr lang="tr-TR" sz="1300" b="1" dirty="0">
                <a:solidFill>
                  <a:srgbClr val="C00000"/>
                </a:solidFill>
              </a:rPr>
              <a:t>Başarı ölçme ve değerlendirme yöntemi (BÖDY), hedeflenen ders öğrenme çıktılarına ulaşıldığını ölçebilecek şekilde tasarlanmakta mıdır? </a:t>
            </a:r>
            <a:endParaRPr lang="tr-TR" sz="1300" dirty="0">
              <a:solidFill>
                <a:srgbClr val="C00000"/>
              </a:solidFill>
            </a:endParaRPr>
          </a:p>
          <a:p>
            <a:pPr marL="0" indent="0">
              <a:buNone/>
              <a:tabLst>
                <a:tab pos="355600" algn="l"/>
              </a:tabLst>
            </a:pPr>
            <a:r>
              <a:rPr lang="tr-TR" sz="1300" dirty="0" smtClean="0"/>
              <a:t>	Başarı </a:t>
            </a:r>
            <a:r>
              <a:rPr lang="tr-TR" sz="1300" dirty="0"/>
              <a:t>ölçme ve değerlendirme yöntemi, her ders sorumlusu tarafından farklı yöntemler göz önünde bulundurularak yapılmasına rağmen ders öğrenme çıktıları genel olarak ölçülecek şekilde tasarlanmaktadır.</a:t>
            </a:r>
          </a:p>
          <a:p>
            <a:pPr marL="0" indent="0">
              <a:buNone/>
              <a:tabLst>
                <a:tab pos="355600" algn="l"/>
              </a:tabLst>
            </a:pPr>
            <a:r>
              <a:rPr lang="tr-TR" sz="1300" dirty="0"/>
              <a:t> </a:t>
            </a:r>
          </a:p>
          <a:p>
            <a:pPr marL="0" lvl="0" indent="0">
              <a:buNone/>
              <a:tabLst>
                <a:tab pos="355600" algn="l"/>
              </a:tabLst>
            </a:pPr>
            <a:r>
              <a:rPr lang="tr-TR" sz="1300" b="1" dirty="0">
                <a:solidFill>
                  <a:srgbClr val="C00000"/>
                </a:solidFill>
              </a:rPr>
              <a:t>Doğru, adil ve tutarlı şekilde değerlendirmeyi güvence altına almak için nasıl bir yöntem (</a:t>
            </a:r>
            <a:r>
              <a:rPr lang="tr-TR" sz="1300" b="1" dirty="0" smtClean="0">
                <a:solidFill>
                  <a:srgbClr val="C00000"/>
                </a:solidFill>
              </a:rPr>
              <a:t>sınavların /</a:t>
            </a:r>
            <a:r>
              <a:rPr lang="tr-TR" sz="1300" b="1" dirty="0" err="1">
                <a:solidFill>
                  <a:srgbClr val="C00000"/>
                </a:solidFill>
              </a:rPr>
              <a:t>notlandırmanın</a:t>
            </a:r>
            <a:r>
              <a:rPr lang="tr-TR" sz="1300" b="1" dirty="0" smtClean="0">
                <a:solidFill>
                  <a:srgbClr val="C00000"/>
                </a:solidFill>
              </a:rPr>
              <a:t>/ derslerin </a:t>
            </a:r>
            <a:r>
              <a:rPr lang="tr-TR" sz="1300" b="1" dirty="0">
                <a:solidFill>
                  <a:srgbClr val="C00000"/>
                </a:solidFill>
              </a:rPr>
              <a:t>tamamlanmasının/mezuniyet koşullarının önceden belirlenmiş ve ilan edilmiş kriterlere dayanması vb.) izlenmektedir? </a:t>
            </a:r>
            <a:endParaRPr lang="tr-TR" sz="1300" dirty="0">
              <a:solidFill>
                <a:srgbClr val="C00000"/>
              </a:solidFill>
            </a:endParaRPr>
          </a:p>
          <a:p>
            <a:pPr marL="0" indent="0">
              <a:buNone/>
              <a:tabLst>
                <a:tab pos="355600" algn="l"/>
              </a:tabLst>
            </a:pPr>
            <a:r>
              <a:rPr lang="tr-TR" sz="1300" dirty="0" smtClean="0"/>
              <a:t>	Programlarda </a:t>
            </a:r>
            <a:r>
              <a:rPr lang="tr-TR" sz="1300" dirty="0"/>
              <a:t>yer alan dersler için kaç sınav yapılacağı ve bu sınavların </a:t>
            </a:r>
            <a:r>
              <a:rPr lang="tr-TR" sz="1300" dirty="0" err="1"/>
              <a:t>ağırlıklandırılması</a:t>
            </a:r>
            <a:r>
              <a:rPr lang="tr-TR" sz="1300" dirty="0"/>
              <a:t> Bologna Süreci’nde yer almaktadır. Ayrıca dersin sorumluları, sınavların kaç puan üzerinden yapıldığını ve sınavda yer alan soruların kaç puan ile değerlendirileceğini belirtmektedir. Yapılan tüm sınavlar için öğrencilere itiraz hakkı tanınmaktadır. Ayrıca bunula ilgili esaslar sınav geçme yönetmeliği ve sınav uygulama talimatları ile düzenlenmektedir</a:t>
            </a:r>
            <a:r>
              <a:rPr lang="tr-TR" sz="1300" dirty="0" smtClean="0"/>
              <a:t>.</a:t>
            </a:r>
            <a:endParaRPr lang="tr-TR" sz="1300" dirty="0"/>
          </a:p>
        </p:txBody>
      </p:sp>
    </p:spTree>
    <p:extLst>
      <p:ext uri="{BB962C8B-B14F-4D97-AF65-F5344CB8AC3E}">
        <p14:creationId xmlns:p14="http://schemas.microsoft.com/office/powerpoint/2010/main" val="605679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Öğrenci Merkezli Öğrenme, Öğretme ve Değerlendirme </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lvl="0" indent="0">
              <a:buNone/>
              <a:tabLst>
                <a:tab pos="355600" algn="l"/>
              </a:tabLst>
            </a:pPr>
            <a:r>
              <a:rPr lang="tr-TR" sz="1400" b="1" dirty="0">
                <a:solidFill>
                  <a:srgbClr val="C00000"/>
                </a:solidFill>
              </a:rPr>
              <a:t>Öğrencinin devamını veya sınava girmesini engelleyen haklı ve geçerli nedenlerin oluşması durumunu kapsayan açık düzenlemeler var mıdır? </a:t>
            </a:r>
            <a:endParaRPr lang="tr-TR" sz="1400" dirty="0">
              <a:solidFill>
                <a:srgbClr val="C00000"/>
              </a:solidFill>
            </a:endParaRPr>
          </a:p>
          <a:p>
            <a:pPr marL="0" indent="0">
              <a:buNone/>
              <a:tabLst>
                <a:tab pos="355600" algn="l"/>
              </a:tabLst>
            </a:pPr>
            <a:r>
              <a:rPr lang="tr-TR" sz="1400" dirty="0" smtClean="0"/>
              <a:t>	Öğrencinin </a:t>
            </a:r>
            <a:r>
              <a:rPr lang="tr-TR" sz="1400" dirty="0"/>
              <a:t>devamını veya sınava girmesini engelleyen haklı ve geçerli nedenlerin oluşması durumunda nasıl davranılacağını ve bu durumların belgelenmesi halinde hangi hakların tanınacağı </a:t>
            </a:r>
            <a:r>
              <a:rPr lang="tr-TR" sz="1400" dirty="0" smtClean="0"/>
              <a:t>kurumumuz </a:t>
            </a:r>
            <a:r>
              <a:rPr lang="tr-TR" sz="1400" dirty="0"/>
              <a:t>Eğitim-Öğretim ve Sınav </a:t>
            </a:r>
            <a:r>
              <a:rPr lang="tr-TR" sz="1400" dirty="0" smtClean="0"/>
              <a:t>Yönetmeliği’nde </a:t>
            </a:r>
            <a:r>
              <a:rPr lang="tr-TR" sz="1400" dirty="0"/>
              <a:t>yer almaktadır. </a:t>
            </a:r>
          </a:p>
          <a:p>
            <a:pPr marL="0" indent="0">
              <a:buNone/>
              <a:tabLst>
                <a:tab pos="355600" algn="l"/>
              </a:tabLst>
            </a:pPr>
            <a:r>
              <a:rPr lang="tr-TR" sz="1400" b="1" dirty="0"/>
              <a:t> </a:t>
            </a:r>
            <a:endParaRPr lang="tr-TR" sz="1400" dirty="0"/>
          </a:p>
          <a:p>
            <a:pPr marL="0" lvl="0" indent="0">
              <a:buNone/>
              <a:tabLst>
                <a:tab pos="355600" algn="l"/>
              </a:tabLst>
            </a:pPr>
            <a:r>
              <a:rPr lang="tr-TR" sz="1400" b="1" dirty="0">
                <a:solidFill>
                  <a:srgbClr val="C00000"/>
                </a:solidFill>
              </a:rPr>
              <a:t>Özel yaklaşım gerektiren öğrenciler (engelli veya uluslararası öğrenciler gibi) için düzenlemeler var mıdır? </a:t>
            </a:r>
            <a:endParaRPr lang="tr-TR" sz="1400" dirty="0">
              <a:solidFill>
                <a:srgbClr val="C00000"/>
              </a:solidFill>
            </a:endParaRPr>
          </a:p>
          <a:p>
            <a:pPr marL="0" indent="0">
              <a:buNone/>
              <a:tabLst>
                <a:tab pos="355600" algn="l"/>
              </a:tabLst>
            </a:pPr>
            <a:r>
              <a:rPr lang="tr-TR" sz="1400" dirty="0" smtClean="0"/>
              <a:t>	Üniversitemiz </a:t>
            </a:r>
            <a:r>
              <a:rPr lang="tr-TR" sz="1400" dirty="0"/>
              <a:t>bünyesinde özel yaklaşım gerektiren öğrenciler için Engelli Öğrenci Birimi oluşturulmuştur. Özel yaklaşım gerektiren öğrenciler için sınavlar ve derslerin işlenişi sırasında farklı uygulamalar yer almaktadır. Not sisteminde öğrencinin engelli ve benzeri kısıtlaması olduğu dersin sorumlusuna iletilmekte ve gerekli işlemlerin yapılması talep edilmektedir.  </a:t>
            </a:r>
          </a:p>
          <a:p>
            <a:pPr marL="0" indent="0">
              <a:buNone/>
              <a:tabLst>
                <a:tab pos="355600" algn="l"/>
              </a:tabLst>
            </a:pPr>
            <a:r>
              <a:rPr lang="tr-TR" sz="1400" dirty="0" smtClean="0"/>
              <a:t>Gümüşhane </a:t>
            </a:r>
            <a:r>
              <a:rPr lang="tr-TR" sz="1400" dirty="0"/>
              <a:t>Üniversitesi Engelli Öğrenci Sayısı: 48 </a:t>
            </a:r>
          </a:p>
          <a:p>
            <a:pPr marL="0" indent="0">
              <a:buNone/>
              <a:tabLst>
                <a:tab pos="355600" algn="l"/>
              </a:tabLst>
            </a:pPr>
            <a:endParaRPr lang="tr-TR" sz="1400" dirty="0"/>
          </a:p>
          <a:p>
            <a:pPr marL="0" indent="0">
              <a:buNone/>
              <a:tabLst>
                <a:tab pos="355600" algn="l"/>
              </a:tabLst>
            </a:pPr>
            <a:r>
              <a:rPr lang="tr-TR" sz="1400" b="1" dirty="0" smtClean="0">
                <a:solidFill>
                  <a:srgbClr val="C00000"/>
                </a:solidFill>
              </a:rPr>
              <a:t>	ENGELLİ </a:t>
            </a:r>
            <a:r>
              <a:rPr lang="tr-TR" sz="1400" b="1" dirty="0">
                <a:solidFill>
                  <a:srgbClr val="C00000"/>
                </a:solidFill>
              </a:rPr>
              <a:t>ÖĞRENCİLERE SUNULAM İMKÂNLAR:</a:t>
            </a:r>
            <a:endParaRPr lang="tr-TR" sz="1400" dirty="0">
              <a:solidFill>
                <a:srgbClr val="C00000"/>
              </a:solidFill>
            </a:endParaRPr>
          </a:p>
          <a:p>
            <a:pPr marL="533400" indent="-266700">
              <a:tabLst>
                <a:tab pos="533400" algn="l"/>
              </a:tabLst>
            </a:pPr>
            <a:r>
              <a:rPr lang="tr-TR" sz="1400" dirty="0"/>
              <a:t>Öğrencilerimize kısmi zamanlı iş olanağı sunulması,</a:t>
            </a:r>
          </a:p>
          <a:p>
            <a:pPr marL="533400" indent="-266700">
              <a:tabLst>
                <a:tab pos="533400" algn="l"/>
              </a:tabLst>
            </a:pPr>
            <a:r>
              <a:rPr lang="tr-TR" sz="1400" dirty="0"/>
              <a:t>Üniversitemizin burs imkânlarından yararlanması,</a:t>
            </a:r>
          </a:p>
          <a:p>
            <a:pPr marL="533400" indent="-266700">
              <a:tabLst>
                <a:tab pos="533400" algn="l"/>
              </a:tabLst>
            </a:pPr>
            <a:r>
              <a:rPr lang="tr-TR" sz="1400" dirty="0"/>
              <a:t>Sağlık güvencesi olmayan öğrencilerin sağlık giderlerinin karşılanması,</a:t>
            </a:r>
          </a:p>
          <a:p>
            <a:pPr marL="533400" indent="-266700">
              <a:tabLst>
                <a:tab pos="533400" algn="l"/>
              </a:tabLst>
            </a:pPr>
            <a:r>
              <a:rPr lang="tr-TR" sz="1400" dirty="0"/>
              <a:t>Kayıtlar sırasında engelli öğrenciler için Öğrenci İşlerinde ayrı bir personel görevlendirilmesi,</a:t>
            </a:r>
          </a:p>
          <a:p>
            <a:pPr marL="533400" indent="-266700">
              <a:tabLst>
                <a:tab pos="533400" algn="l"/>
              </a:tabLst>
            </a:pPr>
            <a:r>
              <a:rPr lang="tr-TR" sz="1400" dirty="0"/>
              <a:t>Öğrencilere asansör kartlarının verilmesi</a:t>
            </a:r>
            <a:r>
              <a:rPr lang="tr-TR" sz="1400" dirty="0" smtClean="0"/>
              <a:t>.</a:t>
            </a:r>
            <a:endParaRPr lang="tr-TR" sz="1400" dirty="0"/>
          </a:p>
        </p:txBody>
      </p:sp>
    </p:spTree>
    <p:extLst>
      <p:ext uri="{BB962C8B-B14F-4D97-AF65-F5344CB8AC3E}">
        <p14:creationId xmlns:p14="http://schemas.microsoft.com/office/powerpoint/2010/main" val="13177984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Öğrencinin Kabulü ve Gelişimi, Tanınma ve Sertifikalandırma</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indent="0" algn="just">
              <a:buNone/>
              <a:tabLst>
                <a:tab pos="355600" algn="l"/>
              </a:tabLst>
            </a:pPr>
            <a:r>
              <a:rPr lang="tr-TR" sz="1400" b="1" dirty="0">
                <a:solidFill>
                  <a:srgbClr val="C00000"/>
                </a:solidFill>
              </a:rPr>
              <a:t>Öğrencinin kabulü ile ilgili tüm süreçlerde açık ve tutarlı kriterler uygulanmakta mıdır? </a:t>
            </a:r>
            <a:endParaRPr lang="tr-TR" sz="1400" dirty="0">
              <a:solidFill>
                <a:srgbClr val="C00000"/>
              </a:solidFill>
            </a:endParaRPr>
          </a:p>
          <a:p>
            <a:pPr marL="0" indent="0" algn="just">
              <a:buNone/>
              <a:tabLst>
                <a:tab pos="355600" algn="l"/>
              </a:tabLst>
            </a:pPr>
            <a:r>
              <a:rPr lang="tr-TR" sz="1400" dirty="0" smtClean="0"/>
              <a:t>	Programlara </a:t>
            </a:r>
            <a:r>
              <a:rPr lang="tr-TR" sz="1400" dirty="0"/>
              <a:t>öğrenci kabulü ile ilgili süreçler, web sayfamızda yer almaktadır. Programlara öğrenci kabulü, merkezi yerleştirme ve yatay ve dikey geçiş kriterlerine göre uygulanmaktadır. </a:t>
            </a:r>
          </a:p>
          <a:p>
            <a:pPr marL="0" indent="0" algn="just">
              <a:buNone/>
              <a:tabLst>
                <a:tab pos="355600" algn="l"/>
              </a:tabLst>
            </a:pPr>
            <a:r>
              <a:rPr lang="tr-TR" sz="1400" b="1" dirty="0"/>
              <a:t> </a:t>
            </a:r>
            <a:endParaRPr lang="tr-TR" sz="1400" dirty="0"/>
          </a:p>
          <a:p>
            <a:pPr marL="0" indent="0" algn="just">
              <a:buNone/>
              <a:tabLst>
                <a:tab pos="355600" algn="l"/>
              </a:tabLst>
            </a:pPr>
            <a:r>
              <a:rPr lang="tr-TR" sz="1400" b="1" dirty="0"/>
              <a:t> </a:t>
            </a:r>
            <a:r>
              <a:rPr lang="tr-TR" sz="1400" b="1" dirty="0" smtClean="0">
                <a:solidFill>
                  <a:srgbClr val="C00000"/>
                </a:solidFill>
              </a:rPr>
              <a:t>Yeni </a:t>
            </a:r>
            <a:r>
              <a:rPr lang="tr-TR" sz="1400" b="1" dirty="0">
                <a:solidFill>
                  <a:srgbClr val="C00000"/>
                </a:solidFill>
              </a:rPr>
              <a:t>öğrencilerin kuruma/programa uyumlarının sağlanması için nasıl bir yöntem izlenmektedir? </a:t>
            </a:r>
            <a:endParaRPr lang="tr-TR" sz="1400" dirty="0">
              <a:solidFill>
                <a:srgbClr val="C00000"/>
              </a:solidFill>
            </a:endParaRPr>
          </a:p>
          <a:p>
            <a:pPr marL="0" indent="0" algn="just">
              <a:buNone/>
              <a:tabLst>
                <a:tab pos="355600" algn="l"/>
              </a:tabLst>
            </a:pPr>
            <a:r>
              <a:rPr lang="tr-TR" sz="1400" dirty="0" smtClean="0"/>
              <a:t>	Dönem </a:t>
            </a:r>
            <a:r>
              <a:rPr lang="tr-TR" sz="1400" dirty="0"/>
              <a:t>başlarında oryantasyon programları düzenlenmekte ve yeni öğrencilerin şehre ve üniversiteye uyum sağlaması kolaylaştırılmaktadır. Bu kapsamda fakülteler bazında oryantasyon ve tanıtım toplantıları düzenlenmektedir. </a:t>
            </a:r>
            <a:endParaRPr lang="tr-TR" sz="1400" dirty="0" smtClean="0"/>
          </a:p>
          <a:p>
            <a:pPr marL="0" indent="0" algn="just">
              <a:buNone/>
              <a:tabLst>
                <a:tab pos="355600" algn="l"/>
              </a:tabLst>
            </a:pPr>
            <a:endParaRPr lang="tr-TR" sz="1400" dirty="0"/>
          </a:p>
          <a:p>
            <a:pPr marL="0" lvl="0" indent="0" algn="just">
              <a:buNone/>
            </a:pPr>
            <a:r>
              <a:rPr lang="tr-TR" sz="1400" b="1" dirty="0">
                <a:solidFill>
                  <a:srgbClr val="C00000"/>
                </a:solidFill>
              </a:rPr>
              <a:t>Başarılı öğrencinin kuruma/programa kazandırılması ve/veya öğrencinin programdaki akademik başarısı nasıl teşvik edilmekte ve/veya ödüllendirmektedir? </a:t>
            </a:r>
            <a:endParaRPr lang="tr-TR" sz="1400" dirty="0">
              <a:solidFill>
                <a:srgbClr val="C00000"/>
              </a:solidFill>
            </a:endParaRPr>
          </a:p>
          <a:p>
            <a:pPr marL="0" indent="0" algn="just">
              <a:buNone/>
              <a:tabLst>
                <a:tab pos="355600" algn="l"/>
              </a:tabLst>
            </a:pPr>
            <a:r>
              <a:rPr lang="tr-TR" sz="1400" dirty="0" smtClean="0"/>
              <a:t>	Yönetmelikte </a:t>
            </a:r>
            <a:r>
              <a:rPr lang="tr-TR" sz="1400" dirty="0"/>
              <a:t>ödül ve teşviklerle ilgili düzenlemeler yer almaktadır. Örneğin İkinci öğretimde okuyan lisans öğrencilerinin % 10’luk dilime girmeleri halinde harç ücretlerinde indirim yapılmaktadır. Bunun yanında bölüm, fakülte ve üniversite düzeyinde dereceye giren öğrencilere ödüller verilmektedir. </a:t>
            </a:r>
            <a:r>
              <a:rPr lang="tr-TR" sz="1400" dirty="0" smtClean="0"/>
              <a:t> </a:t>
            </a:r>
          </a:p>
          <a:p>
            <a:pPr marL="0" indent="0" algn="just">
              <a:buNone/>
            </a:pPr>
            <a:endParaRPr lang="tr-TR" sz="1400" dirty="0" smtClean="0"/>
          </a:p>
          <a:p>
            <a:pPr marL="0" indent="0" algn="just">
              <a:buNone/>
              <a:tabLst>
                <a:tab pos="355600" algn="l"/>
              </a:tabLst>
            </a:pPr>
            <a:r>
              <a:rPr lang="tr-TR" sz="1400" dirty="0"/>
              <a:t>	</a:t>
            </a:r>
            <a:r>
              <a:rPr lang="tr-TR" sz="1400" dirty="0" smtClean="0"/>
              <a:t>GŞÜ </a:t>
            </a:r>
            <a:r>
              <a:rPr lang="tr-TR" sz="1400" dirty="0"/>
              <a:t>2013-2017 Stratejik planı içerisinde belirlenen “Politikalar ve Öncelikler” kapsamında şu politika belirlenmiştir:</a:t>
            </a:r>
          </a:p>
          <a:p>
            <a:pPr algn="just"/>
            <a:r>
              <a:rPr lang="tr-TR" sz="1400" dirty="0"/>
              <a:t>Kurum kimliğini ve kültürünü geliştirmek için katılımcı bir yönetim anlayışı benimsenecek, başarılı öğrenci ve personel teşvik edilecek, açık ve şeffaf yönetişim modelleri uygulanacaktır. </a:t>
            </a:r>
          </a:p>
          <a:p>
            <a:pPr marL="0" indent="0" algn="just">
              <a:buNone/>
            </a:pPr>
            <a:r>
              <a:rPr lang="tr-TR" sz="1400" dirty="0"/>
              <a:t> </a:t>
            </a:r>
          </a:p>
          <a:p>
            <a:pPr marL="0" indent="0" algn="just">
              <a:buNone/>
              <a:tabLst>
                <a:tab pos="355600" algn="l"/>
              </a:tabLst>
            </a:pPr>
            <a:r>
              <a:rPr lang="tr-TR" sz="1400" dirty="0" smtClean="0"/>
              <a:t>	Ayrıca </a:t>
            </a:r>
            <a:r>
              <a:rPr lang="tr-TR" sz="1400" dirty="0"/>
              <a:t>Üniversitemiz bünyesinde faaliyet gösteren Enstitülerimizde Üniversitemizin “lisans” düzeyindeki programları “birinci”, “ikinci” ve “üçüncü” olarak bitiren öğrencilere asgari şartları yerine getirmeleri durumunda kontenjansız kayıt hakkı tanımaktadır. </a:t>
            </a:r>
          </a:p>
        </p:txBody>
      </p:sp>
    </p:spTree>
    <p:extLst>
      <p:ext uri="{BB962C8B-B14F-4D97-AF65-F5344CB8AC3E}">
        <p14:creationId xmlns:p14="http://schemas.microsoft.com/office/powerpoint/2010/main" val="1354665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lvl="0"/>
            <a:r>
              <a:rPr lang="tr-TR" sz="3000" b="1" cap="all" dirty="0" smtClean="0">
                <a:solidFill>
                  <a:srgbClr val="0070C0"/>
                </a:solidFill>
                <a:latin typeface="Arial" panose="020B0604020202020204" pitchFamily="34" charset="0"/>
                <a:cs typeface="Arial" panose="020B0604020202020204" pitchFamily="34" charset="0"/>
              </a:rPr>
              <a:t>KURUM HAKKINDA BİLGİLER</a:t>
            </a:r>
            <a:endParaRPr lang="tr-TR" sz="3000" dirty="0">
              <a:solidFill>
                <a:srgbClr val="0070C0"/>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47500" lnSpcReduction="20000"/>
          </a:bodyPr>
          <a:lstStyle/>
          <a:p>
            <a:pPr marL="0" indent="0" algn="just">
              <a:lnSpc>
                <a:spcPct val="220000"/>
              </a:lnSpc>
              <a:buNone/>
              <a:tabLst>
                <a:tab pos="355600" algn="l"/>
              </a:tabLst>
            </a:pPr>
            <a:r>
              <a:rPr lang="tr-TR" dirty="0" smtClean="0"/>
              <a:t>	Gümüşhane </a:t>
            </a:r>
            <a:r>
              <a:rPr lang="tr-TR" dirty="0"/>
              <a:t>Üniversitesi, 2008 yılında 26892 sayılı Resmi Gazetede yayımlanan kararla kurulmuş olup kurulduğu günden bugüne kadar gerek öğrenci, idari ve akademik personel sayılarındaki artış gerek fiziki yapılaşma gerekse altyapı çalışmalarının gerçekleştirilmesi ile kendini sürekli geliştirmiş, misyon olarak “İlimizin, bölgemizin ve ülkemizin sosyal, kültürel ve ekonomik gelişmesine destek olmak; girişimci, üretken, sorgulayıcı, rekabetçi, ulusal ve uluslararası mesleki yeterliliğe sahip gençler yetiştirmek; bilimsel veri, bilgi ve teknoloji üretmek, yaymak; ulusal ve uluslararası paydaşlarla işbirliği yaparak bölgesel, ulusal ve evrensel gelişmeye katkı sağlamaktır.” anlayışını belirlemiş olmakla birlikte “</a:t>
            </a:r>
            <a:r>
              <a:rPr lang="tr-TR" b="1" i="1" dirty="0">
                <a:solidFill>
                  <a:srgbClr val="C00000"/>
                </a:solidFill>
              </a:rPr>
              <a:t>Doğu Karadeniz </a:t>
            </a:r>
            <a:r>
              <a:rPr lang="tr-TR" b="1" i="1" dirty="0" smtClean="0">
                <a:solidFill>
                  <a:srgbClr val="C00000"/>
                </a:solidFill>
              </a:rPr>
              <a:t>Bölümü’nün </a:t>
            </a:r>
            <a:r>
              <a:rPr lang="tr-TR" b="1" i="1" dirty="0">
                <a:solidFill>
                  <a:srgbClr val="C00000"/>
                </a:solidFill>
              </a:rPr>
              <a:t>ilk üç yükseköğretim merkezinden biri olmak.</a:t>
            </a:r>
            <a:r>
              <a:rPr lang="tr-TR" dirty="0"/>
              <a:t>” vizyonunu yerine getirmeyi bir görev olarak benimsemiştir. </a:t>
            </a:r>
            <a:endParaRPr lang="tr-TR" dirty="0" smtClean="0"/>
          </a:p>
        </p:txBody>
      </p:sp>
    </p:spTree>
    <p:extLst>
      <p:ext uri="{BB962C8B-B14F-4D97-AF65-F5344CB8AC3E}">
        <p14:creationId xmlns:p14="http://schemas.microsoft.com/office/powerpoint/2010/main" val="26951087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Öğrencinin Kabulü ve Gelişimi, Tanınma ve Sertifikalandırma</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lvl="0" indent="0" algn="just">
              <a:buNone/>
            </a:pPr>
            <a:r>
              <a:rPr lang="tr-TR" sz="1300" b="1" dirty="0" smtClean="0">
                <a:solidFill>
                  <a:srgbClr val="C00000"/>
                </a:solidFill>
              </a:rPr>
              <a:t>Öğrencilere </a:t>
            </a:r>
            <a:r>
              <a:rPr lang="tr-TR" sz="1300" b="1" dirty="0">
                <a:solidFill>
                  <a:srgbClr val="C00000"/>
                </a:solidFill>
              </a:rPr>
              <a:t>yönelik akademik danışmanlık hizmetleri ne kadar etkin şekilde sunulmakta ve akademik gelişimleri nasıl izlenmektedir? </a:t>
            </a:r>
            <a:endParaRPr lang="tr-TR" sz="1300" dirty="0">
              <a:solidFill>
                <a:srgbClr val="C00000"/>
              </a:solidFill>
            </a:endParaRPr>
          </a:p>
          <a:p>
            <a:pPr marL="0" indent="0" algn="just">
              <a:buNone/>
              <a:tabLst>
                <a:tab pos="355600" algn="l"/>
              </a:tabLst>
            </a:pPr>
            <a:r>
              <a:rPr lang="tr-TR" sz="1300" dirty="0" smtClean="0"/>
              <a:t>	Programlara </a:t>
            </a:r>
            <a:r>
              <a:rPr lang="tr-TR" sz="1300" dirty="0"/>
              <a:t>kayıt yaptıran her öğrenci için dönem başında öğretim elemanlarından akademik danışman ataması yapılmakta ve program sonuna kadar tüm konularda danışmanlık hizmeti sunulmaktadır. Ayrıca dönem sonunda bitirme çalışması ve benzeri ödevleri olan öğrencilere farklı bir danışman tarafından da destek verilmektedir. Ayrıca, Sağlık Kültür ve Spor Daire Başkanlığı bünyesinde Psikolojik Destek Merkezi öğrencilere hizmet vermektedir. </a:t>
            </a:r>
          </a:p>
          <a:p>
            <a:pPr marL="0" indent="0" algn="just">
              <a:buNone/>
            </a:pPr>
            <a:r>
              <a:rPr lang="tr-TR" sz="1300" dirty="0"/>
              <a:t> </a:t>
            </a:r>
          </a:p>
          <a:p>
            <a:pPr marL="0" lvl="0" indent="0" algn="just">
              <a:buNone/>
            </a:pPr>
            <a:r>
              <a:rPr lang="tr-TR" sz="1300" b="1" dirty="0">
                <a:solidFill>
                  <a:srgbClr val="C00000"/>
                </a:solidFill>
              </a:rPr>
              <a:t>Öğrenci hareketliliğini teşvik etmek üzere ders ve kredi tanınması, diploma denkliği gibi konularda gerekli düzenlemeler bulunmakta mıdır? </a:t>
            </a:r>
            <a:endParaRPr lang="tr-TR" sz="1300" dirty="0">
              <a:solidFill>
                <a:srgbClr val="C00000"/>
              </a:solidFill>
            </a:endParaRPr>
          </a:p>
          <a:p>
            <a:pPr marL="0" indent="355600" algn="just">
              <a:buNone/>
              <a:tabLst>
                <a:tab pos="355600" algn="l"/>
              </a:tabLst>
            </a:pPr>
            <a:r>
              <a:rPr lang="tr-TR" sz="1300" dirty="0" smtClean="0"/>
              <a:t>Dış </a:t>
            </a:r>
            <a:r>
              <a:rPr lang="tr-TR" sz="1300" dirty="0"/>
              <a:t>ilişkiler ofisi tarafından yürütülen değişim programlarına katılan öğrenci sayıları aşağıdaki gibidir.</a:t>
            </a:r>
          </a:p>
          <a:p>
            <a:pPr marL="0" indent="355600" algn="just">
              <a:buNone/>
              <a:tabLst>
                <a:tab pos="355600" algn="l"/>
              </a:tabLst>
            </a:pPr>
            <a:r>
              <a:rPr lang="tr-TR" sz="1300" dirty="0"/>
              <a:t>Farabi Programı ile Üniversite dışındaki bir kuruma giden: 28 Kişi </a:t>
            </a:r>
          </a:p>
          <a:p>
            <a:pPr marL="0" indent="355600" algn="just">
              <a:buNone/>
              <a:tabLst>
                <a:tab pos="355600" algn="l"/>
              </a:tabLst>
            </a:pPr>
            <a:r>
              <a:rPr lang="tr-TR" sz="1300" dirty="0"/>
              <a:t>Mevlana Programı ile giden: 5 Kişi</a:t>
            </a:r>
          </a:p>
          <a:p>
            <a:pPr marL="0" indent="355600" algn="just">
              <a:buNone/>
              <a:tabLst>
                <a:tab pos="355600" algn="l"/>
              </a:tabLst>
            </a:pPr>
            <a:r>
              <a:rPr lang="tr-TR" sz="1300" dirty="0" err="1"/>
              <a:t>Erasmus</a:t>
            </a:r>
            <a:r>
              <a:rPr lang="tr-TR" sz="1300" dirty="0"/>
              <a:t> Programı ile giden: 32 Kişi </a:t>
            </a:r>
          </a:p>
          <a:p>
            <a:pPr marL="0" indent="355600" algn="just">
              <a:buNone/>
              <a:tabLst>
                <a:tab pos="355600" algn="l"/>
              </a:tabLst>
            </a:pPr>
            <a:r>
              <a:rPr lang="tr-TR" sz="1300" dirty="0" err="1"/>
              <a:t>Erasmus</a:t>
            </a:r>
            <a:r>
              <a:rPr lang="tr-TR" sz="1300" dirty="0"/>
              <a:t> Programı ile Üniversitemize gelen: 1 Kişi</a:t>
            </a:r>
          </a:p>
          <a:p>
            <a:pPr marL="0" indent="0" algn="just">
              <a:buNone/>
              <a:tabLst>
                <a:tab pos="355600" algn="l"/>
              </a:tabLst>
            </a:pPr>
            <a:endParaRPr lang="tr-TR" sz="1300" dirty="0"/>
          </a:p>
        </p:txBody>
      </p:sp>
    </p:spTree>
    <p:extLst>
      <p:ext uri="{BB962C8B-B14F-4D97-AF65-F5344CB8AC3E}">
        <p14:creationId xmlns:p14="http://schemas.microsoft.com/office/powerpoint/2010/main" val="27133156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Eğitim-Öğretim Kadrosu </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5514292"/>
          </a:xfrm>
        </p:spPr>
        <p:txBody>
          <a:bodyPr>
            <a:noAutofit/>
          </a:bodyPr>
          <a:lstStyle/>
          <a:p>
            <a:pPr marL="0" lvl="0" indent="0">
              <a:buNone/>
            </a:pPr>
            <a:r>
              <a:rPr lang="tr-TR" sz="1400" b="1" dirty="0">
                <a:solidFill>
                  <a:srgbClr val="C00000"/>
                </a:solidFill>
              </a:rPr>
              <a:t>Eğitim-öğretim sürecini etkin şekilde yürütebilmek üzere yeterli sayıda ve nitelikte akademik kadrosu bulunmakta mıdır? </a:t>
            </a:r>
            <a:endParaRPr lang="tr-TR" sz="1400" b="1" dirty="0" smtClean="0">
              <a:solidFill>
                <a:srgbClr val="C00000"/>
              </a:solidFill>
            </a:endParaRPr>
          </a:p>
        </p:txBody>
      </p:sp>
      <p:pic>
        <p:nvPicPr>
          <p:cNvPr id="4" name="Resim 3" descr="C:\Users\hp\Desktop\KİŞİSEL\Highcharts-2.2.6\examples\ic-degerlendirme\4-akademik doluluk sayılar.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556792"/>
            <a:ext cx="5256584" cy="2448272"/>
          </a:xfrm>
          <a:prstGeom prst="rect">
            <a:avLst/>
          </a:prstGeom>
          <a:noFill/>
          <a:ln>
            <a:noFill/>
          </a:ln>
        </p:spPr>
      </p:pic>
      <p:sp>
        <p:nvSpPr>
          <p:cNvPr id="5" name="İçerik Yer Tutucusu 2"/>
          <p:cNvSpPr txBox="1">
            <a:spLocks/>
          </p:cNvSpPr>
          <p:nvPr/>
        </p:nvSpPr>
        <p:spPr>
          <a:xfrm>
            <a:off x="5681240" y="1624979"/>
            <a:ext cx="3139232" cy="280727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tr-TR" sz="1400" dirty="0" smtClean="0"/>
              <a:t>Üniversitemize tahsis edilmiş bulunan 923 adet akademik personel kadrosunun 2015 yılı sonu itibari ile hedeflenen toplam öğretim elemanı sayısı olan 665’in 607 adedi dolu olarak gerçekleşmiştir. Bu dolu kadrolar, tahsis edilen 923 kadronun %65,80’ini, 2015 yılı için hedeflenin ise %91,2’sini oluşturmaktadır.</a:t>
            </a:r>
            <a:endParaRPr lang="tr-TR" sz="1400" dirty="0"/>
          </a:p>
        </p:txBody>
      </p:sp>
      <p:sp>
        <p:nvSpPr>
          <p:cNvPr id="6" name="İçerik Yer Tutucusu 2"/>
          <p:cNvSpPr txBox="1">
            <a:spLocks/>
          </p:cNvSpPr>
          <p:nvPr/>
        </p:nvSpPr>
        <p:spPr>
          <a:xfrm>
            <a:off x="416616" y="4179404"/>
            <a:ext cx="8321852" cy="26785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tabLst>
                <a:tab pos="355600" algn="l"/>
              </a:tabLst>
            </a:pPr>
            <a:r>
              <a:rPr lang="tr-TR" sz="1300" b="1" dirty="0">
                <a:solidFill>
                  <a:srgbClr val="C00000"/>
                </a:solidFill>
              </a:rPr>
              <a:t>Eğitim-öğretim kadrosunun işe alınması, atanması ve yükseltilmeleri ile ilgili süreçler nasıl yürütülmektedir? </a:t>
            </a:r>
            <a:endParaRPr lang="tr-TR" sz="1300" dirty="0">
              <a:solidFill>
                <a:srgbClr val="C00000"/>
              </a:solidFill>
            </a:endParaRPr>
          </a:p>
          <a:p>
            <a:pPr marL="0" indent="0" algn="just">
              <a:buNone/>
              <a:tabLst>
                <a:tab pos="355600" algn="l"/>
              </a:tabLst>
            </a:pPr>
            <a:r>
              <a:rPr lang="tr-TR" sz="1300" dirty="0" smtClean="0"/>
              <a:t>	Eğitim-öğretim </a:t>
            </a:r>
            <a:r>
              <a:rPr lang="tr-TR" sz="1300" dirty="0"/>
              <a:t>kadrosunun işe alınması süreçleri, ilgili kurumun ihtiyaçları göz önünde bulundurularak 2547 Sayılı Kanun’a ve ilgili yönetmeliklere göre ilan edilmekte ve şeffaf bir şekilde yürütülmektedir. </a:t>
            </a:r>
          </a:p>
          <a:p>
            <a:pPr marL="0" indent="0" algn="just">
              <a:buNone/>
              <a:tabLst>
                <a:tab pos="355600" algn="l"/>
              </a:tabLst>
            </a:pPr>
            <a:r>
              <a:rPr lang="tr-TR" sz="1300" dirty="0"/>
              <a:t> </a:t>
            </a:r>
          </a:p>
          <a:p>
            <a:pPr marL="0" lvl="0" indent="0" algn="just">
              <a:buNone/>
              <a:tabLst>
                <a:tab pos="355600" algn="l"/>
              </a:tabLst>
            </a:pPr>
            <a:r>
              <a:rPr lang="tr-TR" sz="1300" b="1" dirty="0">
                <a:solidFill>
                  <a:srgbClr val="C00000"/>
                </a:solidFill>
              </a:rPr>
              <a:t>Kurumdaki ders görevlendirmelerinde eğitim-öğretim kadrosunun yetkinlikleri (çalışma alanı/akademik uzmanlık alanı vb.) ile ders içeriklerinin örtüşmesi nasıl güvence altına alınmaktadır? </a:t>
            </a:r>
            <a:endParaRPr lang="tr-TR" sz="1300" dirty="0">
              <a:solidFill>
                <a:srgbClr val="C00000"/>
              </a:solidFill>
            </a:endParaRPr>
          </a:p>
          <a:p>
            <a:pPr marL="0" indent="0" algn="just">
              <a:buNone/>
              <a:tabLst>
                <a:tab pos="355600" algn="l"/>
              </a:tabLst>
            </a:pPr>
            <a:r>
              <a:rPr lang="tr-TR" sz="1300" dirty="0" smtClean="0"/>
              <a:t>	Kurumdaki </a:t>
            </a:r>
            <a:r>
              <a:rPr lang="tr-TR" sz="1300" dirty="0"/>
              <a:t>ders görevlendirilmeleri anabilim dalı bazında yapılmakta ve ilgili anabilim dalında görevli akademisyenler arasında paylaştırılmaktadır. İlgili anabilim dalında yeterli sayıda akademisyen olmaması durumunda en yakın anabilim dalından akademisyen görevlendirilmektedir. Ders dağılımı Bölüm Kurullarında karar bağlandıktan sonra Fakülte/Yüksek Okul Yönetim Kurullarında görüşülerek son karara varılmaktadır. Meslek Yüksekokullarında ders görevlendirmeleri Yüksekokul Bölüm Kurulları ve ilgili Bölüm Başkanlığı tarafından yapılmakta ve Meslek Yüksekokulu Yönetim Kurulu tarafından son şekli verilmektedir.</a:t>
            </a:r>
          </a:p>
          <a:p>
            <a:pPr marL="0" indent="0" algn="just">
              <a:buNone/>
              <a:tabLst>
                <a:tab pos="355600" algn="l"/>
              </a:tabLst>
            </a:pPr>
            <a:endParaRPr lang="tr-TR" sz="1300" dirty="0"/>
          </a:p>
        </p:txBody>
      </p:sp>
    </p:spTree>
    <p:extLst>
      <p:ext uri="{BB962C8B-B14F-4D97-AF65-F5344CB8AC3E}">
        <p14:creationId xmlns:p14="http://schemas.microsoft.com/office/powerpoint/2010/main" val="41565670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Eğitim-Öğretim Kadrosu </a:t>
            </a:r>
            <a:endParaRPr lang="tr-TR" sz="3200" cap="all" dirty="0">
              <a:solidFill>
                <a:srgbClr val="0070C0"/>
              </a:solidFill>
            </a:endParaRPr>
          </a:p>
        </p:txBody>
      </p:sp>
      <p:sp>
        <p:nvSpPr>
          <p:cNvPr id="3" name="İçerik Yer Tutucusu 2"/>
          <p:cNvSpPr>
            <a:spLocks noGrp="1"/>
          </p:cNvSpPr>
          <p:nvPr>
            <p:ph idx="1"/>
          </p:nvPr>
        </p:nvSpPr>
        <p:spPr>
          <a:xfrm>
            <a:off x="282596" y="1083060"/>
            <a:ext cx="8321852" cy="2417948"/>
          </a:xfrm>
        </p:spPr>
        <p:txBody>
          <a:bodyPr>
            <a:noAutofit/>
          </a:bodyPr>
          <a:lstStyle/>
          <a:p>
            <a:pPr marL="0" lvl="0" indent="0">
              <a:buNone/>
            </a:pPr>
            <a:r>
              <a:rPr lang="tr-TR" sz="1200" b="1" dirty="0">
                <a:solidFill>
                  <a:srgbClr val="C00000"/>
                </a:solidFill>
              </a:rPr>
              <a:t>Eğitim-öğretim kadrosunun mesleki gelişimlerini sürdürmek ve öğretim becerilerini iyileştirmek için ne gibi imkânlar sunulmaktadır?</a:t>
            </a:r>
            <a:endParaRPr lang="tr-TR" sz="1200" b="1" dirty="0" smtClean="0">
              <a:solidFill>
                <a:srgbClr val="C00000"/>
              </a:solidFill>
            </a:endParaRPr>
          </a:p>
        </p:txBody>
      </p:sp>
      <p:sp>
        <p:nvSpPr>
          <p:cNvPr id="5" name="İçerik Yer Tutucusu 2"/>
          <p:cNvSpPr txBox="1">
            <a:spLocks/>
          </p:cNvSpPr>
          <p:nvPr/>
        </p:nvSpPr>
        <p:spPr>
          <a:xfrm>
            <a:off x="5681240" y="1624979"/>
            <a:ext cx="3139232" cy="15879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tr-TR" sz="1200" dirty="0"/>
              <a:t>Kongre ve benzeri faaliyetlere katılmalarını teşvik edecek destekler sunulmakta, ayrıca BAP bünyesinden proje ve benzeri araştırma faaliyetleri desteklenmektedir. Yurt içi ve yurt dışı görevlendirmeler yapılmakta, yüksek lisans ve doktora programlarına katılımlar sağlanmaktadır. </a:t>
            </a:r>
          </a:p>
        </p:txBody>
      </p:sp>
      <p:sp>
        <p:nvSpPr>
          <p:cNvPr id="6" name="İçerik Yer Tutucusu 2"/>
          <p:cNvSpPr txBox="1">
            <a:spLocks/>
          </p:cNvSpPr>
          <p:nvPr/>
        </p:nvSpPr>
        <p:spPr>
          <a:xfrm>
            <a:off x="416616" y="3356992"/>
            <a:ext cx="8321852"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tr-TR" sz="1200" b="1" dirty="0">
                <a:solidFill>
                  <a:srgbClr val="C00000"/>
                </a:solidFill>
              </a:rPr>
              <a:t>Kuruma dışarıdan ders vermek üzere öğretim elemanı seçimi ve davet edilme usulleri nasıl gerçekleştirilmektedir? </a:t>
            </a:r>
            <a:endParaRPr lang="tr-TR" sz="1200" dirty="0">
              <a:solidFill>
                <a:srgbClr val="C00000"/>
              </a:solidFill>
            </a:endParaRPr>
          </a:p>
          <a:p>
            <a:pPr marL="0" indent="0" algn="just">
              <a:buNone/>
            </a:pPr>
            <a:r>
              <a:rPr lang="tr-TR" sz="1200" dirty="0"/>
              <a:t>Kuruma dışarıdan ders vermek üzere öğretim elemanı seçimi ile ilgili faaliyetler, fakülteler bazında ihtiyaç olan alanlarda gerçekleşmektedir. </a:t>
            </a:r>
          </a:p>
          <a:p>
            <a:pPr marL="0" indent="0" algn="just">
              <a:buNone/>
            </a:pPr>
            <a:r>
              <a:rPr lang="tr-TR" sz="1200" b="1" dirty="0"/>
              <a:t> </a:t>
            </a:r>
            <a:endParaRPr lang="tr-TR" sz="1200" dirty="0"/>
          </a:p>
          <a:p>
            <a:pPr marL="0" lvl="0" indent="0" algn="just">
              <a:buNone/>
            </a:pPr>
            <a:r>
              <a:rPr lang="tr-TR" sz="1200" b="1" dirty="0">
                <a:solidFill>
                  <a:srgbClr val="C00000"/>
                </a:solidFill>
              </a:rPr>
              <a:t>Eğitim-öğretim kadrosunun eğitsel performanslarının izlenmesi ve ödüllendirilmesine yönelik mekanizmalar mevcut mudur? </a:t>
            </a:r>
            <a:endParaRPr lang="tr-TR" sz="1200" dirty="0">
              <a:solidFill>
                <a:srgbClr val="C00000"/>
              </a:solidFill>
            </a:endParaRPr>
          </a:p>
          <a:p>
            <a:pPr marL="0" indent="0" algn="just">
              <a:buNone/>
            </a:pPr>
            <a:r>
              <a:rPr lang="tr-TR" sz="1200" dirty="0"/>
              <a:t>Eğitim-öğretim kadrosunun performanslarının değerlendirilmesi için öğrenci bilgi sistemine entegre edilmiş her ders için ders veren öğretim elemanı ve yardımcısını öğrencilerin değerlendirmesini sağlayacak 5’li puanlama sistemi (18 +8 soru) ve öğrenci görüşlerini yazacak bir bölüm bulunmaktadır. Öğrenci dönem sonu sınavı notunu görmeden önce bu anketi doldurmak ve görüşlerini yazmak durumdadır. </a:t>
            </a:r>
            <a:r>
              <a:rPr lang="tr-TR" sz="1200" dirty="0" smtClean="0"/>
              <a:t>Böylece </a:t>
            </a:r>
            <a:r>
              <a:rPr lang="tr-TR" sz="1200" dirty="0"/>
              <a:t>öğrencilere geri bildirim anketleri yapılmaktadır. Anket sonuçlarını dersin öğretim elemanı ve Bölüm Başkanı görebilmektedir. Ayrıca yılda iki kez yapılan akademik kurullarda sorunlu derslerle ilgili tartışmalar yapılmaktadır. İleri derecede sorun olan dersler Üniversite Eğitim Komisyonu gündeminde görüşülmekte, öneriler üretilerek ilgili Bölüm, Anabilim Dalı veya öğretim elemanıyla görüşülmektedir. Eğitim-öğretimde başarılı olan öğretim elemanlarına yönelik bir ödüllendirme sistemi bulunmamaktadır.</a:t>
            </a:r>
          </a:p>
          <a:p>
            <a:pPr marL="0" indent="0" algn="just">
              <a:buNone/>
            </a:pPr>
            <a:r>
              <a:rPr lang="tr-TR" sz="1200" dirty="0"/>
              <a:t> </a:t>
            </a:r>
            <a:r>
              <a:rPr lang="tr-TR" sz="1200" b="1" dirty="0" smtClean="0">
                <a:solidFill>
                  <a:srgbClr val="C00000"/>
                </a:solidFill>
              </a:rPr>
              <a:t>Kurum</a:t>
            </a:r>
            <a:r>
              <a:rPr lang="tr-TR" sz="1200" b="1" dirty="0">
                <a:solidFill>
                  <a:srgbClr val="C00000"/>
                </a:solidFill>
              </a:rPr>
              <a:t>, eğitim bileşeni kapsamındaki hedeflere ulaşmayı sağlayacak eğitim-öğretim kadrosunun, nicelik ve nitelik olarak sürdürülebilirliğini nasıl güvence altına almaktadır? </a:t>
            </a:r>
            <a:endParaRPr lang="tr-TR" sz="1200" dirty="0">
              <a:solidFill>
                <a:srgbClr val="C00000"/>
              </a:solidFill>
            </a:endParaRPr>
          </a:p>
          <a:p>
            <a:pPr marL="0" indent="0" algn="just">
              <a:buNone/>
            </a:pPr>
            <a:r>
              <a:rPr lang="tr-TR" sz="1200" dirty="0"/>
              <a:t>Stratejik plan çerçevesinde planlanmakta ve değerlendirilmektedir. 2015 yılı verilerine göre Stratejik Planda öğretim üyesi başına düşen öğrenci sayısı 19 iken aynı dönemde bu oran 28,89 olarak gerçekleşmiştir. </a:t>
            </a:r>
          </a:p>
        </p:txBody>
      </p:sp>
      <p:pic>
        <p:nvPicPr>
          <p:cNvPr id="7" name="Resim 6" descr="C:\Users\hp\Desktop\KİŞİSEL\Highcharts-2.2.6\examples\ic-degerlendirme\5-faaliyet bilgileri.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518939"/>
            <a:ext cx="5328592" cy="1910061"/>
          </a:xfrm>
          <a:prstGeom prst="rect">
            <a:avLst/>
          </a:prstGeom>
          <a:noFill/>
          <a:ln>
            <a:noFill/>
          </a:ln>
        </p:spPr>
      </p:pic>
    </p:spTree>
    <p:extLst>
      <p:ext uri="{BB962C8B-B14F-4D97-AF65-F5344CB8AC3E}">
        <p14:creationId xmlns:p14="http://schemas.microsoft.com/office/powerpoint/2010/main" val="29043865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Öğrenme Kaynakları, Erişilebilirlik ve Destekler </a:t>
            </a:r>
            <a:endParaRPr lang="tr-TR" sz="3200" cap="all" dirty="0">
              <a:solidFill>
                <a:srgbClr val="0070C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400" b="1" dirty="0">
                <a:solidFill>
                  <a:srgbClr val="C00000"/>
                </a:solidFill>
              </a:rPr>
              <a:t>Kurum, eğitim-öğretimin etkinliğini arttıracak öğrenme ortamlarını (derslik, bilgisayar laboratuvarı, kütüphane, toplantı salonu, programın özelliğine göre atölye, klinik, laboratuvar, tarım alanları, müze, sergi alanı, bireysel çalışma alanı vb.) yeterli ve uygun donanıma sahip olacak şekilde sağlamakta mıdır? </a:t>
            </a:r>
            <a:endParaRPr lang="tr-TR" sz="1400" dirty="0">
              <a:solidFill>
                <a:srgbClr val="C00000"/>
              </a:solidFill>
            </a:endParaRPr>
          </a:p>
          <a:p>
            <a:pPr marL="0" indent="0" algn="just">
              <a:buNone/>
              <a:tabLst>
                <a:tab pos="355600" algn="l"/>
              </a:tabLst>
            </a:pPr>
            <a:r>
              <a:rPr lang="tr-TR" sz="1400" dirty="0" smtClean="0"/>
              <a:t>	Eğitim </a:t>
            </a:r>
            <a:r>
              <a:rPr lang="tr-TR" sz="1400" dirty="0"/>
              <a:t>alanı ve derslikler gibi öğrenme ortamları, 2009 yılında 122 iken 2015 yılı sonu itibari ile % 203 artış göstererek 370 adede çıkmıştır. </a:t>
            </a:r>
          </a:p>
          <a:p>
            <a:pPr marL="0" indent="0" algn="just">
              <a:buNone/>
              <a:tabLst>
                <a:tab pos="355600" algn="l"/>
              </a:tabLst>
            </a:pPr>
            <a:r>
              <a:rPr lang="en-GB" sz="1400" dirty="0"/>
              <a:t> </a:t>
            </a:r>
            <a:endParaRPr lang="tr-TR" sz="1400" dirty="0"/>
          </a:p>
          <a:p>
            <a:pPr marL="0" lvl="0" indent="0" algn="just">
              <a:buNone/>
              <a:tabLst>
                <a:tab pos="355600" algn="l"/>
              </a:tabLst>
            </a:pPr>
            <a:r>
              <a:rPr lang="tr-TR" sz="1400" b="1" dirty="0">
                <a:solidFill>
                  <a:srgbClr val="C00000"/>
                </a:solidFill>
              </a:rPr>
              <a:t>Eğitimde yeni teknolojilerin kullanımını teşvik edilmekte midir? Kurumda ne tür teknolojiler kullanılmaktadır? </a:t>
            </a:r>
            <a:endParaRPr lang="tr-TR" sz="1400" dirty="0">
              <a:solidFill>
                <a:srgbClr val="C00000"/>
              </a:solidFill>
            </a:endParaRPr>
          </a:p>
          <a:p>
            <a:pPr marL="0" indent="0" algn="just">
              <a:buNone/>
              <a:tabLst>
                <a:tab pos="355600" algn="l"/>
              </a:tabLst>
            </a:pPr>
            <a:r>
              <a:rPr lang="tr-TR" sz="1400" dirty="0" smtClean="0"/>
              <a:t>	Eğitimde </a:t>
            </a:r>
            <a:r>
              <a:rPr lang="tr-TR" sz="1400" dirty="0"/>
              <a:t>yeni teknolojilerin kullanılması ve altyapılarının kurulması desteklenmekte olup, bu çerçevede 2015 yılı sonu itibari ile üniversitemizin kullanımına sunulan e-kitap sayısı 138.750, bilgi ve teknolojik kaynaklar ise 2217’ye ulaşmıştır. </a:t>
            </a:r>
            <a:endParaRPr lang="tr-TR" sz="1400" dirty="0" smtClean="0"/>
          </a:p>
          <a:p>
            <a:pPr marL="0" indent="0" algn="just">
              <a:buNone/>
              <a:tabLst>
                <a:tab pos="355600" algn="l"/>
              </a:tabLst>
            </a:pPr>
            <a:endParaRPr lang="tr-TR" sz="1400" dirty="0"/>
          </a:p>
          <a:p>
            <a:pPr marL="0" lvl="0" indent="0" algn="just">
              <a:buNone/>
              <a:tabLst>
                <a:tab pos="355600" algn="l"/>
              </a:tabLst>
            </a:pPr>
            <a:r>
              <a:rPr lang="tr-TR" sz="1400" b="1" dirty="0">
                <a:solidFill>
                  <a:srgbClr val="C00000"/>
                </a:solidFill>
              </a:rPr>
              <a:t>Öğrencilerin mesleki gelişim ve kariyer planlamasına yönelik ne tür destekler sağlanmaktadır? </a:t>
            </a:r>
            <a:endParaRPr lang="tr-TR" sz="1400" dirty="0">
              <a:solidFill>
                <a:srgbClr val="C00000"/>
              </a:solidFill>
            </a:endParaRPr>
          </a:p>
          <a:p>
            <a:pPr marL="0" indent="0" algn="just">
              <a:buNone/>
              <a:tabLst>
                <a:tab pos="355600" algn="l"/>
              </a:tabLst>
            </a:pPr>
            <a:r>
              <a:rPr lang="tr-TR" sz="1400" dirty="0" smtClean="0"/>
              <a:t>	Konferans </a:t>
            </a:r>
            <a:r>
              <a:rPr lang="tr-TR" sz="1400" dirty="0"/>
              <a:t>ve benzeri faaliyetler ile öğrencilere bilgi verilmekte ve öğrenci kulüpleri bazında kariyer planlaması için farklı kurum yetkilileri ile görüşmeler yapılmaktadır. Türk Dili ve Atatürk İlkeleri ve İnkılap Tarihi gibi dersler “Uzaktan Eğitim” ile verilmektedir. Ayrıca birçok bölümde akıllı tahta ve teknoloji sınıfları bulunmaktadır. </a:t>
            </a:r>
          </a:p>
          <a:p>
            <a:pPr marL="0" indent="0" algn="just">
              <a:buNone/>
              <a:tabLst>
                <a:tab pos="355600" algn="l"/>
              </a:tabLst>
            </a:pPr>
            <a:r>
              <a:rPr lang="tr-TR" sz="1400" dirty="0"/>
              <a:t> </a:t>
            </a:r>
          </a:p>
          <a:p>
            <a:pPr marL="0" lvl="0" indent="0" algn="just">
              <a:buNone/>
              <a:tabLst>
                <a:tab pos="355600" algn="l"/>
              </a:tabLst>
            </a:pPr>
            <a:r>
              <a:rPr lang="tr-TR" sz="1400" b="1" dirty="0">
                <a:solidFill>
                  <a:srgbClr val="C00000"/>
                </a:solidFill>
              </a:rPr>
              <a:t>Öğrencilerin staj ve işyeri eğitimi gibi kurum dışı deneyim edinmelerini gerektiren programlar için kurum dışı destek bileşenleri nasıl sağlanmaktadır? </a:t>
            </a:r>
            <a:endParaRPr lang="tr-TR" sz="1400" dirty="0">
              <a:solidFill>
                <a:srgbClr val="C00000"/>
              </a:solidFill>
            </a:endParaRPr>
          </a:p>
          <a:p>
            <a:pPr marL="0" indent="0" algn="just">
              <a:buNone/>
              <a:tabLst>
                <a:tab pos="355600" algn="l"/>
              </a:tabLst>
            </a:pPr>
            <a:r>
              <a:rPr lang="tr-TR" sz="1400" dirty="0" smtClean="0"/>
              <a:t>	Ders </a:t>
            </a:r>
            <a:r>
              <a:rPr lang="tr-TR" sz="1400" dirty="0"/>
              <a:t>sorumlusu aracılığıyla öğrenci, staj yapacağı kurumu ayarlamakta ve gerek duyulması halinde ilgili yazışmalar yapılmaktadır. Akredite olmuş laboratuvarların sorumluları ile görüşme yapılarak öğrencilerin daha donanımlı laboratuvarlarda deneyim kazanmaları sağlanmaktadır. Sağlık ile ilgili bölümlerde iki farklı yöntem uygulanmaktadır. Bunlardan ilki sağlık bölümlerinin kendi müfredatlarında bulunan çevre hastanelerdeki uygulama dersleridir. Diğeri ise Dekanlık ve Bölüm Başkanlığı bazında yazışmalar ile sağlanan staj uygulamalarıdır. </a:t>
            </a:r>
          </a:p>
        </p:txBody>
      </p:sp>
    </p:spTree>
    <p:extLst>
      <p:ext uri="{BB962C8B-B14F-4D97-AF65-F5344CB8AC3E}">
        <p14:creationId xmlns:p14="http://schemas.microsoft.com/office/powerpoint/2010/main" val="2671133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Öğrenme Kaynakları, Erişilebilirlik ve Destekler </a:t>
            </a:r>
            <a:endParaRPr lang="tr-TR" sz="3200" cap="all" dirty="0">
              <a:solidFill>
                <a:srgbClr val="0070C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400" b="1" dirty="0">
                <a:solidFill>
                  <a:srgbClr val="C00000"/>
                </a:solidFill>
              </a:rPr>
              <a:t>Öğrencilere psikolojik rehberlik, sağlık hizmeti vb. destek hizmetleri sunulmakta mıdır? </a:t>
            </a:r>
            <a:endParaRPr lang="tr-TR" sz="1400" dirty="0">
              <a:solidFill>
                <a:srgbClr val="C00000"/>
              </a:solidFill>
            </a:endParaRPr>
          </a:p>
          <a:p>
            <a:pPr marL="0" indent="0" algn="just">
              <a:buNone/>
              <a:tabLst>
                <a:tab pos="355600" algn="l"/>
              </a:tabLst>
            </a:pPr>
            <a:r>
              <a:rPr lang="tr-TR" sz="1400" dirty="0" smtClean="0"/>
              <a:t>	Gümüşhane </a:t>
            </a:r>
            <a:r>
              <a:rPr lang="tr-TR" sz="1400" dirty="0"/>
              <a:t>Üniversitesi öğrencilerine psikolojik danışmanlık ve madde bağlılığından korunma, şiddetle baş etme, beslenme ve hijyen, toplumsal cinsiyet rolleri, sosyal hizmetler ve benzeri gibi konularda danışmanlık hizmeti sunmak üzere Gençlik Danışma Birimi kurulmuş ve Gümüşhane Üniversitesi öğrencilerine yönelik olarak belirlenen amaçlar doğrultusunda planlı bir eğitim ve danışmanlık hizmeti sunulmuştur. (Gümüşhane Üniversitesi, Gençlik Danışma Birimi Uygulama Yönergesi). Öğrenciler, genel sağlık sigortası kapsamında aile hekimliklerinden yararlanabilmektedir. </a:t>
            </a:r>
          </a:p>
          <a:p>
            <a:pPr marL="0" indent="0" algn="just">
              <a:buNone/>
              <a:tabLst>
                <a:tab pos="355600" algn="l"/>
              </a:tabLst>
            </a:pPr>
            <a:r>
              <a:rPr lang="tr-TR" sz="1400" b="1" dirty="0"/>
              <a:t> </a:t>
            </a:r>
            <a:endParaRPr lang="tr-TR" sz="1400" dirty="0"/>
          </a:p>
          <a:p>
            <a:pPr marL="0" lvl="0" indent="0" algn="just">
              <a:buNone/>
              <a:tabLst>
                <a:tab pos="355600" algn="l"/>
              </a:tabLst>
            </a:pPr>
            <a:r>
              <a:rPr lang="tr-TR" sz="1400" b="1" dirty="0">
                <a:solidFill>
                  <a:srgbClr val="C00000"/>
                </a:solidFill>
              </a:rPr>
              <a:t>Öğrencilerin kullanımına yönelik tesis ve altyapılar (yemekhane, yurt, spor alanları, teknoloji donanımlı çalışma alanları vs.) mevcut mudur? </a:t>
            </a:r>
            <a:endParaRPr lang="tr-TR" sz="1400" dirty="0">
              <a:solidFill>
                <a:srgbClr val="C00000"/>
              </a:solidFill>
            </a:endParaRPr>
          </a:p>
          <a:p>
            <a:pPr marL="0" indent="0" algn="just">
              <a:buNone/>
              <a:tabLst>
                <a:tab pos="355600" algn="l"/>
              </a:tabLst>
            </a:pPr>
            <a:r>
              <a:rPr lang="tr-TR" sz="1400" dirty="0" smtClean="0"/>
              <a:t>	Gümüşhane </a:t>
            </a:r>
            <a:r>
              <a:rPr lang="tr-TR" sz="1400" dirty="0"/>
              <a:t>Üniversitesi, öğrencilerine ve çalışanlarına yönelik spor tesisleri, yemekhane, misafirhane ve lojman hizmetleri sunmakta olup 2015 yılı sonu itibari ile yemekhane, kantin ve kafeteryalar, açık ve kapalı spor tesisi sayısı 36’ya yükselmiştir.  </a:t>
            </a:r>
          </a:p>
          <a:p>
            <a:pPr marL="0" indent="0" algn="just">
              <a:buNone/>
              <a:tabLst>
                <a:tab pos="355600" algn="l"/>
              </a:tabLst>
            </a:pPr>
            <a:r>
              <a:rPr lang="tr-TR" sz="1400" dirty="0" smtClean="0"/>
              <a:t>	Yemekhane </a:t>
            </a:r>
            <a:r>
              <a:rPr lang="tr-TR" sz="1400" dirty="0"/>
              <a:t>hizmetlerinden 2015 yılı itibariyle hedeflenen 1660 kişinin 963’üne ulaşılmıştır. Bu da hedefin %58’inin gerçekleştirildiğini göstermektedir. Yurt hizmetlerinde ise 2015 yılında 372 kişi hedeflenmiş ve bunun %78 i sağlanarak 292 kişiye ulaşılmıştır. Ayrıca 2015 yılında toplamda 100 etkinlik hedeflenmiş ancak bu sayı aşılarak 125 etkinlik gerçekleştirilmiştir. (Ek-4: 2015 Yılı Performans Sonuçlarının Değerlendirilmesi - Performans Hedefi 10)</a:t>
            </a:r>
          </a:p>
          <a:p>
            <a:pPr marL="0" indent="0" algn="just">
              <a:buNone/>
              <a:tabLst>
                <a:tab pos="355600" algn="l"/>
              </a:tabLst>
            </a:pPr>
            <a:r>
              <a:rPr lang="tr-TR" sz="1400" dirty="0"/>
              <a:t> </a:t>
            </a:r>
          </a:p>
          <a:p>
            <a:pPr marL="0" lvl="0" indent="0" algn="just">
              <a:buNone/>
              <a:tabLst>
                <a:tab pos="355600" algn="l"/>
              </a:tabLst>
            </a:pPr>
            <a:r>
              <a:rPr lang="tr-TR" sz="1400" b="1" dirty="0">
                <a:solidFill>
                  <a:srgbClr val="C00000"/>
                </a:solidFill>
              </a:rPr>
              <a:t>Kurum, özel yaklaşım gerektiren öğrencilere (engelli veya uluslararası öğrenciler gibi) yeterli ve kolay ulaşılır öğrenme imkânları ile öğrenci desteğini nasıl sağlamaktadır? </a:t>
            </a:r>
            <a:endParaRPr lang="tr-TR" sz="1400" dirty="0">
              <a:solidFill>
                <a:srgbClr val="C00000"/>
              </a:solidFill>
            </a:endParaRPr>
          </a:p>
          <a:p>
            <a:pPr marL="0" indent="0" algn="just">
              <a:buNone/>
              <a:tabLst>
                <a:tab pos="355600" algn="l"/>
              </a:tabLst>
            </a:pPr>
            <a:r>
              <a:rPr lang="tr-TR" sz="1400" dirty="0" smtClean="0"/>
              <a:t>	Üniversitemiz </a:t>
            </a:r>
            <a:r>
              <a:rPr lang="tr-TR" sz="1400" dirty="0"/>
              <a:t>bünyesinde eğitim-öğretim gören engelli öğrenciler için Engelli Öğrenci Birimi kurulmuştur. Bu birim aracılığıyla engelli öğrencilerin takibi yapılmakta ve onların hayatını kolaylaştırmak amacıyla bazı önlemler alınmaktadır. Engelli öğrencilere üniversite içerisindeki tüm asansörlerde geçerli asansör kartı sağlanmaktadır. Ayrıca üniversite kampüs alanının tasarımında engelli öğrencilerin hayatlarını kolaylaştırıcı önlemler alınmaktadır. </a:t>
            </a:r>
          </a:p>
        </p:txBody>
      </p:sp>
    </p:spTree>
    <p:extLst>
      <p:ext uri="{BB962C8B-B14F-4D97-AF65-F5344CB8AC3E}">
        <p14:creationId xmlns:p14="http://schemas.microsoft.com/office/powerpoint/2010/main" val="14765015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Eğitim ve </a:t>
            </a:r>
            <a:r>
              <a:rPr lang="tr-TR" sz="3200" b="1" cap="all" dirty="0" smtClean="0"/>
              <a:t>Öğretim</a:t>
            </a:r>
            <a:br>
              <a:rPr lang="tr-TR" sz="3200" b="1" cap="all" dirty="0" smtClean="0"/>
            </a:br>
            <a:r>
              <a:rPr lang="tr-TR" sz="2400" b="1" i="1" u="sng" dirty="0">
                <a:solidFill>
                  <a:srgbClr val="0070C0"/>
                </a:solidFill>
              </a:rPr>
              <a:t>Öğrenme Kaynakları, Erişilebilirlik ve Destekler </a:t>
            </a:r>
            <a:endParaRPr lang="tr-TR" sz="3200" cap="all" dirty="0">
              <a:solidFill>
                <a:srgbClr val="0070C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400" b="1" dirty="0">
                <a:solidFill>
                  <a:srgbClr val="C00000"/>
                </a:solidFill>
              </a:rPr>
              <a:t>Öğrenci gelişimine yönelik sosyal, kültürel ve sportif faaliyetler ne ölçüde desteklenmektedir? </a:t>
            </a:r>
            <a:endParaRPr lang="tr-TR" sz="1400" dirty="0">
              <a:solidFill>
                <a:srgbClr val="C00000"/>
              </a:solidFill>
            </a:endParaRPr>
          </a:p>
          <a:p>
            <a:pPr marL="0" indent="0" algn="just">
              <a:buNone/>
              <a:tabLst>
                <a:tab pos="355600" algn="l"/>
              </a:tabLst>
            </a:pPr>
            <a:r>
              <a:rPr lang="tr-TR" sz="1400" dirty="0" smtClean="0"/>
              <a:t>	Öğrencilerin </a:t>
            </a:r>
            <a:r>
              <a:rPr lang="tr-TR" sz="1400" dirty="0"/>
              <a:t>sosyal, kültürel ve sportif gelişimlerini desteklemek amacıyla üniversite bünyesinde bir takım faaliyetler gerçekleştirilmektedir. Bunlardan bazıları bahar şenlikleri, spor müsabakaları, geziler ve kurulan öğrenci kulüpleri bünyesinde yapılan konferans ve benzeri toplantılardır.  https://kms.kaysis.gov.tr/Home/Goster/62199</a:t>
            </a:r>
          </a:p>
          <a:p>
            <a:pPr marL="0" indent="0" algn="just">
              <a:buNone/>
              <a:tabLst>
                <a:tab pos="355600" algn="l"/>
              </a:tabLst>
            </a:pPr>
            <a:r>
              <a:rPr lang="tr-TR" sz="1400" dirty="0"/>
              <a:t> </a:t>
            </a:r>
          </a:p>
          <a:p>
            <a:pPr marL="0" indent="0" algn="just">
              <a:buNone/>
              <a:tabLst>
                <a:tab pos="355600" algn="l"/>
              </a:tabLst>
            </a:pPr>
            <a:r>
              <a:rPr lang="tr-TR" sz="1400" dirty="0"/>
              <a:t>Gümüşhane Üniversitesinin 2015 yılında Türkiye çapında spor müsabakalarında elde ettiği dereceler (başarılar):</a:t>
            </a:r>
          </a:p>
          <a:p>
            <a:pPr marL="0" indent="0" algn="just">
              <a:buNone/>
              <a:tabLst>
                <a:tab pos="355600" algn="l"/>
              </a:tabLst>
            </a:pPr>
            <a:r>
              <a:rPr lang="tr-TR" sz="1400" dirty="0"/>
              <a:t>Bayan Eskrim (Bireysel): Türkiye 1.si (Zonguldak)</a:t>
            </a:r>
          </a:p>
          <a:p>
            <a:pPr marL="0" indent="0" algn="just">
              <a:buNone/>
              <a:tabLst>
                <a:tab pos="355600" algn="l"/>
              </a:tabLst>
            </a:pPr>
            <a:r>
              <a:rPr lang="tr-TR" sz="1400" dirty="0"/>
              <a:t>Bayan </a:t>
            </a:r>
            <a:r>
              <a:rPr lang="tr-TR" sz="1400" dirty="0" err="1"/>
              <a:t>Futsal</a:t>
            </a:r>
            <a:r>
              <a:rPr lang="tr-TR" sz="1400" dirty="0"/>
              <a:t> (</a:t>
            </a:r>
            <a:r>
              <a:rPr lang="tr-TR" sz="1400" dirty="0" err="1"/>
              <a:t>Ünilig</a:t>
            </a:r>
            <a:r>
              <a:rPr lang="tr-TR" sz="1400" dirty="0"/>
              <a:t>): Grup 4.sü (Samsun)</a:t>
            </a:r>
          </a:p>
          <a:p>
            <a:pPr marL="0" indent="0" algn="just">
              <a:buNone/>
              <a:tabLst>
                <a:tab pos="355600" algn="l"/>
              </a:tabLst>
            </a:pPr>
            <a:r>
              <a:rPr lang="tr-TR" sz="1400" dirty="0"/>
              <a:t>Erkek Voleybol (</a:t>
            </a:r>
            <a:r>
              <a:rPr lang="tr-TR" sz="1400" dirty="0" err="1"/>
              <a:t>Ünilig</a:t>
            </a:r>
            <a:r>
              <a:rPr lang="tr-TR" sz="1400" dirty="0"/>
              <a:t>): Grup 3.sü</a:t>
            </a:r>
          </a:p>
          <a:p>
            <a:pPr marL="0" indent="0" algn="just">
              <a:buNone/>
              <a:tabLst>
                <a:tab pos="355600" algn="l"/>
              </a:tabLst>
            </a:pPr>
            <a:r>
              <a:rPr lang="tr-TR" sz="1400" dirty="0"/>
              <a:t>Bayan Voleybol (</a:t>
            </a:r>
            <a:r>
              <a:rPr lang="tr-TR" sz="1400" dirty="0" err="1"/>
              <a:t>Ünilig</a:t>
            </a:r>
            <a:r>
              <a:rPr lang="tr-TR" sz="1400" dirty="0"/>
              <a:t>): Grup 3.sü</a:t>
            </a:r>
          </a:p>
          <a:p>
            <a:pPr marL="0" indent="0" algn="just">
              <a:buNone/>
              <a:tabLst>
                <a:tab pos="355600" algn="l"/>
              </a:tabLst>
            </a:pPr>
            <a:r>
              <a:rPr lang="tr-TR" sz="1400" dirty="0"/>
              <a:t>Erkek Basketbol (</a:t>
            </a:r>
            <a:r>
              <a:rPr lang="tr-TR" sz="1400" dirty="0" err="1"/>
              <a:t>ünilig</a:t>
            </a:r>
            <a:r>
              <a:rPr lang="tr-TR" sz="1400" dirty="0"/>
              <a:t>): Grup 5.si</a:t>
            </a:r>
          </a:p>
          <a:p>
            <a:pPr marL="0" indent="0" algn="just">
              <a:buNone/>
              <a:tabLst>
                <a:tab pos="355600" algn="l"/>
              </a:tabLst>
            </a:pPr>
            <a:r>
              <a:rPr lang="tr-TR" sz="1400" dirty="0"/>
              <a:t>Tenis (Bireysel): 3.sü (Antalya)</a:t>
            </a:r>
          </a:p>
          <a:p>
            <a:pPr marL="0" indent="0" algn="just">
              <a:buNone/>
              <a:tabLst>
                <a:tab pos="355600" algn="l"/>
              </a:tabLst>
            </a:pPr>
            <a:r>
              <a:rPr lang="tr-TR" sz="1400" dirty="0"/>
              <a:t>Bilek Güreşi (Bireysel) Türkiye Şampiyonluğu</a:t>
            </a:r>
          </a:p>
          <a:p>
            <a:pPr marL="0" indent="0" algn="just">
              <a:buNone/>
              <a:tabLst>
                <a:tab pos="355600" algn="l"/>
              </a:tabLst>
            </a:pPr>
            <a:r>
              <a:rPr lang="tr-TR" sz="1400" dirty="0"/>
              <a:t>Atıcılık Havalı Tüfek Takımı: 2.si (Ankara)</a:t>
            </a:r>
          </a:p>
          <a:p>
            <a:pPr marL="0" indent="0" algn="just">
              <a:buNone/>
              <a:tabLst>
                <a:tab pos="355600" algn="l"/>
              </a:tabLst>
            </a:pPr>
            <a:r>
              <a:rPr lang="tr-TR" sz="1400" dirty="0"/>
              <a:t> </a:t>
            </a:r>
          </a:p>
          <a:p>
            <a:pPr marL="0" lvl="0" indent="0" algn="just">
              <a:buNone/>
              <a:tabLst>
                <a:tab pos="355600" algn="l"/>
              </a:tabLst>
            </a:pPr>
            <a:r>
              <a:rPr lang="tr-TR" sz="1400" b="1" dirty="0">
                <a:solidFill>
                  <a:srgbClr val="C00000"/>
                </a:solidFill>
              </a:rPr>
              <a:t>Sunulan hizmetlerin/desteklerin kalitesi, etkinliği ve yeterliliği nasıl güvence altına alınmaktadır? </a:t>
            </a:r>
            <a:endParaRPr lang="tr-TR" sz="1400" dirty="0">
              <a:solidFill>
                <a:srgbClr val="C00000"/>
              </a:solidFill>
            </a:endParaRPr>
          </a:p>
          <a:p>
            <a:pPr marL="0" indent="0" algn="just">
              <a:buNone/>
              <a:tabLst>
                <a:tab pos="355600" algn="l"/>
              </a:tabLst>
            </a:pPr>
            <a:r>
              <a:rPr lang="tr-TR" sz="1400" dirty="0" smtClean="0"/>
              <a:t>	Öğrencilerin </a:t>
            </a:r>
            <a:r>
              <a:rPr lang="tr-TR" sz="1400" dirty="0"/>
              <a:t>dilek ve şikâyetleri dikkate alınmakta ve hizmetlerin iyileştirilmesi sağlanmaktadır.  Ayrıca hazırlanan risk analizine göre gerekli önlemler alınmaktadır. </a:t>
            </a:r>
          </a:p>
        </p:txBody>
      </p:sp>
    </p:spTree>
    <p:extLst>
      <p:ext uri="{BB962C8B-B14F-4D97-AF65-F5344CB8AC3E}">
        <p14:creationId xmlns:p14="http://schemas.microsoft.com/office/powerpoint/2010/main" val="640234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smtClean="0"/>
              <a:t>Eğitim ve Öğretim</a:t>
            </a:r>
            <a:br>
              <a:rPr lang="tr-TR" sz="3200" b="1" cap="all" dirty="0" smtClean="0"/>
            </a:br>
            <a:r>
              <a:rPr lang="tr-TR" sz="2400" b="1" i="1" u="sng" dirty="0">
                <a:solidFill>
                  <a:srgbClr val="0070C0"/>
                </a:solidFill>
              </a:rPr>
              <a:t>Programların Sürekli İzlenmesi ve Güncellenmesi </a:t>
            </a:r>
            <a:endParaRPr lang="tr-TR" sz="3200" cap="all" dirty="0">
              <a:solidFill>
                <a:srgbClr val="0070C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400" b="1" dirty="0">
                <a:solidFill>
                  <a:srgbClr val="C00000"/>
                </a:solidFill>
              </a:rPr>
              <a:t>İç paydaşların (öğrenciler ve çalışanlar) ile dış paydaşların (işveren, iş dünyası ve meslek örgütü temsilcileri, mezunlar vb.) sürece katılımı sağlanarak programın gözden geçirilmesi ve değerlendirilmesi nasıl yapılmaktadır? </a:t>
            </a:r>
            <a:endParaRPr lang="tr-TR" sz="1400" dirty="0">
              <a:solidFill>
                <a:srgbClr val="C00000"/>
              </a:solidFill>
            </a:endParaRPr>
          </a:p>
          <a:p>
            <a:pPr marL="0" indent="0" algn="just">
              <a:buNone/>
              <a:tabLst>
                <a:tab pos="355600" algn="l"/>
              </a:tabLst>
            </a:pPr>
            <a:r>
              <a:rPr lang="tr-TR" sz="1400" dirty="0" smtClean="0"/>
              <a:t>	İç </a:t>
            </a:r>
            <a:r>
              <a:rPr lang="tr-TR" sz="1400" dirty="0"/>
              <a:t>paydaşların (öğrenciler ve çalışanlar) görüş ve önerileri dikkate alınarak programların güncellenmesi sağlanmaktadır. Gerek görülmesi halinde dış paydaşlar ile iletişim kurularak programa ekleme yapılabilmektedir. GŞÜ, 2013-2017 Stratejik Planı (2013: 60) içerisinde belirlenen “Politikalar ve Öncelikler” kapsamında şu politika benimsenmiştir: Bölgesel ve ulusal kalkınmaya daha fazla katkıda bulunmak amacıyla ürün ve hizmetlerin geliştirilmesinde paydaşların çıkarları gözetilecek, işgücü piyasası ile Üniversitemiz arasındaki işbirliği artırılacaktır. Bologna çalışmaları kapsamında bütün ders programları iç ve dış paydaşlara göre yeniden yapılandırılmıştır. Ayrıca 5 yıllık süreler bazında yeniden güncellenmesi yapılmaktadır. Ancak bu süre, mutlak olmayıp gerek görülmesi halinde güncelleme ve ders ekleme çıkarma yapılabilmektedir.</a:t>
            </a:r>
          </a:p>
          <a:p>
            <a:pPr marL="0" indent="0" algn="just">
              <a:buNone/>
              <a:tabLst>
                <a:tab pos="355600" algn="l"/>
              </a:tabLst>
            </a:pPr>
            <a:r>
              <a:rPr lang="tr-TR" sz="1400" dirty="0"/>
              <a:t> </a:t>
            </a:r>
          </a:p>
          <a:p>
            <a:pPr marL="0" lvl="0" indent="0" algn="just">
              <a:buNone/>
              <a:tabLst>
                <a:tab pos="355600" algn="l"/>
              </a:tabLst>
            </a:pPr>
            <a:r>
              <a:rPr lang="tr-TR" sz="1400" b="1" dirty="0">
                <a:solidFill>
                  <a:srgbClr val="C00000"/>
                </a:solidFill>
              </a:rPr>
              <a:t>Gözden geçirme faaliyetleri ne sıklıkta, nasıl ve kimler tarafından yapılmaktadır? Katkı veren paydaşlar nasıl belirlenmektedir? Bu paydaşlar karar verme sürecinin hangi aşamalarına katılabilmektedir? </a:t>
            </a:r>
            <a:endParaRPr lang="tr-TR" sz="1400" dirty="0">
              <a:solidFill>
                <a:srgbClr val="C00000"/>
              </a:solidFill>
            </a:endParaRPr>
          </a:p>
          <a:p>
            <a:pPr marL="0" indent="0" algn="just">
              <a:buNone/>
              <a:tabLst>
                <a:tab pos="355600" algn="l"/>
              </a:tabLst>
            </a:pPr>
            <a:r>
              <a:rPr lang="tr-TR" sz="1400" dirty="0" smtClean="0"/>
              <a:t>	İdari </a:t>
            </a:r>
            <a:r>
              <a:rPr lang="tr-TR" sz="1400" dirty="0"/>
              <a:t>birimler, Değerlendirme ve Kalite Geliştirme Kurulu tarafından takip edilmektedir. Yılda iki kez akademik değerlendirme kurulları yapılmaktadır.</a:t>
            </a:r>
          </a:p>
          <a:p>
            <a:pPr marL="0" indent="0" algn="just">
              <a:buNone/>
              <a:tabLst>
                <a:tab pos="355600" algn="l"/>
              </a:tabLst>
            </a:pPr>
            <a:r>
              <a:rPr lang="tr-TR" sz="1400" dirty="0"/>
              <a:t> </a:t>
            </a:r>
          </a:p>
          <a:p>
            <a:pPr marL="0" lvl="0" indent="0" algn="just">
              <a:buNone/>
              <a:tabLst>
                <a:tab pos="355600" algn="l"/>
              </a:tabLst>
            </a:pPr>
            <a:r>
              <a:rPr lang="tr-TR" sz="1400" b="1" dirty="0">
                <a:solidFill>
                  <a:srgbClr val="C00000"/>
                </a:solidFill>
              </a:rPr>
              <a:t>Değerlendirme sonuçları, programın güncellenmesi ve sürekli iyileştirilmesi için nasıl kullanılmaktadır? </a:t>
            </a:r>
            <a:endParaRPr lang="tr-TR" sz="1400" dirty="0">
              <a:solidFill>
                <a:srgbClr val="C00000"/>
              </a:solidFill>
            </a:endParaRPr>
          </a:p>
          <a:p>
            <a:pPr marL="0" indent="0" algn="just">
              <a:buNone/>
              <a:tabLst>
                <a:tab pos="355600" algn="l"/>
              </a:tabLst>
            </a:pPr>
            <a:r>
              <a:rPr lang="tr-TR" sz="1400" dirty="0" smtClean="0"/>
              <a:t>	Genel </a:t>
            </a:r>
            <a:r>
              <a:rPr lang="tr-TR" sz="1400" dirty="0"/>
              <a:t>olarak fakülteler bazında programlar beş yılda bir güncellenmektedir. Gerekli hallerde içerik güncellemesi, ekleme ve çıkarma yapılabilmektedir. </a:t>
            </a:r>
          </a:p>
          <a:p>
            <a:pPr marL="0" indent="0" algn="just">
              <a:buNone/>
              <a:tabLst>
                <a:tab pos="355600" algn="l"/>
              </a:tabLst>
            </a:pPr>
            <a:r>
              <a:rPr lang="tr-TR" sz="1400" b="1" dirty="0"/>
              <a:t> </a:t>
            </a:r>
            <a:endParaRPr lang="tr-TR" sz="1400" dirty="0"/>
          </a:p>
          <a:p>
            <a:pPr marL="0" lvl="0" indent="0" algn="just">
              <a:buNone/>
              <a:tabLst>
                <a:tab pos="355600" algn="l"/>
              </a:tabLst>
            </a:pPr>
            <a:r>
              <a:rPr lang="tr-TR" sz="1400" b="1" dirty="0">
                <a:solidFill>
                  <a:srgbClr val="C00000"/>
                </a:solidFill>
              </a:rPr>
              <a:t>Programların eğitim amaçlarına ilişkin hedeflerine ulaştığı; öğrencilerin ve toplumun ihtiyaçlarına cevap verdiği nasıl izlenmekte ve ölçülmektedir? </a:t>
            </a:r>
            <a:endParaRPr lang="tr-TR" sz="1400" dirty="0">
              <a:solidFill>
                <a:srgbClr val="C00000"/>
              </a:solidFill>
            </a:endParaRPr>
          </a:p>
          <a:p>
            <a:pPr marL="0" indent="0" algn="just">
              <a:buNone/>
              <a:tabLst>
                <a:tab pos="355600" algn="l"/>
              </a:tabLst>
            </a:pPr>
            <a:r>
              <a:rPr lang="tr-TR" sz="1400" dirty="0" smtClean="0"/>
              <a:t>	Üniversite </a:t>
            </a:r>
            <a:r>
              <a:rPr lang="tr-TR" sz="1400" dirty="0"/>
              <a:t>bünyesinde kurulan mezun takip sistemi ile işe giren öğrenciler takip edilmektedir. Ayrıca staj gören öğrencilerin takibi yapılmaktadır. </a:t>
            </a:r>
          </a:p>
        </p:txBody>
      </p:sp>
    </p:spTree>
    <p:extLst>
      <p:ext uri="{BB962C8B-B14F-4D97-AF65-F5344CB8AC3E}">
        <p14:creationId xmlns:p14="http://schemas.microsoft.com/office/powerpoint/2010/main" val="8295122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pPr>
            <a:r>
              <a:rPr lang="tr-TR" sz="1400" b="1" dirty="0">
                <a:solidFill>
                  <a:srgbClr val="0070C0"/>
                </a:solidFill>
              </a:rPr>
              <a:t>Kurumun araştırma stratejisi, hedefleri ve bu hedeflerin kimler tarafından gerçekleştirileceği belirlenmiş midir?</a:t>
            </a:r>
            <a:endParaRPr lang="tr-TR" sz="1400" dirty="0">
              <a:solidFill>
                <a:srgbClr val="0070C0"/>
              </a:solidFill>
            </a:endParaRPr>
          </a:p>
          <a:p>
            <a:pPr marL="0" indent="0" algn="just">
              <a:buNone/>
              <a:tabLst>
                <a:tab pos="355600" algn="l"/>
              </a:tabLst>
            </a:pPr>
            <a:r>
              <a:rPr lang="tr-TR" sz="1400" dirty="0" smtClean="0"/>
              <a:t>	Kurumun </a:t>
            </a:r>
            <a:r>
              <a:rPr lang="tr-TR" sz="1400" dirty="0"/>
              <a:t>araştırma strateji ve hedefleri, Gümüşhane Üniversitesi 2013-2017 Stratejik Planı’nda belirlenmiş olup bunların gerçekleştirilmesinde Rektör, üniversitenin bilimsel araştırma ve yayım faaliyetlerinin devlet kalkınma planı, ilke ve hedefleri doğrultusunda planlanıp yürütülmesinde, bilimsel ve idari gözetim ve denetimin yapılmasında ve bu görevlerin alt birimlere aktarılmasında, takip ve kontrol edilmesinde ve sonuçlarının alınmasında birinci derecede yetkili ve sorumludur. Ayrıca Senato, Üniversitenin eğitim-öğretim, bilimsel araştırma ve yayım faaliyetlerinin esasları hakkında karar almakla sorumludur. Ayrıca, bu hedeflere ulaşılması bakımından araştırma faaliyetleri; akademik birimler, uygulama ve araştırma merkezleri, öğretim elemanları, araştırmacılar, teknik ve idari personel tarafından yürütülmektedir. </a:t>
            </a:r>
          </a:p>
        </p:txBody>
      </p:sp>
    </p:spTree>
    <p:extLst>
      <p:ext uri="{BB962C8B-B14F-4D97-AF65-F5344CB8AC3E}">
        <p14:creationId xmlns:p14="http://schemas.microsoft.com/office/powerpoint/2010/main" val="22019539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pPr>
            <a:r>
              <a:rPr lang="tr-TR" sz="1200" b="1" dirty="0">
                <a:solidFill>
                  <a:srgbClr val="0070C0"/>
                </a:solidFill>
              </a:rPr>
              <a:t>Kurumun araştırma stratejisi ve hedefleri nelerdir? Bu hedefler nasıl belirlenmekte ve hangi sıklıkta gözden geçirilmektedir?</a:t>
            </a:r>
            <a:endParaRPr lang="tr-TR" sz="1200" dirty="0">
              <a:solidFill>
                <a:srgbClr val="0070C0"/>
              </a:solidFill>
            </a:endParaRPr>
          </a:p>
          <a:p>
            <a:pPr marL="0" indent="0" algn="just">
              <a:buNone/>
              <a:tabLst>
                <a:tab pos="355600" algn="l"/>
              </a:tabLst>
            </a:pPr>
            <a:r>
              <a:rPr lang="tr-TR" sz="1200" dirty="0" smtClean="0"/>
              <a:t>	Kurumun </a:t>
            </a:r>
            <a:r>
              <a:rPr lang="tr-TR" sz="1200" dirty="0"/>
              <a:t>araştırma stratejisi ve hedefleri 2013-2017 Stratejik Planı’nda verilmiştir. Bu hedeflerin gerçekleşme oranlarının tespit edilmesi için performans kriterleri belirlenmekte ve her takvim yılının sonunda Üniversite İdare Faaliyet Raporları ile bu hedeflerin gerçekleşme oranları ölçülmektedir. Belirlenen araştırma stratejisi ve hedefleri aşağıda sıralanmıştır:</a:t>
            </a:r>
          </a:p>
          <a:p>
            <a:pPr indent="-76200" algn="just"/>
            <a:r>
              <a:rPr lang="tr-TR" sz="1200" dirty="0"/>
              <a:t>Akademik ve bilimsel özgürlüğü genişletici uygulamalar benimsemek,</a:t>
            </a:r>
          </a:p>
          <a:p>
            <a:pPr indent="-76200" algn="just"/>
            <a:r>
              <a:rPr lang="tr-TR" sz="1200" dirty="0"/>
              <a:t>Bilimsel faaliyetlerdeki sürekliliği, yararlılığı ve kaliteyi artırmak,</a:t>
            </a:r>
          </a:p>
          <a:p>
            <a:pPr indent="-76200" algn="just"/>
            <a:r>
              <a:rPr lang="tr-TR" sz="1200" dirty="0"/>
              <a:t>Üniversite-sanayi işbirliğinin geliştirilmesinde lokomotif rol üstlenmek, bölgede bulunan sanayi kuruluşlarının teknolojik gelişimine ve AR-GE çalışmalarına katkıda bulunmak, </a:t>
            </a:r>
          </a:p>
          <a:p>
            <a:pPr indent="-76200" algn="just"/>
            <a:r>
              <a:rPr lang="tr-TR" sz="1200" dirty="0"/>
              <a:t>AR-</a:t>
            </a:r>
            <a:r>
              <a:rPr lang="tr-TR" sz="1200" dirty="0" err="1"/>
              <a:t>GE’ye</a:t>
            </a:r>
            <a:r>
              <a:rPr lang="tr-TR" sz="1200" dirty="0"/>
              <a:t> dayalı üretim yeteneğini güçlendirmek amacıyla uygulama ve araştırma merkezleri ile merkezi araştırma laboratuvarlarını geliştirmek,</a:t>
            </a:r>
          </a:p>
          <a:p>
            <a:pPr indent="-76200" algn="just"/>
            <a:r>
              <a:rPr lang="tr-TR" sz="1200" dirty="0"/>
              <a:t>Üretilen bilginin teknolojiye dönüşümünü sağlayacak ulusal ve uluslararası platformlarda proje çalışmalarına katılımı teşvik etmek,</a:t>
            </a:r>
          </a:p>
          <a:p>
            <a:pPr indent="-76200" algn="just"/>
            <a:r>
              <a:rPr lang="tr-TR" sz="1200" dirty="0"/>
              <a:t>Bilgi ve teknoloji üretecek altyapıyı ve imkânları geliştirmek,</a:t>
            </a:r>
          </a:p>
          <a:p>
            <a:pPr indent="-76200" algn="just"/>
            <a:r>
              <a:rPr lang="tr-TR" sz="1200" dirty="0"/>
              <a:t>Laboratuvarların altyapısını geliştirmek,</a:t>
            </a:r>
          </a:p>
          <a:p>
            <a:pPr indent="-76200" algn="just"/>
            <a:r>
              <a:rPr lang="tr-TR" sz="1200" dirty="0"/>
              <a:t>Araştırma ve geliştirme projelerinin sayısını arttırmak,</a:t>
            </a:r>
          </a:p>
          <a:p>
            <a:pPr indent="-76200" algn="just"/>
            <a:r>
              <a:rPr lang="tr-TR" sz="1200" dirty="0"/>
              <a:t>Kaynakların etkin kullanımı ve araştırmacıların birlikte çalışmasını sağlamak üzere kurulan ve kurulacak uygulama ve araştırma merkezlerinin öncelikli alanlarda oluşturulması için kurumsal AR-GE yol haritası hazırlamak,</a:t>
            </a:r>
          </a:p>
          <a:p>
            <a:pPr indent="-76200" algn="just"/>
            <a:r>
              <a:rPr lang="tr-TR" sz="1200" dirty="0"/>
              <a:t>Sürekli eğitim programlarının sayısını ve niteliğini arttırmak, hayat boyu öğrenme programlarını yaygınlaştırmak ve uzun vadede uzaktan eğitim sistemine geçmek,</a:t>
            </a:r>
          </a:p>
          <a:p>
            <a:pPr indent="-76200" algn="just"/>
            <a:r>
              <a:rPr lang="tr-TR" sz="1200" dirty="0"/>
              <a:t>GÜ-BAP aracılığı ile TÜBİTAK ve diğer kamu/özel kurum/kuruluşlar tarafından desteklenecek bilimsel araştırma projeleri oluşturmak,</a:t>
            </a:r>
          </a:p>
          <a:p>
            <a:pPr indent="-76200" algn="just"/>
            <a:r>
              <a:rPr lang="tr-TR" sz="1200" dirty="0"/>
              <a:t>Üniversite birimleri tarafından yapılan bilimsel araştırma projelerine verilen destekleri (hibe, döner sermaye vb.) arttırmak,</a:t>
            </a:r>
          </a:p>
          <a:p>
            <a:pPr indent="-76200" algn="just"/>
            <a:r>
              <a:rPr lang="tr-TR" sz="1200" dirty="0"/>
              <a:t>Araştırma-geliştirme kuruluşları ile birlikte ortak çalışmalar ve projeler yapmak,</a:t>
            </a:r>
          </a:p>
          <a:p>
            <a:pPr indent="-76200" algn="just"/>
            <a:r>
              <a:rPr lang="tr-TR" sz="1200" dirty="0"/>
              <a:t>Organik tarım üzerine uygulama ve araştırmalar yapmak,</a:t>
            </a:r>
          </a:p>
          <a:p>
            <a:pPr indent="-76200" algn="just"/>
            <a:r>
              <a:rPr lang="tr-TR" sz="1200" dirty="0"/>
              <a:t>Bilimsel yayınlara ulusal kuruluşların sağladığı yayın desteğinin yanı sıra kurumsal destek de verebilmek,</a:t>
            </a:r>
          </a:p>
          <a:p>
            <a:pPr indent="-76200" algn="just"/>
            <a:r>
              <a:rPr lang="tr-TR" sz="1200" dirty="0"/>
              <a:t>Bilimsel yayınlara ve bilimsel araştırma projelerine verilen kurumsal destekleri arttırmak,</a:t>
            </a:r>
          </a:p>
          <a:p>
            <a:pPr indent="-76200" algn="just"/>
            <a:r>
              <a:rPr lang="tr-TR" sz="1200" dirty="0"/>
              <a:t>Üniversite veya birimleri tarafından düzenlenen bilimsel toplantı, kongre, sempozyum ve benzeri toplantıların sayısını arttırmak,</a:t>
            </a:r>
          </a:p>
          <a:p>
            <a:pPr indent="-76200" algn="just"/>
            <a:r>
              <a:rPr lang="tr-TR" sz="1200" dirty="0"/>
              <a:t>Ulusal akademik ve bilimsel toplantılara yapılan katılım desteğini arttırmak.</a:t>
            </a:r>
          </a:p>
        </p:txBody>
      </p:sp>
    </p:spTree>
    <p:extLst>
      <p:ext uri="{BB962C8B-B14F-4D97-AF65-F5344CB8AC3E}">
        <p14:creationId xmlns:p14="http://schemas.microsoft.com/office/powerpoint/2010/main" val="22060218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200" b="1" dirty="0">
                <a:solidFill>
                  <a:srgbClr val="0070C0"/>
                </a:solidFill>
              </a:rPr>
              <a:t>Kurumun araştırma stratejisi, bütünsel ve çok boyutlu olarak mı ya da tek bir araştırma alanına yönelik olarak mı ele alınmıştır? Kurumun temel araştırma ve uygulamalı araştırmaya bakışı nasıldır?</a:t>
            </a:r>
            <a:endParaRPr lang="tr-TR" sz="1200" dirty="0">
              <a:solidFill>
                <a:srgbClr val="0070C0"/>
              </a:solidFill>
            </a:endParaRPr>
          </a:p>
          <a:p>
            <a:pPr marL="0" indent="0" algn="just">
              <a:buNone/>
              <a:tabLst>
                <a:tab pos="355600" algn="l"/>
              </a:tabLst>
            </a:pPr>
            <a:r>
              <a:rPr lang="tr-TR" sz="1200" dirty="0" smtClean="0"/>
              <a:t>	Kurumun </a:t>
            </a:r>
            <a:r>
              <a:rPr lang="tr-TR" sz="1200" dirty="0"/>
              <a:t>araştırma stratejisi bütünsel ve çok boyutlu olarak ele alınmaktadır. Üniversite bünyesinde mevcut olan gerek fakülteler, yüksekokullar, meslek yüksekokulları araştırmacı profilleri ve gerekse de uygulama ve araştırma merkezleri yapıları bunu açıkça göstermektedir.</a:t>
            </a:r>
          </a:p>
          <a:p>
            <a:pPr marL="0" indent="0" algn="just">
              <a:buNone/>
              <a:tabLst>
                <a:tab pos="355600" algn="l"/>
              </a:tabLst>
            </a:pPr>
            <a:r>
              <a:rPr lang="tr-TR" sz="1200" dirty="0"/>
              <a:t> </a:t>
            </a:r>
          </a:p>
          <a:p>
            <a:pPr marL="0" lvl="0" indent="0" algn="just">
              <a:buNone/>
              <a:tabLst>
                <a:tab pos="355600" algn="l"/>
              </a:tabLst>
            </a:pPr>
            <a:r>
              <a:rPr lang="tr-TR" sz="1200" b="1" dirty="0">
                <a:solidFill>
                  <a:srgbClr val="0070C0"/>
                </a:solidFill>
              </a:rPr>
              <a:t>Kurum, araştırmada öncelikli alanları ile ilgili araştırma faaliyetlerinde bulunmakta mıdır?</a:t>
            </a:r>
            <a:endParaRPr lang="tr-TR" sz="1200" dirty="0">
              <a:solidFill>
                <a:srgbClr val="0070C0"/>
              </a:solidFill>
            </a:endParaRPr>
          </a:p>
          <a:p>
            <a:pPr marL="0" indent="0" algn="just">
              <a:buNone/>
              <a:tabLst>
                <a:tab pos="355600" algn="l"/>
              </a:tabLst>
            </a:pPr>
            <a:r>
              <a:rPr lang="tr-TR" sz="1200" dirty="0" smtClean="0"/>
              <a:t>	Üniversitemiz </a:t>
            </a:r>
            <a:r>
              <a:rPr lang="tr-TR" sz="1200" dirty="0"/>
              <a:t>bünyesindeki mevcut uygulama ve araştırma merkezleri, fakülteler, yüksekokullar ve meslek yüksekokullar bazında belirlenen öncelikli alanlarda kurumsal AR-GE yol haritası hazırlanarak araştırma faaliyetleri yürütülmektedir. </a:t>
            </a:r>
          </a:p>
          <a:p>
            <a:pPr marL="0" indent="0" algn="just">
              <a:buNone/>
              <a:tabLst>
                <a:tab pos="355600" algn="l"/>
              </a:tabLst>
            </a:pPr>
            <a:r>
              <a:rPr lang="tr-TR" sz="1200" dirty="0"/>
              <a:t> </a:t>
            </a:r>
          </a:p>
          <a:p>
            <a:pPr marL="0" lvl="0" indent="0" algn="just">
              <a:buNone/>
              <a:tabLst>
                <a:tab pos="355600" algn="l"/>
              </a:tabLst>
            </a:pPr>
            <a:r>
              <a:rPr lang="tr-TR" sz="1200" b="1" dirty="0">
                <a:solidFill>
                  <a:srgbClr val="0070C0"/>
                </a:solidFill>
              </a:rPr>
              <a:t>Araştırmada öncelikli alanlarında UYGAR merkezleri var mı? Varsa bu merkezlerin hedefleri belirlenmiş, çıktıları izlenmekte ve değerlendirilmekte midir?</a:t>
            </a:r>
            <a:endParaRPr lang="tr-TR" sz="1200" dirty="0">
              <a:solidFill>
                <a:srgbClr val="0070C0"/>
              </a:solidFill>
            </a:endParaRPr>
          </a:p>
          <a:p>
            <a:pPr marL="0" indent="0" algn="just">
              <a:buNone/>
              <a:tabLst>
                <a:tab pos="355600" algn="l"/>
              </a:tabLst>
            </a:pPr>
            <a:r>
              <a:rPr lang="tr-TR" sz="1200" dirty="0" smtClean="0"/>
              <a:t>	Gümüşhane </a:t>
            </a:r>
            <a:r>
              <a:rPr lang="tr-TR" sz="1200" dirty="0"/>
              <a:t>Üniversitesi bünyesinde kurulmuş toplam 5 adet “uygulama ve araştırma merkezi” bulunmaktadır. Araştırma merkezleri tarafından kuruluş yönetmelikleri ve hazırlanmış olan stratejik planları çerçevesinde merkezlerin hedefleri belirlenmiştir. Bu hedeflerin gerçekleşme durumları her yıl için hazırlanan “birim faaliyet </a:t>
            </a:r>
            <a:r>
              <a:rPr lang="tr-TR" sz="1200" dirty="0" err="1"/>
              <a:t>raporları”nda</a:t>
            </a:r>
            <a:r>
              <a:rPr lang="tr-TR" sz="1200" dirty="0"/>
              <a:t> açıklanmaktadır. </a:t>
            </a:r>
          </a:p>
          <a:p>
            <a:pPr marL="0" indent="0" algn="just">
              <a:buNone/>
              <a:tabLst>
                <a:tab pos="355600" algn="l"/>
              </a:tabLst>
            </a:pPr>
            <a:r>
              <a:rPr lang="tr-TR" sz="1200" dirty="0"/>
              <a:t> </a:t>
            </a:r>
          </a:p>
          <a:p>
            <a:pPr marL="0" lvl="0" indent="0" algn="just">
              <a:buNone/>
              <a:tabLst>
                <a:tab pos="355600" algn="l"/>
              </a:tabLst>
            </a:pPr>
            <a:r>
              <a:rPr lang="tr-TR" sz="1200" b="1" dirty="0">
                <a:solidFill>
                  <a:srgbClr val="0070C0"/>
                </a:solidFill>
              </a:rPr>
              <a:t>Araştırmada öncelikli alanları ile ilgili, iç ve dış paydaşların önerileri doğrultusunda, bilimsel ve/veya sektörel toplantılar düzenlemekte midir?</a:t>
            </a:r>
            <a:endParaRPr lang="tr-TR" sz="1200" dirty="0">
              <a:solidFill>
                <a:srgbClr val="0070C0"/>
              </a:solidFill>
            </a:endParaRPr>
          </a:p>
          <a:p>
            <a:pPr marL="0" indent="0" algn="just">
              <a:buNone/>
              <a:tabLst>
                <a:tab pos="355600" algn="l"/>
              </a:tabLst>
            </a:pPr>
            <a:r>
              <a:rPr lang="tr-TR" sz="1200" dirty="0" smtClean="0"/>
              <a:t>	Bölgesel </a:t>
            </a:r>
            <a:r>
              <a:rPr lang="tr-TR" sz="1200" dirty="0"/>
              <a:t>ve ulusal kalkınmaya daha fazla katkıda bulunmak amacıyla ürün ve hizmetlerin geliştirilmesinde paydaşların çıkarlarının gözetilmesine ve işgücü piyasası ile üniversitemiz arasındaki işbirliğinin artırılmasına yönelik toplantılar düzenlenmektedir. </a:t>
            </a:r>
          </a:p>
        </p:txBody>
      </p:sp>
    </p:spTree>
    <p:extLst>
      <p:ext uri="{BB962C8B-B14F-4D97-AF65-F5344CB8AC3E}">
        <p14:creationId xmlns:p14="http://schemas.microsoft.com/office/powerpoint/2010/main" val="280717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16632"/>
            <a:ext cx="3384376" cy="2740767"/>
          </a:xfrm>
        </p:spPr>
        <p:txBody>
          <a:bodyPr>
            <a:normAutofit/>
          </a:bodyPr>
          <a:lstStyle/>
          <a:p>
            <a:pPr marL="0" indent="0" algn="just">
              <a:lnSpc>
                <a:spcPct val="150000"/>
              </a:lnSpc>
              <a:buNone/>
            </a:pPr>
            <a:r>
              <a:rPr lang="tr-TR" sz="1200" dirty="0" smtClean="0"/>
              <a:t>	Gümüşhane </a:t>
            </a:r>
            <a:r>
              <a:rPr lang="tr-TR" sz="1200" dirty="0"/>
              <a:t>Üniversitesi 2008 yılında 2 enstitü, 3 fakülte, 1 yüksekokul, 5 meslek yüksekokulu ile hizmetlerine başlarken </a:t>
            </a:r>
            <a:r>
              <a:rPr lang="tr-TR" sz="1200" b="1" dirty="0">
                <a:solidFill>
                  <a:srgbClr val="C00000"/>
                </a:solidFill>
              </a:rPr>
              <a:t>2015 yılı sonu itibari ile</a:t>
            </a:r>
            <a:r>
              <a:rPr lang="tr-TR" sz="1200" dirty="0"/>
              <a:t> 2</a:t>
            </a:r>
            <a:r>
              <a:rPr lang="tr-TR" sz="1200" b="1" dirty="0">
                <a:solidFill>
                  <a:srgbClr val="002060"/>
                </a:solidFill>
              </a:rPr>
              <a:t> enstitü, 6 fakülte, 2 yüksekokul, 8 meslek yüksekokulu, 5 uygulama ve araştırma merkezleri</a:t>
            </a:r>
            <a:r>
              <a:rPr lang="tr-TR" sz="1200" dirty="0"/>
              <a:t> ile hizmet vermektedir. Ayrıca 2015 sonu itibari ile 298 İdari personel, 607 Akademik personel, </a:t>
            </a:r>
            <a:r>
              <a:rPr lang="tr-TR" sz="1200" b="1" dirty="0">
                <a:solidFill>
                  <a:srgbClr val="C00000"/>
                </a:solidFill>
              </a:rPr>
              <a:t>17.334 öğrencisiyle </a:t>
            </a:r>
            <a:r>
              <a:rPr lang="tr-TR" sz="1200" dirty="0"/>
              <a:t>faaliyetlerini devam ettirmektedir</a:t>
            </a:r>
          </a:p>
        </p:txBody>
      </p:sp>
      <p:pic>
        <p:nvPicPr>
          <p:cNvPr id="4" name="Resim 3" descr="C:\Users\hp\Desktop\KİŞİSEL\Highcharts-2.2.6\examples\ic-degerlendirme\OGRENCİ SAYILARI.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920" y="116633"/>
            <a:ext cx="4977025" cy="2654362"/>
          </a:xfrm>
          <a:prstGeom prst="rect">
            <a:avLst/>
          </a:prstGeom>
          <a:noFill/>
          <a:ln>
            <a:noFill/>
          </a:ln>
        </p:spPr>
      </p:pic>
      <p:graphicFrame>
        <p:nvGraphicFramePr>
          <p:cNvPr id="5" name="Tablo 4"/>
          <p:cNvGraphicFramePr>
            <a:graphicFrameLocks noGrp="1"/>
          </p:cNvGraphicFramePr>
          <p:nvPr>
            <p:extLst>
              <p:ext uri="{D42A27DB-BD31-4B8C-83A1-F6EECF244321}">
                <p14:modId xmlns:p14="http://schemas.microsoft.com/office/powerpoint/2010/main" val="982849350"/>
              </p:ext>
            </p:extLst>
          </p:nvPr>
        </p:nvGraphicFramePr>
        <p:xfrm>
          <a:off x="611560" y="3212975"/>
          <a:ext cx="7488834" cy="3127760"/>
        </p:xfrm>
        <a:graphic>
          <a:graphicData uri="http://schemas.openxmlformats.org/drawingml/2006/table">
            <a:tbl>
              <a:tblPr firstRow="1" firstCol="1" bandRow="1">
                <a:tableStyleId>{5C22544A-7EE6-4342-B048-85BDC9FD1C3A}</a:tableStyleId>
              </a:tblPr>
              <a:tblGrid>
                <a:gridCol w="2212899"/>
                <a:gridCol w="712449"/>
                <a:gridCol w="569818"/>
                <a:gridCol w="570524"/>
                <a:gridCol w="570524"/>
                <a:gridCol w="570524"/>
                <a:gridCol w="570524"/>
                <a:gridCol w="570524"/>
                <a:gridCol w="570524"/>
                <a:gridCol w="570524"/>
              </a:tblGrid>
              <a:tr h="312776">
                <a:tc>
                  <a:txBody>
                    <a:bodyPr/>
                    <a:lstStyle/>
                    <a:p>
                      <a:pPr algn="ctr">
                        <a:lnSpc>
                          <a:spcPct val="115000"/>
                        </a:lnSpc>
                        <a:spcAft>
                          <a:spcPts val="0"/>
                        </a:spcAft>
                      </a:pPr>
                      <a:r>
                        <a:rPr lang="tr-TR" sz="1000" b="1" dirty="0">
                          <a:effectLst/>
                        </a:rPr>
                        <a:t>Üniversite</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Kuruluş</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YER</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2010</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2011</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2012</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2013</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2014</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2015</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2016</a:t>
                      </a:r>
                      <a:endParaRPr lang="tr-TR" sz="1200" b="1"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effectLst/>
                        </a:rPr>
                        <a:t>KARADENİZ TEKNİK ÜNİVERSİTESİ</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DK</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27</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27</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31</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31</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21</a:t>
                      </a:r>
                      <a:endParaRPr lang="tr-TR" sz="1200" b="1"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dirty="0">
                          <a:effectLst/>
                        </a:rPr>
                        <a:t>SAMSUN ÜNİVERSİTESİ</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1975</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OK</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26</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17</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18</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21</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25</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24</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23</a:t>
                      </a:r>
                      <a:endParaRPr lang="tr-TR" sz="1200"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effectLst/>
                        </a:rPr>
                        <a:t>RİZE ÜNİVERSİTESİ</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2006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DK</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76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67</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69</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66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61</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51</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60</a:t>
                      </a:r>
                      <a:endParaRPr lang="tr-TR" sz="1200" b="1"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dirty="0">
                          <a:effectLst/>
                        </a:rPr>
                        <a:t>SİNOP ÜNİVERSİTESİ</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2009</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OK</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81</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82</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79</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80</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78</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74</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70</a:t>
                      </a:r>
                      <a:endParaRPr lang="tr-TR" sz="1200"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solidFill>
                            <a:srgbClr val="C00000"/>
                          </a:solidFill>
                          <a:effectLst/>
                        </a:rPr>
                        <a:t>GÜMÜŞHANE ÜNİVERSİTESİ</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2008</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DK</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83</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112</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94</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99</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96</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99</a:t>
                      </a:r>
                      <a:endParaRPr lang="tr-TR" sz="1200" b="1" dirty="0">
                        <a:solidFill>
                          <a:srgbClr val="C00000"/>
                        </a:solidFill>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solidFill>
                            <a:srgbClr val="C00000"/>
                          </a:solidFill>
                          <a:effectLst/>
                        </a:rPr>
                        <a:t>83</a:t>
                      </a:r>
                      <a:endParaRPr lang="tr-TR" sz="1200" b="1" dirty="0">
                        <a:solidFill>
                          <a:srgbClr val="C00000"/>
                        </a:solidFill>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dirty="0">
                          <a:effectLst/>
                        </a:rPr>
                        <a:t>ORDU ÜNİVERSİTESİ</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2006</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OK</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98</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103</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87</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98</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95</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98</a:t>
                      </a:r>
                      <a:endParaRPr lang="tr-TR" sz="1200"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dirty="0">
                          <a:effectLst/>
                        </a:rPr>
                        <a:t>93</a:t>
                      </a:r>
                      <a:endParaRPr lang="tr-TR" sz="1200"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effectLst/>
                        </a:rPr>
                        <a:t>BAYBURT ÜNİVERSİTESİ</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2008</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DK</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123</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122</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117</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115</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119</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95</a:t>
                      </a:r>
                      <a:endParaRPr lang="tr-TR" sz="1200" b="1"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effectLst/>
                        </a:rPr>
                        <a:t>GİRESUN ÜNİVERSİTESİ</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2006</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DK</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85</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74</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100</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100</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108</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108</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103</a:t>
                      </a:r>
                      <a:endParaRPr lang="tr-TR" sz="1200" b="1" dirty="0">
                        <a:effectLst/>
                        <a:latin typeface="Calibri"/>
                        <a:ea typeface="Calibri"/>
                        <a:cs typeface="Times New Roman"/>
                      </a:endParaRPr>
                    </a:p>
                  </a:txBody>
                  <a:tcPr marL="52182" marR="52182" marT="0" marB="0" anchor="ctr"/>
                </a:tc>
              </a:tr>
              <a:tr h="312776">
                <a:tc>
                  <a:txBody>
                    <a:bodyPr/>
                    <a:lstStyle/>
                    <a:p>
                      <a:pPr>
                        <a:lnSpc>
                          <a:spcPct val="115000"/>
                        </a:lnSpc>
                        <a:spcAft>
                          <a:spcPts val="0"/>
                        </a:spcAft>
                      </a:pPr>
                      <a:r>
                        <a:rPr lang="tr-TR" sz="1000" b="1" dirty="0">
                          <a:effectLst/>
                        </a:rPr>
                        <a:t>ARTVİN ÇORUH ÜNİVERSİTESİ</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2009</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DK</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84</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95</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103</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104</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112</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110</a:t>
                      </a:r>
                      <a:endParaRPr lang="tr-TR" sz="1200" b="1" dirty="0">
                        <a:effectLst/>
                        <a:latin typeface="Calibri"/>
                        <a:ea typeface="Calibri"/>
                        <a:cs typeface="Times New Roman"/>
                      </a:endParaRPr>
                    </a:p>
                  </a:txBody>
                  <a:tcPr marL="52182" marR="52182" marT="0" marB="0" anchor="ctr"/>
                </a:tc>
                <a:tc>
                  <a:txBody>
                    <a:bodyPr/>
                    <a:lstStyle/>
                    <a:p>
                      <a:pPr algn="ctr">
                        <a:lnSpc>
                          <a:spcPct val="115000"/>
                        </a:lnSpc>
                        <a:spcAft>
                          <a:spcPts val="0"/>
                        </a:spcAft>
                      </a:pPr>
                      <a:r>
                        <a:rPr lang="tr-TR" sz="1000" b="1" dirty="0">
                          <a:effectLst/>
                        </a:rPr>
                        <a:t>112</a:t>
                      </a:r>
                      <a:endParaRPr lang="tr-TR" sz="1200" b="1" dirty="0">
                        <a:effectLst/>
                        <a:latin typeface="Calibri"/>
                        <a:ea typeface="Calibri"/>
                        <a:cs typeface="Times New Roman"/>
                      </a:endParaRPr>
                    </a:p>
                  </a:txBody>
                  <a:tcPr marL="52182" marR="52182" marT="0" marB="0" anchor="ctr"/>
                </a:tc>
              </a:tr>
            </a:tbl>
          </a:graphicData>
        </a:graphic>
      </p:graphicFrame>
      <p:sp>
        <p:nvSpPr>
          <p:cNvPr id="7" name="İçerik Yer Tutucusu 2"/>
          <p:cNvSpPr txBox="1">
            <a:spLocks/>
          </p:cNvSpPr>
          <p:nvPr/>
        </p:nvSpPr>
        <p:spPr>
          <a:xfrm>
            <a:off x="516722" y="2809731"/>
            <a:ext cx="3479214" cy="47525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fontAlgn="base">
              <a:spcBef>
                <a:spcPct val="0"/>
              </a:spcBef>
              <a:spcAft>
                <a:spcPct val="0"/>
              </a:spcAft>
              <a:buNone/>
              <a:tabLst>
                <a:tab pos="180975" algn="l"/>
              </a:tabLst>
            </a:pPr>
            <a:r>
              <a:rPr lang="tr-TR" altLang="tr-TR" sz="1400" b="1" dirty="0">
                <a:ea typeface="Calibri" pitchFamily="34" charset="0"/>
                <a:cs typeface="Times New Roman" pitchFamily="18" charset="0"/>
              </a:rPr>
              <a:t>Ü</a:t>
            </a:r>
            <a:r>
              <a:rPr lang="tr-TR" altLang="tr-TR" sz="1400" b="1" dirty="0">
                <a:latin typeface="Times New Roman" pitchFamily="18" charset="0"/>
                <a:ea typeface="Calibri" pitchFamily="34" charset="0"/>
                <a:cs typeface="Times New Roman" pitchFamily="18" charset="0"/>
              </a:rPr>
              <a:t>niversitelerin Akademik Değerlendirmesi</a:t>
            </a:r>
            <a:endParaRPr lang="tr-TR" altLang="tr-TR" sz="800" dirty="0">
              <a:latin typeface="Arial" pitchFamily="34" charset="0"/>
              <a:cs typeface="Arial" pitchFamily="34" charset="0"/>
            </a:endParaRPr>
          </a:p>
          <a:p>
            <a:pPr marL="0" lvl="0" indent="0" eaLnBrk="0" fontAlgn="base" hangingPunct="0">
              <a:spcBef>
                <a:spcPct val="0"/>
              </a:spcBef>
              <a:spcAft>
                <a:spcPct val="0"/>
              </a:spcAft>
              <a:buNone/>
              <a:tabLst>
                <a:tab pos="180975" algn="l"/>
              </a:tabLst>
            </a:pPr>
            <a:r>
              <a:rPr lang="tr-TR" altLang="tr-TR" sz="900" dirty="0">
                <a:solidFill>
                  <a:srgbClr val="000000"/>
                </a:solidFill>
                <a:latin typeface="Arial" pitchFamily="34" charset="0"/>
                <a:ea typeface="Times New Roman" pitchFamily="18" charset="0"/>
                <a:cs typeface="Arial" pitchFamily="34" charset="0"/>
              </a:rPr>
              <a:t>* </a:t>
            </a:r>
            <a:r>
              <a:rPr lang="tr-TR" altLang="tr-TR" sz="900" dirty="0" smtClean="0">
                <a:solidFill>
                  <a:srgbClr val="000000"/>
                </a:solidFill>
                <a:latin typeface="Arial" pitchFamily="34" charset="0"/>
                <a:ea typeface="Times New Roman" pitchFamily="18" charset="0"/>
                <a:cs typeface="Arial" pitchFamily="34" charset="0"/>
              </a:rPr>
              <a:t>2016‘YA </a:t>
            </a:r>
            <a:r>
              <a:rPr lang="tr-TR" altLang="tr-TR" sz="900" dirty="0">
                <a:solidFill>
                  <a:srgbClr val="000000"/>
                </a:solidFill>
                <a:latin typeface="Arial" pitchFamily="34" charset="0"/>
                <a:ea typeface="Times New Roman" pitchFamily="18" charset="0"/>
                <a:cs typeface="Arial" pitchFamily="34" charset="0"/>
              </a:rPr>
              <a:t>GÖRE SIRALANMIŞTIR </a:t>
            </a:r>
            <a:endParaRPr lang="tr-TR" altLang="tr-TR" sz="2000" dirty="0">
              <a:latin typeface="Arial" pitchFamily="34" charset="0"/>
              <a:cs typeface="Arial" pitchFamily="34" charset="0"/>
            </a:endParaRPr>
          </a:p>
        </p:txBody>
      </p:sp>
      <p:sp>
        <p:nvSpPr>
          <p:cNvPr id="8" name="İçerik Yer Tutucusu 2"/>
          <p:cNvSpPr txBox="1">
            <a:spLocks/>
          </p:cNvSpPr>
          <p:nvPr/>
        </p:nvSpPr>
        <p:spPr>
          <a:xfrm>
            <a:off x="179512" y="6381328"/>
            <a:ext cx="8856984" cy="5040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tr-TR" sz="1200" dirty="0"/>
              <a:t>URAP (Üniversite Akademik Performans Değerlendirmesi - ODTÜ) sistemine göre üniversitemiz 2016 – 2017 eğitim dönemi itibari ile </a:t>
            </a:r>
            <a:r>
              <a:rPr lang="tr-TR" sz="1200" b="1" dirty="0">
                <a:solidFill>
                  <a:srgbClr val="C00000"/>
                </a:solidFill>
              </a:rPr>
              <a:t>Doğu Karadeniz </a:t>
            </a:r>
            <a:r>
              <a:rPr lang="tr-TR" sz="1200" b="1" dirty="0" smtClean="0">
                <a:solidFill>
                  <a:srgbClr val="C00000"/>
                </a:solidFill>
              </a:rPr>
              <a:t>bölümünde ki </a:t>
            </a:r>
            <a:r>
              <a:rPr lang="tr-TR" sz="1200" b="1" dirty="0">
                <a:solidFill>
                  <a:srgbClr val="C00000"/>
                </a:solidFill>
              </a:rPr>
              <a:t>üniversiteler arasında ilk üçteki yerini </a:t>
            </a:r>
            <a:r>
              <a:rPr lang="tr-TR" sz="1200" dirty="0"/>
              <a:t>sağlamlaştırmıştır.</a:t>
            </a:r>
          </a:p>
        </p:txBody>
      </p:sp>
    </p:spTree>
    <p:extLst>
      <p:ext uri="{BB962C8B-B14F-4D97-AF65-F5344CB8AC3E}">
        <p14:creationId xmlns:p14="http://schemas.microsoft.com/office/powerpoint/2010/main" val="40668403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indent="0" algn="just">
              <a:buNone/>
              <a:tabLst>
                <a:tab pos="355600" algn="l"/>
              </a:tabLst>
            </a:pPr>
            <a:r>
              <a:rPr lang="tr-TR" sz="1400" b="1" dirty="0">
                <a:solidFill>
                  <a:srgbClr val="0070C0"/>
                </a:solidFill>
              </a:rPr>
              <a:t>Kurumun araştırma faaliyetleri ve diğer akademik faaliyetleri (eğitim-öğretim, topluma hizmet) arasında nasıl bir etkileşim bulunmaktadır? Buna yönelik bir stratejisi var mıdır?</a:t>
            </a:r>
            <a:endParaRPr lang="tr-TR" sz="1400" dirty="0">
              <a:solidFill>
                <a:srgbClr val="0070C0"/>
              </a:solidFill>
            </a:endParaRPr>
          </a:p>
          <a:p>
            <a:pPr marL="0" indent="0" algn="just">
              <a:buNone/>
              <a:tabLst>
                <a:tab pos="355600" algn="l"/>
              </a:tabLst>
            </a:pPr>
            <a:r>
              <a:rPr lang="tr-TR" sz="1400" dirty="0"/>
              <a:t>	</a:t>
            </a:r>
            <a:r>
              <a:rPr lang="tr-TR" sz="1400" dirty="0" smtClean="0"/>
              <a:t>Üniversitemiz </a:t>
            </a:r>
            <a:r>
              <a:rPr lang="tr-TR" sz="1400" dirty="0"/>
              <a:t>bünyesinde gerçekleştirilen araştırmalar ile ulusal ve uluslararası eğitim-öğretimin gelişmesine katkı </a:t>
            </a:r>
            <a:r>
              <a:rPr lang="tr-TR" sz="1400" dirty="0" err="1"/>
              <a:t>sağlanılmakta</a:t>
            </a:r>
            <a:r>
              <a:rPr lang="tr-TR" sz="1400" dirty="0"/>
              <a:t> ve üniversitemizin uluslararası standartlarda ve tercih edilebilir üniversiteler arasında yer alabilmesi için belirlenen hedefler doğrultusunda çalışmalar yapılmaktadır. Bununla birlikte toplumsal hizmet ve ihtiyaçları karşılamak için olumlu yönde sürekli gelişim ve değişimi sağlamak amacıyla araştırmalar gerçekleştirilmektedir. Üniversitemiz, 2013-2017 Stratejik Planı’nda buna yönelik olarak hedefler belirlenmiştir: </a:t>
            </a:r>
            <a:endParaRPr lang="tr-TR" sz="1400" dirty="0" smtClean="0"/>
          </a:p>
          <a:p>
            <a:pPr marL="0" indent="0" algn="just">
              <a:buNone/>
              <a:tabLst>
                <a:tab pos="355600" algn="l"/>
              </a:tabLst>
            </a:pPr>
            <a:endParaRPr lang="tr-TR" sz="1400" dirty="0"/>
          </a:p>
          <a:p>
            <a:pPr marL="463550" indent="-285750" algn="just">
              <a:tabLst>
                <a:tab pos="355600" algn="l"/>
              </a:tabLst>
            </a:pPr>
            <a:r>
              <a:rPr lang="tr-TR" sz="1400" dirty="0"/>
              <a:t>Toplumsal hizmet odaklı sosyal, kültürel, ekonomik ve bilimsel faaliyetlere destek vermek,</a:t>
            </a:r>
          </a:p>
          <a:p>
            <a:pPr marL="463550" indent="-285750" algn="just">
              <a:tabLst>
                <a:tab pos="355600" algn="l"/>
              </a:tabLst>
            </a:pPr>
            <a:r>
              <a:rPr lang="tr-TR" sz="1400" dirty="0"/>
              <a:t>Hedefe yönelik stratejiler belirlemek,</a:t>
            </a:r>
          </a:p>
          <a:p>
            <a:pPr marL="463550" indent="-285750" algn="just">
              <a:tabLst>
                <a:tab pos="355600" algn="l"/>
              </a:tabLst>
            </a:pPr>
            <a:r>
              <a:rPr lang="tr-TR" sz="1400" dirty="0"/>
              <a:t>Şehrin, bölgenin ve ülkenin ihtiyaçları doğrultusunda kamu yararı oluşturmak,</a:t>
            </a:r>
          </a:p>
          <a:p>
            <a:pPr marL="463550" indent="-285750" algn="just">
              <a:tabLst>
                <a:tab pos="355600" algn="l"/>
              </a:tabLst>
            </a:pPr>
            <a:r>
              <a:rPr lang="tr-TR" sz="1400" dirty="0"/>
              <a:t>Şehrin </a:t>
            </a:r>
            <a:r>
              <a:rPr lang="tr-TR" sz="1400" dirty="0" err="1"/>
              <a:t>sosyo</a:t>
            </a:r>
            <a:r>
              <a:rPr lang="tr-TR" sz="1400" dirty="0"/>
              <a:t>-kültürel yönden tanıtılmasına ve ekonomik değerinin yükseltilmesine yönelik faaliyetlere yerel paydaşlarla birlikte destek vermek, sanayi ve iş dünyası ile olan ilişkileri düzenlemek ve geliştirmek,</a:t>
            </a:r>
          </a:p>
          <a:p>
            <a:pPr marL="463550" indent="-285750" algn="just">
              <a:tabLst>
                <a:tab pos="355600" algn="l"/>
              </a:tabLst>
            </a:pPr>
            <a:r>
              <a:rPr lang="tr-TR" sz="1400" dirty="0"/>
              <a:t>Bilimsel çalışmalarda, yerel, bölgesel ulusal ve uluslararası düzeyde, kurum ve kuruluşlar, işletmeler, mesleki ve sivil toplum örgütleri, üniversiteler ve uluslararası örgütler ile işbirliğini geliştirmek,</a:t>
            </a:r>
          </a:p>
          <a:p>
            <a:pPr marL="463550" indent="-285750" algn="just">
              <a:tabLst>
                <a:tab pos="355600" algn="l"/>
              </a:tabLst>
            </a:pPr>
            <a:r>
              <a:rPr lang="tr-TR" sz="1400" dirty="0"/>
              <a:t>Özel sektör, üniversiteler ve meslek kuruluşları ile işbirliği kapsamında iş kurma ve geliştirme çalışmalarına katkı sağlamak amacıyla kuluçka merkezi kurmak/kurulmasına destek vermek. </a:t>
            </a:r>
            <a:endParaRPr lang="tr-TR" sz="1400" dirty="0" smtClean="0"/>
          </a:p>
        </p:txBody>
      </p:sp>
    </p:spTree>
    <p:extLst>
      <p:ext uri="{BB962C8B-B14F-4D97-AF65-F5344CB8AC3E}">
        <p14:creationId xmlns:p14="http://schemas.microsoft.com/office/powerpoint/2010/main" val="23065946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400" b="1" dirty="0" smtClean="0">
                <a:solidFill>
                  <a:srgbClr val="0070C0"/>
                </a:solidFill>
              </a:rPr>
              <a:t>Kurum</a:t>
            </a:r>
            <a:r>
              <a:rPr lang="tr-TR" sz="1400" b="1" dirty="0">
                <a:solidFill>
                  <a:srgbClr val="0070C0"/>
                </a:solidFill>
              </a:rPr>
              <a:t>, araştırma stratejisinin bir parçası olarak kurumlar arası araştırma faaliyetlerini desteklemekte midir? Bu tür araştırmalara uygun platformlar geliştirmekte midir? Ve bu tür araştırmaların çıktılarını nasıl izlemekte ve değerlendirmektedir?</a:t>
            </a:r>
            <a:endParaRPr lang="tr-TR" sz="1400" dirty="0">
              <a:solidFill>
                <a:srgbClr val="0070C0"/>
              </a:solidFill>
            </a:endParaRPr>
          </a:p>
          <a:p>
            <a:pPr marL="0" indent="0" algn="just">
              <a:buNone/>
              <a:tabLst>
                <a:tab pos="355600" algn="l"/>
              </a:tabLst>
            </a:pPr>
            <a:r>
              <a:rPr lang="tr-TR" sz="1400" dirty="0" smtClean="0"/>
              <a:t>	Üniversitemiz</a:t>
            </a:r>
            <a:r>
              <a:rPr lang="tr-TR" sz="1400" dirty="0"/>
              <a:t>; mühendislik, sosyal, beşeri ve idari bilimler, sağlık bilimleri, ilahiyat, mesleki ve teknik eğitim temel alanlarında ulusal düzeyde eğitim-öğretim hizmeti sunmakta, bilimsel araştırma ve yayın yapmakta, paydaşlar ve uygulayıcılarla işbirliği içerisinde ulusal ve uluslararası alanlarda akademik ve bilimsel faaliyetler yürütmektedir.</a:t>
            </a:r>
          </a:p>
          <a:p>
            <a:pPr marL="0" indent="0" algn="just">
              <a:buNone/>
              <a:tabLst>
                <a:tab pos="355600" algn="l"/>
              </a:tabLst>
            </a:pPr>
            <a:r>
              <a:rPr lang="tr-TR" sz="1400" dirty="0"/>
              <a:t>Üniversite 2013-2017 Stratejik Planı’nda belirtilmiş olan kurumlar arası işbirliğine yönelik 2547 Sayılı Kanun’un 12. maddesine uygun olarak</a:t>
            </a:r>
            <a:r>
              <a:rPr lang="tr-TR" sz="1400" dirty="0" smtClean="0"/>
              <a:t>:</a:t>
            </a:r>
          </a:p>
          <a:p>
            <a:pPr marL="0" indent="0" algn="just">
              <a:buNone/>
              <a:tabLst>
                <a:tab pos="355600" algn="l"/>
              </a:tabLst>
            </a:pPr>
            <a:endParaRPr lang="tr-TR" sz="1400" dirty="0"/>
          </a:p>
          <a:p>
            <a:pPr algn="just">
              <a:tabLst>
                <a:tab pos="355600" algn="l"/>
              </a:tabLst>
            </a:pPr>
            <a:r>
              <a:rPr lang="tr-TR" sz="1400" dirty="0"/>
              <a:t>Ülkemizin bilimsel, kültürel, sosyal ve ekonomik yönlerden ilerlemesini ve gelişmesini ilgilendiren sorunlarını diğer kuruluşlarla işbirliği yaparak kamu kuruluşlarına önerilerde bulunmak suretiyle öğretim ve araştırma konusu yapmakta, sonuçlarını toplumun yararına sunmakta ve kamu kuruluşlarınca istenecek inceleme ve araştırmaları sonuçlandırarak düşüncelerini ve önerilerini bildirmektedir</a:t>
            </a:r>
            <a:r>
              <a:rPr lang="tr-TR" sz="1400" dirty="0" smtClean="0"/>
              <a:t>.</a:t>
            </a:r>
          </a:p>
          <a:p>
            <a:pPr algn="just">
              <a:tabLst>
                <a:tab pos="355600" algn="l"/>
              </a:tabLst>
            </a:pPr>
            <a:endParaRPr lang="tr-TR" sz="1400" dirty="0"/>
          </a:p>
          <a:p>
            <a:pPr algn="just">
              <a:tabLst>
                <a:tab pos="355600" algn="l"/>
              </a:tabLst>
            </a:pPr>
            <a:r>
              <a:rPr lang="tr-TR" sz="1400" dirty="0"/>
              <a:t>Yöremizdeki tarım ve sanayinin gelişmesine ve ihtiyaçlarına uygun meslek elemanlarının yetişmesine ve bilgilerinin gelişmesine katkıda bulunmakta; sanayi, tarım ve sağlık hizmetleri ile diğer hizmetlerde modernleşmeyi, üretimde artışı sağlayacak çalışma ve programlar yapmakta, uygulamakta ve yapılanlara katılmakta, bununla ilgili kurumlarla işbirliği yapmakta ve çevre sorunlarına çözüm getirici önerilerde bulunmaktadır.</a:t>
            </a:r>
          </a:p>
          <a:p>
            <a:pPr marL="0" indent="0" algn="just">
              <a:buNone/>
              <a:tabLst>
                <a:tab pos="355600" algn="l"/>
              </a:tabLst>
            </a:pPr>
            <a:endParaRPr lang="tr-TR" sz="1400" dirty="0"/>
          </a:p>
        </p:txBody>
      </p:sp>
    </p:spTree>
    <p:extLst>
      <p:ext uri="{BB962C8B-B14F-4D97-AF65-F5344CB8AC3E}">
        <p14:creationId xmlns:p14="http://schemas.microsoft.com/office/powerpoint/2010/main" val="14854040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514292"/>
          </a:xfrm>
        </p:spPr>
        <p:txBody>
          <a:bodyPr>
            <a:noAutofit/>
          </a:bodyPr>
          <a:lstStyle/>
          <a:p>
            <a:pPr marL="0" lvl="0" indent="0" algn="just">
              <a:buNone/>
              <a:tabLst>
                <a:tab pos="355600" algn="l"/>
              </a:tabLst>
            </a:pPr>
            <a:r>
              <a:rPr lang="tr-TR" sz="1300" b="1" dirty="0">
                <a:solidFill>
                  <a:srgbClr val="0070C0"/>
                </a:solidFill>
              </a:rPr>
              <a:t>Kurum, araştırma stratejisi olarak disiplinler arası ve/veya çok disiplinli araştırma faaliyetlerini desteklemekte midir? Bu tür araştırmalara uygun platformlar geliştirmekte midir? Ve bu tür araştırmaların çıktılarını nasıl izlemekte ve değerlendirmektedir?</a:t>
            </a:r>
            <a:endParaRPr lang="tr-TR" sz="1300" dirty="0">
              <a:solidFill>
                <a:srgbClr val="0070C0"/>
              </a:solidFill>
            </a:endParaRPr>
          </a:p>
          <a:p>
            <a:pPr marL="0" indent="0" algn="just">
              <a:buNone/>
              <a:tabLst>
                <a:tab pos="355600" algn="l"/>
              </a:tabLst>
            </a:pPr>
            <a:r>
              <a:rPr lang="tr-TR" sz="1300" dirty="0" smtClean="0"/>
              <a:t>	Üniversitemiz </a:t>
            </a:r>
            <a:r>
              <a:rPr lang="tr-TR" sz="1300" dirty="0"/>
              <a:t>Fen Bilimleri Enstitüsü bünyesinde aşağıda belirtilen </a:t>
            </a:r>
            <a:r>
              <a:rPr lang="tr-TR" sz="1300" dirty="0" err="1"/>
              <a:t>disiplinlerarası</a:t>
            </a:r>
            <a:r>
              <a:rPr lang="tr-TR" sz="1300" dirty="0"/>
              <a:t> “yüksek lisans”  ve “doktora” programları mevcuttur:</a:t>
            </a:r>
          </a:p>
          <a:p>
            <a:pPr indent="-165100" algn="just">
              <a:tabLst>
                <a:tab pos="355600" algn="l"/>
              </a:tabLst>
            </a:pPr>
            <a:r>
              <a:rPr lang="tr-TR" sz="1300" dirty="0" err="1"/>
              <a:t>Biyoteknoloji</a:t>
            </a:r>
            <a:r>
              <a:rPr lang="tr-TR" sz="1300" dirty="0"/>
              <a:t> (Yüksek Lisans),</a:t>
            </a:r>
          </a:p>
          <a:p>
            <a:pPr indent="-165100" algn="just">
              <a:tabLst>
                <a:tab pos="355600" algn="l"/>
              </a:tabLst>
            </a:pPr>
            <a:r>
              <a:rPr lang="tr-TR" sz="1300" dirty="0" err="1"/>
              <a:t>Biyoteknoloji</a:t>
            </a:r>
            <a:r>
              <a:rPr lang="tr-TR" sz="1300" dirty="0"/>
              <a:t> (Doktora),</a:t>
            </a:r>
          </a:p>
          <a:p>
            <a:pPr indent="-165100" algn="just">
              <a:tabLst>
                <a:tab pos="355600" algn="l"/>
              </a:tabLst>
            </a:pPr>
            <a:r>
              <a:rPr lang="tr-TR" sz="1300" dirty="0"/>
              <a:t>Ormancılık ve Çevre (Yüksek Lisans),</a:t>
            </a:r>
          </a:p>
          <a:p>
            <a:pPr indent="-165100" algn="just">
              <a:tabLst>
                <a:tab pos="355600" algn="l"/>
              </a:tabLst>
            </a:pPr>
            <a:r>
              <a:rPr lang="tr-TR" sz="1300" dirty="0"/>
              <a:t>Afet Yönetimi (Yüksek Lisans),</a:t>
            </a:r>
          </a:p>
          <a:p>
            <a:pPr indent="-165100" algn="just">
              <a:tabLst>
                <a:tab pos="355600" algn="l"/>
              </a:tabLst>
            </a:pPr>
            <a:r>
              <a:rPr lang="tr-TR" sz="1300" dirty="0"/>
              <a:t>Afet Yönetimi (Doktora),</a:t>
            </a:r>
          </a:p>
          <a:p>
            <a:pPr indent="-165100" algn="just">
              <a:tabLst>
                <a:tab pos="355600" algn="l"/>
              </a:tabLst>
            </a:pPr>
            <a:r>
              <a:rPr lang="tr-TR" sz="1300" dirty="0"/>
              <a:t>Sosyal Hizmet Yönetimi (Yüksek Lisans).</a:t>
            </a:r>
          </a:p>
          <a:p>
            <a:pPr marL="0" indent="0" algn="just">
              <a:buNone/>
              <a:tabLst>
                <a:tab pos="355600" algn="l"/>
              </a:tabLst>
            </a:pPr>
            <a:r>
              <a:rPr lang="tr-TR" sz="1300" dirty="0" smtClean="0"/>
              <a:t>	Ayrıca</a:t>
            </a:r>
            <a:r>
              <a:rPr lang="tr-TR" sz="1300" dirty="0"/>
              <a:t>, disiplinler arası çalışmalar yapılması hedefi Bilimsel Araştırma Projeleri Birimi Yönetmeliği’nde “Temel bilimler içerikli, sonuçları uygulamaya dönük, kaynakları ve faaliyetleri bakımından çok katılımlı, çok merkezli, kurumlar arası, uluslararası ve disiplinler arası projelere öncelik verilir.” şeklinde belirtilmiştir. Bu çalışmaların gerçekleştirilmesi için uygulama ve araştırma merkezleri üniversitemiz bünyesinde mevcuttur. Bu çalışmaların performans kriterleri her yıl sonunda birim faaliyet raporlarında verilecektir.</a:t>
            </a:r>
          </a:p>
          <a:p>
            <a:pPr marL="0" indent="0" algn="just">
              <a:buNone/>
              <a:tabLst>
                <a:tab pos="355600" algn="l"/>
              </a:tabLst>
            </a:pPr>
            <a:r>
              <a:rPr lang="tr-TR" sz="1300" dirty="0"/>
              <a:t> </a:t>
            </a:r>
          </a:p>
          <a:p>
            <a:pPr marL="0" lvl="0" indent="0" algn="just">
              <a:buNone/>
              <a:tabLst>
                <a:tab pos="355600" algn="l"/>
              </a:tabLst>
            </a:pPr>
            <a:r>
              <a:rPr lang="tr-TR" sz="1300" b="1" dirty="0">
                <a:solidFill>
                  <a:srgbClr val="0070C0"/>
                </a:solidFill>
              </a:rPr>
              <a:t>Kurum, yerel/bölgesel/ulusal kalkınma hedefleriyle kendi araştırma stratejileri arasında nasıl bir bağ kurmaktadır?</a:t>
            </a:r>
            <a:endParaRPr lang="tr-TR" sz="1300" dirty="0">
              <a:solidFill>
                <a:srgbClr val="0070C0"/>
              </a:solidFill>
            </a:endParaRPr>
          </a:p>
          <a:p>
            <a:pPr marL="0" indent="0" algn="just">
              <a:buNone/>
              <a:tabLst>
                <a:tab pos="355600" algn="l"/>
              </a:tabLst>
            </a:pPr>
            <a:r>
              <a:rPr lang="tr-TR" sz="1300" dirty="0" smtClean="0"/>
              <a:t>	Gümüşhane </a:t>
            </a:r>
            <a:r>
              <a:rPr lang="tr-TR" sz="1300" dirty="0"/>
              <a:t>Üniversitesi, yerel/bölgesel kalkınma hedefleriyle uyumlu olarak bünyesinde Yer Bilimleri bölümlerini, Meslek Yüksekokullarına bağlı Organik Tarım, Ormancılık bölümlerini bulundurmaktadır.  Tıbbi Bitkiler, Geleneksel İlaçlar UYGAR merkezi ve diğer uygulama ve araştırma merkezleri ile yerel, bölgesel ve ulusal kalkınmamıza önemli katkılar sağlamak amacıyla ürün ve hizmetlerin geliştirilmesinde paydaşların çıkarlarının gözetilmesini, işgücü piyasası ile Üniversitemiz arasındaki işbirliği artırılmasını amaçlamaktadır. Ayrıca, üniversite-sanayi işbirliği ile bölgesel potansiyel kaynakların harekete geçirilmesinde sürükleyici olmayı hedeflemektedir. Ulusal açıdan bakıldığında ülkemizde sağlık alanında yetişmiş eleman ihtiyacı gözetilerek bu alana yönelik ön lisans, lisans ve lisansüstü programlar kurulmuştur.</a:t>
            </a:r>
          </a:p>
        </p:txBody>
      </p:sp>
    </p:spTree>
    <p:extLst>
      <p:ext uri="{BB962C8B-B14F-4D97-AF65-F5344CB8AC3E}">
        <p14:creationId xmlns:p14="http://schemas.microsoft.com/office/powerpoint/2010/main" val="18408575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indent="0" algn="just">
              <a:buNone/>
              <a:tabLst>
                <a:tab pos="355600" algn="l"/>
              </a:tabLst>
            </a:pPr>
            <a:r>
              <a:rPr lang="tr-TR" sz="1300" b="1" dirty="0">
                <a:solidFill>
                  <a:srgbClr val="0070C0"/>
                </a:solidFill>
              </a:rPr>
              <a:t>Yapılan araştırmaların bölgesel/ulusal açıdan değerlendirildiğinde ekonomik ve </a:t>
            </a:r>
            <a:r>
              <a:rPr lang="tr-TR" sz="1300" b="1" dirty="0" err="1">
                <a:solidFill>
                  <a:srgbClr val="0070C0"/>
                </a:solidFill>
              </a:rPr>
              <a:t>sosyo</a:t>
            </a:r>
            <a:r>
              <a:rPr lang="tr-TR" sz="1300" b="1" dirty="0">
                <a:solidFill>
                  <a:srgbClr val="0070C0"/>
                </a:solidFill>
              </a:rPr>
              <a:t>-kültürel katkısı var mıdır? Nasıl teşvik edilmektedir?</a:t>
            </a:r>
            <a:endParaRPr lang="tr-TR" sz="1300" dirty="0">
              <a:solidFill>
                <a:srgbClr val="0070C0"/>
              </a:solidFill>
            </a:endParaRPr>
          </a:p>
          <a:p>
            <a:pPr marL="0" indent="0" algn="just">
              <a:buNone/>
              <a:tabLst>
                <a:tab pos="355600" algn="l"/>
              </a:tabLst>
            </a:pPr>
            <a:r>
              <a:rPr lang="tr-TR" sz="1300" dirty="0" smtClean="0"/>
              <a:t>	27 </a:t>
            </a:r>
            <a:r>
              <a:rPr lang="tr-TR" sz="1300" dirty="0"/>
              <a:t>Şubat 2014 tarihli ve 28926 Sayılı Resmi </a:t>
            </a:r>
            <a:r>
              <a:rPr lang="tr-TR" sz="1300" dirty="0" err="1"/>
              <a:t>Gazete’de</a:t>
            </a:r>
            <a:r>
              <a:rPr lang="tr-TR" sz="1300" dirty="0"/>
              <a:t> yayımlanan “Sanayi Tezleri Projelerinin Desteklenmesi Hakkında Yönetmelik” kapsamında yürütülen Sanayi Tezleri (SAN-TEZ) Programı ile KOBİ’lere destek sağlamak amaçlanmaktadır.</a:t>
            </a:r>
          </a:p>
          <a:p>
            <a:pPr marL="0" indent="0" algn="just">
              <a:buNone/>
              <a:tabLst>
                <a:tab pos="355600" algn="l"/>
              </a:tabLst>
            </a:pPr>
            <a:r>
              <a:rPr lang="tr-TR" sz="1300" dirty="0"/>
              <a:t> </a:t>
            </a:r>
          </a:p>
          <a:p>
            <a:pPr marL="0" indent="0" algn="just">
              <a:buNone/>
              <a:tabLst>
                <a:tab pos="355600" algn="l"/>
              </a:tabLst>
            </a:pPr>
            <a:r>
              <a:rPr lang="tr-TR" sz="1300" b="1" dirty="0">
                <a:solidFill>
                  <a:srgbClr val="0070C0"/>
                </a:solidFill>
              </a:rPr>
              <a:t>Kurumun, araştırmada etik değerleri benimsetme ile ilgili girişimleri (Etik Komisyonu, İntihali önlemeye yönelik özel yazılımlar vs.) var mıdır? </a:t>
            </a:r>
            <a:endParaRPr lang="tr-TR" sz="1300" dirty="0">
              <a:solidFill>
                <a:srgbClr val="0070C0"/>
              </a:solidFill>
            </a:endParaRPr>
          </a:p>
          <a:p>
            <a:pPr marL="0" indent="0" algn="just">
              <a:buNone/>
              <a:tabLst>
                <a:tab pos="355600" algn="l"/>
              </a:tabLst>
            </a:pPr>
            <a:r>
              <a:rPr lang="tr-TR" sz="1300" dirty="0" smtClean="0"/>
              <a:t>	5176 </a:t>
            </a:r>
            <a:r>
              <a:rPr lang="tr-TR" sz="1300" dirty="0"/>
              <a:t>Sayılı Kamu Görevlileri Etik Kurulu Kurulması ve Bazı Kanunlarda Değişiklik Yapılması Hakkında Kanun’a dayanılarak 2547 Sayılı Yükseköğretim Kanunu’nun 14. maddesi ve “Yükseköğretim Kurumları Etik Davranış </a:t>
            </a:r>
            <a:r>
              <a:rPr lang="tr-TR" sz="1300" dirty="0" err="1"/>
              <a:t>İlkeleri”ne</a:t>
            </a:r>
            <a:r>
              <a:rPr lang="tr-TR" sz="1300" dirty="0"/>
              <a:t> dayanılarak hazırlanan “Gümüşhane Üniversitesi Etik Kurulu ve Etik Davranış İlkeleri Yönergesi” mevcut olup “Etik Kurul” tarafından bu yönerge uygulanmaktadır. Gümüşhane Üniversitesi “Bilim Etik Onay Kurulu” da Üniversitemiz Senatosunun 126 sayılı ve 31.03.2015 tarihli toplantısı ile faaliyetlerine başlamıştır. Ayrıca  “Hayvan Deneyleri Yerel Etik Kurulu Yönergesi” de </a:t>
            </a:r>
            <a:r>
              <a:rPr lang="tr-TR" sz="1300" dirty="0" smtClean="0"/>
              <a:t>mevcuttur. Araştırma </a:t>
            </a:r>
            <a:r>
              <a:rPr lang="tr-TR" sz="1300" dirty="0"/>
              <a:t>faaliyetlerinin etik kurallara uygun yürütülmesi amacıyla üniversitemizde araştırmalarda ve yayınlarda alıntıları tespit eden “</a:t>
            </a:r>
            <a:r>
              <a:rPr lang="tr-TR" sz="1300" dirty="0" err="1"/>
              <a:t>ithenticate</a:t>
            </a:r>
            <a:r>
              <a:rPr lang="tr-TR" sz="1300" dirty="0"/>
              <a:t>” programı mevcuttur.</a:t>
            </a:r>
          </a:p>
          <a:p>
            <a:pPr marL="0" indent="0" algn="just">
              <a:buNone/>
              <a:tabLst>
                <a:tab pos="355600" algn="l"/>
              </a:tabLst>
            </a:pPr>
            <a:r>
              <a:rPr lang="tr-TR" sz="1300" dirty="0"/>
              <a:t> </a:t>
            </a:r>
          </a:p>
          <a:p>
            <a:pPr marL="0" indent="0" algn="just">
              <a:buNone/>
              <a:tabLst>
                <a:tab pos="355600" algn="l"/>
              </a:tabLst>
            </a:pPr>
            <a:r>
              <a:rPr lang="tr-TR" sz="1300" b="1" dirty="0">
                <a:solidFill>
                  <a:srgbClr val="0070C0"/>
                </a:solidFill>
              </a:rPr>
              <a:t>Araştırmaların çıktıları (proje raporu, yayın, patent vb.) ödüllendirilmekte midir?</a:t>
            </a:r>
            <a:endParaRPr lang="tr-TR" sz="1300" dirty="0">
              <a:solidFill>
                <a:srgbClr val="0070C0"/>
              </a:solidFill>
            </a:endParaRPr>
          </a:p>
          <a:p>
            <a:pPr marL="0" indent="0" algn="just">
              <a:buNone/>
              <a:tabLst>
                <a:tab pos="355600" algn="l"/>
              </a:tabLst>
            </a:pPr>
            <a:r>
              <a:rPr lang="tr-TR" sz="1300" dirty="0" smtClean="0"/>
              <a:t>	Akademik </a:t>
            </a:r>
            <a:r>
              <a:rPr lang="tr-TR" sz="1300" dirty="0"/>
              <a:t>personele, Akademik Teşvik Ödeneği Yönetmeliği çerçevesince belirtilen kriterlere dayalı olarak teşvik ödeneği verilmektedir.</a:t>
            </a:r>
          </a:p>
          <a:p>
            <a:pPr marL="0" indent="0" algn="just">
              <a:buNone/>
              <a:tabLst>
                <a:tab pos="355600" algn="l"/>
              </a:tabLst>
            </a:pPr>
            <a:r>
              <a:rPr lang="tr-TR" sz="1300" dirty="0"/>
              <a:t> </a:t>
            </a:r>
          </a:p>
          <a:p>
            <a:pPr marL="0" indent="0" algn="just">
              <a:buNone/>
              <a:tabLst>
                <a:tab pos="355600" algn="l"/>
              </a:tabLst>
            </a:pPr>
            <a:r>
              <a:rPr lang="tr-TR" sz="1300" b="1" dirty="0">
                <a:solidFill>
                  <a:srgbClr val="0070C0"/>
                </a:solidFill>
              </a:rPr>
              <a:t>Araştırma fırsatları ile ilgili kurum içi gerekli bilgi paylaşımı yapılmakta mıdır?</a:t>
            </a:r>
            <a:endParaRPr lang="tr-TR" sz="1300" dirty="0">
              <a:solidFill>
                <a:srgbClr val="0070C0"/>
              </a:solidFill>
            </a:endParaRPr>
          </a:p>
          <a:p>
            <a:pPr marL="0" indent="0" algn="just">
              <a:buNone/>
              <a:tabLst>
                <a:tab pos="355600" algn="l"/>
              </a:tabLst>
            </a:pPr>
            <a:r>
              <a:rPr lang="tr-TR" sz="1300" dirty="0" smtClean="0"/>
              <a:t>	Araştırma </a:t>
            </a:r>
            <a:r>
              <a:rPr lang="tr-TR" sz="1300" dirty="0"/>
              <a:t>fırsatları ile ilgili duyurular, yazışmalar ve elektronik posta yolu ile tüm personele iletilmektedir</a:t>
            </a:r>
            <a:r>
              <a:rPr lang="tr-TR" sz="1300" dirty="0" smtClean="0"/>
              <a:t>.</a:t>
            </a:r>
          </a:p>
          <a:p>
            <a:pPr marL="0" indent="0" algn="just">
              <a:buNone/>
              <a:tabLst>
                <a:tab pos="355600" algn="l"/>
              </a:tabLst>
            </a:pPr>
            <a:endParaRPr lang="tr-TR" sz="1300" dirty="0"/>
          </a:p>
          <a:p>
            <a:pPr marL="0" lvl="0" indent="0" algn="just">
              <a:buNone/>
            </a:pPr>
            <a:r>
              <a:rPr lang="tr-TR" sz="1300" b="1" dirty="0">
                <a:solidFill>
                  <a:srgbClr val="0070C0"/>
                </a:solidFill>
              </a:rPr>
              <a:t>Verilen doktora derecelerinin çeşitliliği ve doktora öğrencilerinin yurtiçi ve yurtdışı üniversitelerde öğretim elemanı olarak işe başlama oranları takip ediliyor mu? Kurum tarafından verilen doktora derecesi ile akademik ortamda iş bulan öğrencilerin oranı nedir?</a:t>
            </a:r>
            <a:endParaRPr lang="tr-TR" sz="1300" dirty="0">
              <a:solidFill>
                <a:srgbClr val="0070C0"/>
              </a:solidFill>
            </a:endParaRPr>
          </a:p>
          <a:p>
            <a:pPr marL="0" indent="0" algn="just">
              <a:buNone/>
              <a:tabLst>
                <a:tab pos="355600" algn="l"/>
              </a:tabLst>
            </a:pPr>
            <a:r>
              <a:rPr lang="tr-TR" sz="1300" dirty="0" smtClean="0"/>
              <a:t>	Öğrenci </a:t>
            </a:r>
            <a:r>
              <a:rPr lang="tr-TR" sz="1300" dirty="0"/>
              <a:t>İşleri Daire Başkanlığı bünyesinde kurulu Mezun Takip Sistemi ile mezunların güncel durumları takip edilmektedir.</a:t>
            </a:r>
          </a:p>
          <a:p>
            <a:pPr marL="0" indent="0" algn="just">
              <a:buNone/>
              <a:tabLst>
                <a:tab pos="355600" algn="l"/>
              </a:tabLst>
            </a:pPr>
            <a:endParaRPr lang="tr-TR" sz="1300" dirty="0"/>
          </a:p>
        </p:txBody>
      </p:sp>
    </p:spTree>
    <p:extLst>
      <p:ext uri="{BB962C8B-B14F-4D97-AF65-F5344CB8AC3E}">
        <p14:creationId xmlns:p14="http://schemas.microsoft.com/office/powerpoint/2010/main" val="162747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Stratejisi ve Hedefleri</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lvl="0" indent="0" algn="just">
              <a:buNone/>
              <a:tabLst>
                <a:tab pos="355600" algn="l"/>
              </a:tabLst>
            </a:pPr>
            <a:r>
              <a:rPr lang="tr-TR" sz="1400" b="1" dirty="0">
                <a:solidFill>
                  <a:srgbClr val="0070C0"/>
                </a:solidFill>
              </a:rPr>
              <a:t>Kurum, araştırma öncelikleri kapsamındaki faaliyetleri için gerekli fiziki/teknik altyapının ve mali kaynakların oluşturulmasına ve uygun şekilde kullanımına yönelik politikalara sahip midir?</a:t>
            </a:r>
            <a:endParaRPr lang="tr-TR" sz="1400" dirty="0">
              <a:solidFill>
                <a:srgbClr val="0070C0"/>
              </a:solidFill>
            </a:endParaRPr>
          </a:p>
          <a:p>
            <a:pPr marL="0" indent="0" algn="just">
              <a:buNone/>
              <a:tabLst>
                <a:tab pos="355600" algn="l"/>
              </a:tabLst>
            </a:pPr>
            <a:r>
              <a:rPr lang="tr-TR" sz="1400" dirty="0" smtClean="0"/>
              <a:t>	Kurum</a:t>
            </a:r>
            <a:r>
              <a:rPr lang="tr-TR" sz="1400" dirty="0"/>
              <a:t>, GŞÜ 2013-2017 Stratejik Planı’nda belirlenen araştırma faaliyetleri için gerekli fiziki/teknik altyapının ve mali kaynakların oluşturulmasına ve uygun şekilde kullanımına yönelik aşağıdaki stratejilere sahiptir:</a:t>
            </a:r>
          </a:p>
          <a:p>
            <a:pPr indent="-165100" algn="just">
              <a:tabLst>
                <a:tab pos="355600" algn="l"/>
              </a:tabLst>
            </a:pPr>
            <a:r>
              <a:rPr lang="tr-TR" sz="1400" dirty="0"/>
              <a:t>Bilgi ve teknoloji üretecek altyapıyı ve imkânları geliştirmek,</a:t>
            </a:r>
          </a:p>
          <a:p>
            <a:pPr indent="-165100" algn="just">
              <a:tabLst>
                <a:tab pos="355600" algn="l"/>
              </a:tabLst>
            </a:pPr>
            <a:r>
              <a:rPr lang="tr-TR" sz="1400" dirty="0"/>
              <a:t>Laboratuvarların altyapısını geliştirmek,</a:t>
            </a:r>
          </a:p>
          <a:p>
            <a:pPr indent="-165100" algn="just">
              <a:tabLst>
                <a:tab pos="355600" algn="l"/>
              </a:tabLst>
            </a:pPr>
            <a:r>
              <a:rPr lang="tr-TR" sz="1400" dirty="0"/>
              <a:t>Üretilen bilginin teknolojiye dönüşümünü sağlayacak ulusal ve uluslararası platformlarda proje çalışmalarına katılımı teşvik etmek,</a:t>
            </a:r>
          </a:p>
          <a:p>
            <a:pPr indent="-165100" algn="just">
              <a:tabLst>
                <a:tab pos="355600" algn="l"/>
              </a:tabLst>
            </a:pPr>
            <a:r>
              <a:rPr lang="tr-TR" sz="1400" dirty="0"/>
              <a:t>Üniversite birimleri tarafından yapılan bilimsel araştırma projelerine verilen destekleri (hibe, döner sermaye vb.) arttırmak,</a:t>
            </a:r>
          </a:p>
          <a:p>
            <a:pPr indent="-165100" algn="just">
              <a:tabLst>
                <a:tab pos="355600" algn="l"/>
              </a:tabLst>
            </a:pPr>
            <a:r>
              <a:rPr lang="tr-TR" sz="1400" dirty="0"/>
              <a:t>Bilimsel yayınlara ulusal kuruluşların sağladığı yayın desteğinin yanı sıra kurumsal destek de verebilmek,</a:t>
            </a:r>
          </a:p>
          <a:p>
            <a:pPr indent="-165100" algn="just">
              <a:tabLst>
                <a:tab pos="355600" algn="l"/>
              </a:tabLst>
            </a:pPr>
            <a:r>
              <a:rPr lang="tr-TR" sz="1400" dirty="0"/>
              <a:t>Bilimsel yayınlara ve bilimsel araştırma projelerine verilen kurumsal destekleri arttırmak,</a:t>
            </a:r>
          </a:p>
          <a:p>
            <a:pPr indent="-165100" algn="just">
              <a:tabLst>
                <a:tab pos="355600" algn="l"/>
              </a:tabLst>
            </a:pPr>
            <a:r>
              <a:rPr lang="tr-TR" sz="1400" dirty="0"/>
              <a:t>Ulusal akademik ve bilimsel toplantılara yapılan katılım desteğini arttırmak.</a:t>
            </a:r>
          </a:p>
          <a:p>
            <a:pPr marL="0" indent="0" algn="just">
              <a:buNone/>
              <a:tabLst>
                <a:tab pos="355600" algn="l"/>
              </a:tabLst>
            </a:pPr>
            <a:r>
              <a:rPr lang="tr-TR" sz="1400" dirty="0"/>
              <a:t> </a:t>
            </a:r>
          </a:p>
          <a:p>
            <a:pPr marL="0" lvl="0" indent="0" algn="just">
              <a:buNone/>
              <a:tabLst>
                <a:tab pos="355600" algn="l"/>
              </a:tabLst>
            </a:pPr>
            <a:r>
              <a:rPr lang="tr-TR" sz="1400" b="1" dirty="0">
                <a:solidFill>
                  <a:srgbClr val="0070C0"/>
                </a:solidFill>
              </a:rPr>
              <a:t>Kurum, öncelikleri kapsamındaki araştırma faaliyetlerinin nicelik ve nitelik olarak sürdürülebilirliğini nasıl güvence altına almaktadır?</a:t>
            </a:r>
            <a:endParaRPr lang="tr-TR" sz="1400" dirty="0">
              <a:solidFill>
                <a:srgbClr val="0070C0"/>
              </a:solidFill>
            </a:endParaRPr>
          </a:p>
          <a:p>
            <a:pPr marL="0" indent="0" algn="just">
              <a:buNone/>
              <a:tabLst>
                <a:tab pos="355600" algn="l"/>
              </a:tabLst>
            </a:pPr>
            <a:r>
              <a:rPr lang="tr-TR" sz="1400" dirty="0" smtClean="0"/>
              <a:t>	Kurum</a:t>
            </a:r>
            <a:r>
              <a:rPr lang="tr-TR" sz="1400" dirty="0"/>
              <a:t>, araştırma faaliyetlerinin sürekliliğini BAP, TÜBİTAK, DPT, DOKA, Bilim, Sanayi ve Teknoloji Bakanlığı (SAN-TEZ), Bakanlıklar ve Gümüşhane Üniversitesi Sürekli Eğitim Merkezi, Döner Sermaye İşletmesi Müdürlüğü ve Merkezi Laboratuvardan sağlanan desteklerle güvence altına almaktadır.</a:t>
            </a:r>
          </a:p>
        </p:txBody>
      </p:sp>
    </p:spTree>
    <p:extLst>
      <p:ext uri="{BB962C8B-B14F-4D97-AF65-F5344CB8AC3E}">
        <p14:creationId xmlns:p14="http://schemas.microsoft.com/office/powerpoint/2010/main" val="34128782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Kaynakları </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lvl="0" indent="0" algn="just">
              <a:buNone/>
              <a:tabLst>
                <a:tab pos="355600" algn="l"/>
              </a:tabLst>
            </a:pPr>
            <a:r>
              <a:rPr lang="tr-TR" sz="1400" b="1" dirty="0">
                <a:solidFill>
                  <a:srgbClr val="0070C0"/>
                </a:solidFill>
              </a:rPr>
              <a:t>Kurumun fiziki/teknik altyapısı ve mali kaynakları, araştırma öncelikleri kapsamındaki faaliyetleri gerçekleştirmek için uygun ve yeterli midir?</a:t>
            </a:r>
            <a:endParaRPr lang="tr-TR" sz="1400" dirty="0">
              <a:solidFill>
                <a:srgbClr val="0070C0"/>
              </a:solidFill>
            </a:endParaRPr>
          </a:p>
          <a:p>
            <a:pPr marL="0" indent="0" algn="just">
              <a:buNone/>
              <a:tabLst>
                <a:tab pos="355600" algn="l"/>
              </a:tabLst>
            </a:pPr>
            <a:r>
              <a:rPr lang="tr-TR" sz="1400" dirty="0" smtClean="0"/>
              <a:t>	2008 </a:t>
            </a:r>
            <a:r>
              <a:rPr lang="tr-TR" sz="1400" dirty="0"/>
              <a:t>yılında kurulan ve gelişmekte olan Üniversitemiz, fiziki/teknik altyapısını hızla iyileştirmektedir. 2011 yılında GŞÜ Organik Tarım Uygulama ve Araştırma Merkezi kurulmuştur. 2014 yılında 863m</a:t>
            </a:r>
            <a:r>
              <a:rPr lang="tr-TR" sz="1400" baseline="30000" dirty="0"/>
              <a:t>2</a:t>
            </a:r>
            <a:r>
              <a:rPr lang="tr-TR" sz="1400" dirty="0"/>
              <a:t>  laboratuvar alanına sahip Merkezi Araştırma Laboratuvarı Uygulama ve Araştırma Merkezi (MALUAM), Eğitim Teknolojiler UYGAR Merkezi, “Tıbbi Bitkiler, Geleneksel İlaçlar UYGAR Merkezi (GÜNTİBGİM)”   kurulmuştur. Diğer taraftan MALUAM 2015 Birim Faaliyet Raporu ve “Eğitim Teknolojileri” ve “Tıbbi Bitkiler, Geleneksel İlaçlar” Uygulama ve Araştırma Merkezlerinin 2015 Birim Faaliyet Raporlarından anlaşılacağı üzere araştırma merkezlerinin kapsamlı laboratuvar ve stüdyo ihtiyaçları vardır. Ayrıca laboratuvar altyapılarının iyileştirilmesi gerekmektedir.  </a:t>
            </a:r>
          </a:p>
          <a:p>
            <a:pPr marL="0" indent="0" algn="just">
              <a:buNone/>
              <a:tabLst>
                <a:tab pos="355600" algn="l"/>
              </a:tabLst>
            </a:pPr>
            <a:r>
              <a:rPr lang="tr-TR" sz="1400" dirty="0"/>
              <a:t> </a:t>
            </a:r>
          </a:p>
          <a:p>
            <a:pPr marL="0" indent="0" algn="just">
              <a:buNone/>
              <a:tabLst>
                <a:tab pos="355600" algn="l"/>
              </a:tabLst>
            </a:pPr>
            <a:r>
              <a:rPr lang="tr-TR" sz="1400" dirty="0"/>
              <a:t>2015 İdare Faaliyet Raporu’na göre 2015 yılında Bilimsel Araştırma Projeleri (BAP)  için 690.000,00 TL bütçe ayrılmış, yıl sonu gerçekleşme düzeyi ise bunun sadece %28 ine karşılık gelen 192.667,80 TL olmuştur. </a:t>
            </a:r>
            <a:r>
              <a:rPr lang="tr-TR" sz="1400" dirty="0" err="1"/>
              <a:t>İFR’de</a:t>
            </a:r>
            <a:r>
              <a:rPr lang="tr-TR" sz="1400" dirty="0"/>
              <a:t> bulunan tablodaki yayın sayılarının artışına bakıldığında  akademik personelin BAP projelerine yeterince başvuru yapmadığı görülmektedir. </a:t>
            </a:r>
            <a:endParaRPr lang="tr-TR" sz="1400" dirty="0" smtClean="0"/>
          </a:p>
          <a:p>
            <a:pPr marL="0" indent="0" algn="just">
              <a:buNone/>
              <a:tabLst>
                <a:tab pos="355600" algn="l"/>
              </a:tabLst>
            </a:pPr>
            <a:r>
              <a:rPr lang="tr-TR" sz="1400" b="1" dirty="0"/>
              <a:t> </a:t>
            </a:r>
            <a:endParaRPr lang="tr-TR" sz="1400" dirty="0"/>
          </a:p>
          <a:p>
            <a:pPr marL="0" lvl="0" indent="0" algn="just">
              <a:buNone/>
              <a:tabLst>
                <a:tab pos="355600" algn="l"/>
              </a:tabLst>
            </a:pPr>
            <a:r>
              <a:rPr lang="tr-TR" sz="1400" b="1" dirty="0">
                <a:solidFill>
                  <a:srgbClr val="0070C0"/>
                </a:solidFill>
              </a:rPr>
              <a:t>Kurum içi kaynakların araştırma faaliyetlerine tahsisine yönelik açık kriterler mevcut mudur? Bu kriterler nasıl belirlenmekte ve hangi sıklıkta gözden geçirilmektedir?</a:t>
            </a:r>
            <a:endParaRPr lang="tr-TR" sz="1400" dirty="0">
              <a:solidFill>
                <a:srgbClr val="0070C0"/>
              </a:solidFill>
            </a:endParaRPr>
          </a:p>
          <a:p>
            <a:pPr marL="0" indent="0" algn="just">
              <a:buNone/>
              <a:tabLst>
                <a:tab pos="355600" algn="l"/>
              </a:tabLst>
            </a:pPr>
            <a:r>
              <a:rPr lang="tr-TR" sz="1400" dirty="0" smtClean="0"/>
              <a:t>	Hangi </a:t>
            </a:r>
            <a:r>
              <a:rPr lang="tr-TR" sz="1400" dirty="0"/>
              <a:t>bilimsel araştırma projelerine kaynak tahsis edileceği Gümüşhane Üniversitesi Bilimsel Araştırma Projeleri </a:t>
            </a:r>
            <a:r>
              <a:rPr lang="tr-TR" sz="1400" dirty="0" err="1"/>
              <a:t>Yönergesi’ndeki</a:t>
            </a:r>
            <a:r>
              <a:rPr lang="tr-TR" sz="1400" dirty="0"/>
              <a:t> kriterlerle açıkça belirlenmiştir. Bu yönergede belirtildiği üzere desteklenecek projeler, 2011 yılında kurulan Gümüşhane Üniversitesi Bilimsel Araştırma Projeleri Komisyonunca belirlenir.  Komisyon, Komisyon Başkanının çağrısı üzerine en az ayda bir kez gündemli olarak toplanır. Komisyon, BAP başvuruları ve değerlendirmelerinde dikkate alınacak ilkeleri belirler ve araştırmacılara duyurur. Her yıl, projeler için sağlanacak destek limitlerini belirler. Bu işlem, her yıl Ocak ayının son haftası sonuna kadar tamamlanır ve duyurulur. </a:t>
            </a:r>
          </a:p>
        </p:txBody>
      </p:sp>
    </p:spTree>
    <p:extLst>
      <p:ext uri="{BB962C8B-B14F-4D97-AF65-F5344CB8AC3E}">
        <p14:creationId xmlns:p14="http://schemas.microsoft.com/office/powerpoint/2010/main" val="28284110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Kaynakları </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lvl="0" indent="0" algn="just">
              <a:buNone/>
            </a:pPr>
            <a:r>
              <a:rPr lang="tr-TR" sz="1300" b="1" dirty="0">
                <a:solidFill>
                  <a:srgbClr val="0070C0"/>
                </a:solidFill>
              </a:rPr>
              <a:t>Araştırma faaliyetlerine kurum içi kaynak tahsisine yönelik öncelikler mevcut ise ne tür parametreler (kurumun araştırma öncelikleri ile uyum, çok ortaklı/ disiplinli araştırmalar, kurumlar arası ve/veya uluslararası ortaklıklar, lisansüstü çalışmalar, temel araştırma, uygulamalı araştırma, deneysel geliştirme, çıktı/ performans vb.) dikkate alınmaktadır?</a:t>
            </a:r>
            <a:endParaRPr lang="tr-TR" sz="1300" dirty="0">
              <a:solidFill>
                <a:srgbClr val="0070C0"/>
              </a:solidFill>
            </a:endParaRPr>
          </a:p>
          <a:p>
            <a:pPr marL="0" indent="0" algn="just">
              <a:buNone/>
            </a:pPr>
            <a:r>
              <a:rPr lang="tr-TR" sz="1300" dirty="0"/>
              <a:t>Desteklenecek araştırma projelerine yönelik öncelikler ve projelerle ilgili esaslar, BAP yönergesinde belirtilmiştir:  </a:t>
            </a:r>
          </a:p>
          <a:p>
            <a:pPr indent="-165100" algn="just"/>
            <a:r>
              <a:rPr lang="tr-TR" sz="1300" dirty="0"/>
              <a:t>Araştırma projeleri, Üniversite Senatosu'nun belirlediği Üniversite bilim politikasına ve Beş Yıllık Kalkınma Planında belirtilen ülke bilim politikasına uygun konulara öncelik verilerek değerlendirilir ve seçilir. </a:t>
            </a:r>
          </a:p>
          <a:p>
            <a:pPr indent="-165100" algn="just"/>
            <a:r>
              <a:rPr lang="tr-TR" sz="1300" dirty="0"/>
              <a:t>Araştırma projelerinin evrensel ve ulusal bilime, ülkenin teknolojik, ekonomik, sosyal ve kültürel kalkınmasına katkı sağlaması, yayın veya patentle sonuçlanması esastır. </a:t>
            </a:r>
          </a:p>
          <a:p>
            <a:pPr indent="-165100" algn="just"/>
            <a:r>
              <a:rPr lang="tr-TR" sz="1300" dirty="0"/>
              <a:t>Temel bilimler içerikli, sonuçları uygulamaya dönük, kaynakları ve faaliyetleri bakımından çok katılımlı, çok merkezli, kurumlar arası, uluslararası ve disiplinler arası projelere öncelik verilir.</a:t>
            </a:r>
          </a:p>
          <a:p>
            <a:pPr indent="-165100" algn="just"/>
            <a:r>
              <a:rPr lang="tr-TR" sz="1300" dirty="0"/>
              <a:t>Projeler; fen, sağlık ve sosyal bilimler alanlarında ayrı gruplar halinde değerlendirilir ve desteklenir. </a:t>
            </a:r>
          </a:p>
          <a:p>
            <a:pPr indent="-165100" algn="just"/>
            <a:r>
              <a:rPr lang="tr-TR" sz="1300" dirty="0"/>
              <a:t>Uluslararası alanda tanınmış ve kabul edilmiş dergilerde yayımlanmış konu ile ilgili orijinal araştırmaları olan araştırıcıların projelerine öncelik verilir. </a:t>
            </a:r>
          </a:p>
          <a:p>
            <a:pPr indent="-165100" algn="just"/>
            <a:r>
              <a:rPr lang="tr-TR" sz="1300" dirty="0"/>
              <a:t>Kamu, özel sektör ve uluslararası kuruluşlar tarafından maddi olarak desteklenen tercihen bir ürün ya da hizmet zincirinin halkalarına yönelik projelere öncelik verilir. </a:t>
            </a:r>
          </a:p>
          <a:p>
            <a:pPr indent="-165100" algn="just"/>
            <a:r>
              <a:rPr lang="tr-TR" sz="1300" dirty="0"/>
              <a:t>“Proje Yönetimi Sertifikası” olan araştırmacıların projelerine öncelik verilir. </a:t>
            </a:r>
          </a:p>
          <a:p>
            <a:pPr indent="-165100" algn="just"/>
            <a:r>
              <a:rPr lang="tr-TR" sz="1300" dirty="0"/>
              <a:t>İnsan ve hayvan esaslı çalışmalarda, ilgili etik kurullardan onay alınması zorunludur. </a:t>
            </a:r>
          </a:p>
          <a:p>
            <a:pPr indent="-165100" algn="just"/>
            <a:r>
              <a:rPr lang="tr-TR" sz="1300" dirty="0"/>
              <a:t>Proje kapsamında satın alınması istenen cihaz ve teçhizatın alımları için alım gerekçeleri belirtilmeli, teknik şartnameler ve tahmini fiyatı proforma faturalarla belgelendirilmelidir. </a:t>
            </a:r>
          </a:p>
          <a:p>
            <a:pPr indent="-165100" algn="just"/>
            <a:r>
              <a:rPr lang="tr-TR" sz="1300" dirty="0"/>
              <a:t> </a:t>
            </a:r>
          </a:p>
          <a:p>
            <a:pPr marL="0" lvl="0" indent="0" algn="just">
              <a:buNone/>
            </a:pPr>
            <a:r>
              <a:rPr lang="tr-TR" sz="1300" b="1" dirty="0">
                <a:solidFill>
                  <a:srgbClr val="0070C0"/>
                </a:solidFill>
              </a:rPr>
              <a:t>Kurum, kaynakların etkin/verimli kullanımı sağlamak ve ilave kaynak temin edebilmek için iç/dış paydaşlarla işbirliğini ve kurum dışından kaynak teminini nasıl teşvik etmekte ve desteklemektedir?</a:t>
            </a:r>
            <a:endParaRPr lang="tr-TR" sz="1300" dirty="0">
              <a:solidFill>
                <a:srgbClr val="0070C0"/>
              </a:solidFill>
            </a:endParaRPr>
          </a:p>
          <a:p>
            <a:pPr marL="0" indent="0" algn="just">
              <a:buNone/>
            </a:pPr>
            <a:r>
              <a:rPr lang="tr-TR" sz="1300" dirty="0"/>
              <a:t>Araştırma faaliyetlerinde kullanılmak üzere TÜBİTAK, DPT, DOKA, Bilim, Sanayi ve Teknoloji Bakanlığı (SAN-TEZ), Gıda, Tarım ve Hayvancılık Bakanlığı (TAGEM), Aile ve Sosyal Politikalar Bakanlığı ve Gümüşhane Üniversitesi Sürekli Eğitim Merkezi, Döner Sermaye ve Merkezi Laboratuvardan ilave kaynak temin edilmektedir. </a:t>
            </a:r>
          </a:p>
        </p:txBody>
      </p:sp>
    </p:spTree>
    <p:extLst>
      <p:ext uri="{BB962C8B-B14F-4D97-AF65-F5344CB8AC3E}">
        <p14:creationId xmlns:p14="http://schemas.microsoft.com/office/powerpoint/2010/main" val="33931283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Kaynakları </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lvl="0" indent="0" algn="just">
              <a:buNone/>
              <a:tabLst>
                <a:tab pos="355600" algn="l"/>
              </a:tabLst>
            </a:pPr>
            <a:r>
              <a:rPr lang="tr-TR" sz="1400" b="1" dirty="0">
                <a:solidFill>
                  <a:srgbClr val="0070C0"/>
                </a:solidFill>
              </a:rPr>
              <a:t>Kurum dışından sağlanan mevcut dış destek (proje desteği, bağış, sponsorluk vb.) kurumun stratejik hedefleri ile uyumlu ve yeterli midir? </a:t>
            </a:r>
            <a:endParaRPr lang="tr-TR" sz="1400" dirty="0">
              <a:solidFill>
                <a:srgbClr val="0070C0"/>
              </a:solidFill>
            </a:endParaRPr>
          </a:p>
          <a:p>
            <a:pPr marL="0" indent="0" algn="just">
              <a:buNone/>
              <a:tabLst>
                <a:tab pos="355600" algn="l"/>
              </a:tabLst>
            </a:pPr>
            <a:r>
              <a:rPr lang="tr-TR" sz="1400" dirty="0" smtClean="0"/>
              <a:t>	Kurumun </a:t>
            </a:r>
            <a:r>
              <a:rPr lang="tr-TR" sz="1400" dirty="0"/>
              <a:t>mevcut durumda projelerinin en büyük </a:t>
            </a:r>
            <a:r>
              <a:rPr lang="tr-TR" sz="1400" dirty="0" err="1"/>
              <a:t>destekleyecisi</a:t>
            </a:r>
            <a:r>
              <a:rPr lang="tr-TR" sz="1400" dirty="0"/>
              <a:t>, diğer devlet kurumlarıdır. Bu destekler, kurumun stratejik hedefleriyle uyumludur. </a:t>
            </a:r>
            <a:endParaRPr lang="tr-TR" sz="1400" dirty="0" smtClean="0"/>
          </a:p>
          <a:p>
            <a:pPr marL="0" indent="0" algn="just">
              <a:buNone/>
              <a:tabLst>
                <a:tab pos="355600" algn="l"/>
              </a:tabLst>
            </a:pPr>
            <a:endParaRPr lang="tr-TR" sz="1400" dirty="0"/>
          </a:p>
          <a:p>
            <a:pPr marL="0" lvl="0" indent="0" algn="just">
              <a:buNone/>
              <a:tabLst>
                <a:tab pos="355600" algn="l"/>
              </a:tabLst>
            </a:pPr>
            <a:r>
              <a:rPr lang="tr-TR" sz="1400" b="1" dirty="0">
                <a:solidFill>
                  <a:srgbClr val="0070C0"/>
                </a:solidFill>
              </a:rPr>
              <a:t>Kurum, araştırma faaliyetlerinin etik kurallara uygun olarak yürütülmesini sağlamak için ne tür destekler (Fikir ve Sanat Eserleri Kanunu’nun gereğini yerine getirme, lisanslı yazılım kullanımı) sunmaktadır?</a:t>
            </a:r>
            <a:endParaRPr lang="tr-TR" sz="1400" dirty="0">
              <a:solidFill>
                <a:srgbClr val="0070C0"/>
              </a:solidFill>
            </a:endParaRPr>
          </a:p>
          <a:p>
            <a:pPr marL="0" indent="0" algn="just">
              <a:buNone/>
              <a:tabLst>
                <a:tab pos="355600" algn="l"/>
              </a:tabLst>
            </a:pPr>
            <a:r>
              <a:rPr lang="tr-TR" sz="1400" dirty="0" smtClean="0"/>
              <a:t>	Araştırma </a:t>
            </a:r>
            <a:r>
              <a:rPr lang="tr-TR" sz="1400" dirty="0"/>
              <a:t>faaliyetlerinin etik kurallara uygun yürütülmesi amacıyla Üniversitemizde araştırmalarda ve yayınlarda alıntıları tespit eden “</a:t>
            </a:r>
            <a:r>
              <a:rPr lang="tr-TR" sz="1400" dirty="0" err="1"/>
              <a:t>ithenticate</a:t>
            </a:r>
            <a:r>
              <a:rPr lang="tr-TR" sz="1400" dirty="0"/>
              <a:t>” programı mevcuttur. Bilimsel araştırmalar için gerekli olan lisanslı programlar, projelerden karşılanmaktadır.</a:t>
            </a:r>
          </a:p>
          <a:p>
            <a:pPr marL="0" indent="0" algn="just">
              <a:buNone/>
              <a:tabLst>
                <a:tab pos="355600" algn="l"/>
              </a:tabLst>
            </a:pPr>
            <a:r>
              <a:rPr lang="tr-TR" sz="1400" dirty="0"/>
              <a:t> </a:t>
            </a:r>
          </a:p>
          <a:p>
            <a:pPr marL="0" lvl="0" indent="0" algn="just">
              <a:buNone/>
              <a:tabLst>
                <a:tab pos="355600" algn="l"/>
              </a:tabLst>
            </a:pPr>
            <a:r>
              <a:rPr lang="tr-TR" sz="1400" b="1" dirty="0">
                <a:solidFill>
                  <a:srgbClr val="0070C0"/>
                </a:solidFill>
              </a:rPr>
              <a:t>Kurum, araştırma bileşeni ile ilgili hedefleri kapsamında ihtiyaç duyulan kaynakların (fiziki/teknik altyapı, mali kaynaklar) sürdürülebilirliğini nasıl sağlamaktadır? </a:t>
            </a:r>
            <a:endParaRPr lang="tr-TR" sz="1400" dirty="0">
              <a:solidFill>
                <a:srgbClr val="0070C0"/>
              </a:solidFill>
            </a:endParaRPr>
          </a:p>
          <a:p>
            <a:pPr marL="0" indent="0" algn="just">
              <a:buNone/>
              <a:tabLst>
                <a:tab pos="355600" algn="l"/>
              </a:tabLst>
            </a:pPr>
            <a:r>
              <a:rPr lang="tr-TR" sz="1400" dirty="0" smtClean="0"/>
              <a:t>	Kurumun </a:t>
            </a:r>
            <a:r>
              <a:rPr lang="tr-TR" sz="1400" dirty="0"/>
              <a:t>araştırma ile ilgili kaynakları, üniversite bütçesinden ve devletin diğer kurumları tarafından karşılandığından; mevcut kaynakların sürdürülebilirliği yönünden bir risk gözükmemektedir.</a:t>
            </a:r>
          </a:p>
        </p:txBody>
      </p:sp>
    </p:spTree>
    <p:extLst>
      <p:ext uri="{BB962C8B-B14F-4D97-AF65-F5344CB8AC3E}">
        <p14:creationId xmlns:p14="http://schemas.microsoft.com/office/powerpoint/2010/main" val="1332277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Kadrosu</a:t>
            </a:r>
            <a:endParaRPr lang="tr-TR" sz="2400" dirty="0">
              <a:solidFill>
                <a:srgbClr val="FF0000"/>
              </a:solidFill>
            </a:endParaRPr>
          </a:p>
        </p:txBody>
      </p:sp>
      <p:sp>
        <p:nvSpPr>
          <p:cNvPr id="3" name="İçerik Yer Tutucusu 2"/>
          <p:cNvSpPr>
            <a:spLocks noGrp="1"/>
          </p:cNvSpPr>
          <p:nvPr>
            <p:ph idx="1"/>
          </p:nvPr>
        </p:nvSpPr>
        <p:spPr>
          <a:xfrm>
            <a:off x="282596" y="1083060"/>
            <a:ext cx="8753900" cy="5774940"/>
          </a:xfrm>
        </p:spPr>
        <p:txBody>
          <a:bodyPr>
            <a:noAutofit/>
          </a:bodyPr>
          <a:lstStyle/>
          <a:p>
            <a:pPr marL="0" indent="0" algn="just">
              <a:buNone/>
            </a:pPr>
            <a:r>
              <a:rPr lang="tr-TR" sz="1350" b="1" dirty="0">
                <a:solidFill>
                  <a:srgbClr val="0070C0"/>
                </a:solidFill>
              </a:rPr>
              <a:t>Kurum, işe alınan/atanan araştırma personelinin gerekli yetkinliğe sahip olmasını nasıl güvence altına almaktadır? </a:t>
            </a:r>
            <a:endParaRPr lang="tr-TR" sz="1350" dirty="0">
              <a:solidFill>
                <a:srgbClr val="0070C0"/>
              </a:solidFill>
            </a:endParaRPr>
          </a:p>
          <a:p>
            <a:pPr marL="0" indent="0" algn="just">
              <a:buNone/>
            </a:pPr>
            <a:r>
              <a:rPr lang="tr-TR" sz="1350" dirty="0"/>
              <a:t>Gümüşhane Üniversitesi, işe alınan/atanan ve yeniden atanan personelin yetkinliğini 2547 Sayılı Yükseköğretim Kanunu’nun ilgili maddeleri ve </a:t>
            </a:r>
            <a:r>
              <a:rPr lang="tr-TR" sz="1350" b="1" dirty="0"/>
              <a:t>“</a:t>
            </a:r>
            <a:r>
              <a:rPr lang="tr-TR" sz="1350" dirty="0"/>
              <a:t>Öğretim Üyeliğine Yükseltilme ve Atanma </a:t>
            </a:r>
            <a:r>
              <a:rPr lang="tr-TR" sz="1350" dirty="0" err="1"/>
              <a:t>Yönetmeliği”ne</a:t>
            </a:r>
            <a:r>
              <a:rPr lang="tr-TR" sz="1350" dirty="0"/>
              <a:t> dayanarak güvence altına almaktadır. Atanma ve Yeniden Atanma Kriterleri, Gümüşhane Üniversitesinde üstün nitelikli bir öğretim elemanı kadrosunun oluşması hedefine yönelik olarak hazırlanmıştır. Bu yönerge ile eğitim-öğretim ve araştırmada öngörülen yüksek standartlara ulaşmak için nesnel ve açık bir değerlendirme sistemi tanımlanarak doğru ve uygun yükseltilme, atanma ve yeniden atanma kararlarının verilebilmesi amaçlanmıştır.</a:t>
            </a:r>
          </a:p>
          <a:p>
            <a:pPr marL="0" indent="0" algn="just">
              <a:buNone/>
            </a:pPr>
            <a:r>
              <a:rPr lang="tr-TR" sz="1350" dirty="0"/>
              <a:t> </a:t>
            </a:r>
          </a:p>
          <a:p>
            <a:pPr marL="0" indent="0" algn="just">
              <a:buNone/>
            </a:pPr>
            <a:r>
              <a:rPr lang="tr-TR" sz="1350" b="1" dirty="0">
                <a:solidFill>
                  <a:srgbClr val="0070C0"/>
                </a:solidFill>
              </a:rPr>
              <a:t>Araştırma kadrosunun yetkinliği nasıl ölçülmekte ve değerlendirilmektedir?</a:t>
            </a:r>
            <a:endParaRPr lang="tr-TR" sz="1350" dirty="0">
              <a:solidFill>
                <a:srgbClr val="0070C0"/>
              </a:solidFill>
            </a:endParaRPr>
          </a:p>
          <a:p>
            <a:pPr marL="0" indent="0" algn="just">
              <a:buNone/>
            </a:pPr>
            <a:r>
              <a:rPr lang="tr-TR" sz="1350" dirty="0"/>
              <a:t>Araştırma kadrosunun yetkinliği, öğretim elemanı kadrosu için Yüksek Öğretim Kurulunun asgari şartları; öğretim üyesi için yine YÖK asgari şartları ile “Gümüşhane Üniversitesi Öğretim Üyeliğine Yükseltilme, Atanma ve Yeniden Atanma Kriterleri </a:t>
            </a:r>
            <a:r>
              <a:rPr lang="tr-TR" sz="1350" dirty="0" err="1"/>
              <a:t>Yönergesi”nin</a:t>
            </a:r>
            <a:r>
              <a:rPr lang="tr-TR" sz="1350" dirty="0"/>
              <a:t> asgari şartları göz önüne alınarak tespit edilir. </a:t>
            </a:r>
            <a:endParaRPr lang="tr-TR" sz="1350" dirty="0" smtClean="0"/>
          </a:p>
          <a:p>
            <a:pPr marL="0" indent="0" algn="just">
              <a:buNone/>
            </a:pPr>
            <a:endParaRPr lang="tr-TR" sz="1350" b="1" dirty="0">
              <a:solidFill>
                <a:srgbClr val="0070C0"/>
              </a:solidFill>
            </a:endParaRPr>
          </a:p>
          <a:p>
            <a:pPr marL="0" indent="0" algn="just">
              <a:buNone/>
            </a:pPr>
            <a:r>
              <a:rPr lang="tr-TR" sz="1350" b="1" dirty="0" smtClean="0">
                <a:solidFill>
                  <a:srgbClr val="0070C0"/>
                </a:solidFill>
              </a:rPr>
              <a:t>Araştırma </a:t>
            </a:r>
            <a:r>
              <a:rPr lang="tr-TR" sz="1350" b="1" dirty="0">
                <a:solidFill>
                  <a:srgbClr val="0070C0"/>
                </a:solidFill>
              </a:rPr>
              <a:t>kadrosunun yetkinliğinin geliştirilmesi ve iyileştirmesi için ne gibi imkânlar sunulmaktadır?</a:t>
            </a:r>
            <a:endParaRPr lang="tr-TR" sz="1350" dirty="0">
              <a:solidFill>
                <a:srgbClr val="0070C0"/>
              </a:solidFill>
            </a:endParaRPr>
          </a:p>
          <a:p>
            <a:pPr marL="0" indent="0" algn="just">
              <a:buNone/>
            </a:pPr>
            <a:r>
              <a:rPr lang="tr-TR" sz="1350" dirty="0"/>
              <a:t>Gümüşhane Üniversitesi kadrosunun yetkinliğinin geliştirilmesi ve iyileştirilmesi için; Dış İlişkiler Birimince yürütülen değişim programlarından ERASMUS, FARABİ, MEVLANA, BOLOGNA gibi programlarda araştırma kadrosuna yeni imkânlar sunulmaktadır. Ayrıca Yükseköğretim Kanunu’nun 35. maddesi, ÖYP ve ÜNİP programları ile lisansüstü eğitime imkân vermektedir.  </a:t>
            </a:r>
            <a:endParaRPr lang="tr-TR" sz="1350" dirty="0" smtClean="0"/>
          </a:p>
          <a:p>
            <a:pPr marL="0" lvl="0" indent="0" algn="just">
              <a:buNone/>
            </a:pPr>
            <a:endParaRPr lang="tr-TR" sz="1350" b="1" dirty="0" smtClean="0">
              <a:solidFill>
                <a:srgbClr val="0070C0"/>
              </a:solidFill>
            </a:endParaRPr>
          </a:p>
          <a:p>
            <a:pPr marL="0" lvl="0" indent="0" algn="just">
              <a:buNone/>
            </a:pPr>
            <a:r>
              <a:rPr lang="tr-TR" sz="1350" b="1" dirty="0" smtClean="0">
                <a:solidFill>
                  <a:srgbClr val="0070C0"/>
                </a:solidFill>
              </a:rPr>
              <a:t>Atama </a:t>
            </a:r>
            <a:r>
              <a:rPr lang="tr-TR" sz="1350" b="1" dirty="0">
                <a:solidFill>
                  <a:srgbClr val="0070C0"/>
                </a:solidFill>
              </a:rPr>
              <a:t>ve yükseltme sürecinde araştırma performansı nasıl değerlendirilmektedir?</a:t>
            </a:r>
            <a:endParaRPr lang="tr-TR" sz="1350" dirty="0">
              <a:solidFill>
                <a:srgbClr val="0070C0"/>
              </a:solidFill>
            </a:endParaRPr>
          </a:p>
          <a:p>
            <a:pPr marL="0" indent="0" algn="just">
              <a:buNone/>
            </a:pPr>
            <a:r>
              <a:rPr lang="tr-TR" sz="1350" dirty="0"/>
              <a:t>Araştırma kadrosunun yükseltme ve atama sürecinde 2547 Sayılı Yükseköğretim Kanunu ve Öğretim Üyeliğine Yükseltilme ve Atanma Yönetmeliği’nin yanı sıra bu yönerge kapsamında belirlenen asgari başvuru şartlarını sağlayarak değerlendirilmektedir. Bu doğrultuda öğretim elemanları için Yüksek Öğretim Kurulunun asgari şartları, öğretim üyesi kadroları için “Gümüşhane Üniversitesi Öğretim Üyeliğine Yükseltilme, Atanma ve Yeniden Atanma Kriterleri </a:t>
            </a:r>
            <a:r>
              <a:rPr lang="tr-TR" sz="1350" dirty="0" err="1"/>
              <a:t>Yönergesi”nde</a:t>
            </a:r>
            <a:r>
              <a:rPr lang="tr-TR" sz="1350" dirty="0"/>
              <a:t> yer alan asgari başvuru şartları ile ölçülmektedir</a:t>
            </a:r>
          </a:p>
        </p:txBody>
      </p:sp>
    </p:spTree>
    <p:extLst>
      <p:ext uri="{BB962C8B-B14F-4D97-AF65-F5344CB8AC3E}">
        <p14:creationId xmlns:p14="http://schemas.microsoft.com/office/powerpoint/2010/main" val="29260809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a:solidFill>
                  <a:srgbClr val="FF0000"/>
                </a:solidFill>
              </a:rPr>
              <a:t>Araştırma Kadrosu</a:t>
            </a:r>
            <a:endParaRPr lang="tr-TR" sz="2400" dirty="0">
              <a:solidFill>
                <a:srgbClr val="FF0000"/>
              </a:solidFill>
            </a:endParaRPr>
          </a:p>
        </p:txBody>
      </p:sp>
      <p:sp>
        <p:nvSpPr>
          <p:cNvPr id="3" name="İçerik Yer Tutucusu 2"/>
          <p:cNvSpPr>
            <a:spLocks noGrp="1"/>
          </p:cNvSpPr>
          <p:nvPr>
            <p:ph idx="1"/>
          </p:nvPr>
        </p:nvSpPr>
        <p:spPr>
          <a:xfrm>
            <a:off x="282596" y="1083060"/>
            <a:ext cx="8753900" cy="1121804"/>
          </a:xfrm>
        </p:spPr>
        <p:txBody>
          <a:bodyPr>
            <a:noAutofit/>
          </a:bodyPr>
          <a:lstStyle/>
          <a:p>
            <a:pPr marL="0" lvl="0" indent="0" algn="just">
              <a:buNone/>
            </a:pPr>
            <a:r>
              <a:rPr lang="tr-TR" sz="1400" b="1" dirty="0">
                <a:solidFill>
                  <a:srgbClr val="0070C0"/>
                </a:solidFill>
              </a:rPr>
              <a:t>Araştırma bileşeni kapsamındaki hedeflerine ulaşmayı sağlayacak araştırma kadrosunun, nicelik ve nitelik olarak sürdürülebilirliği nasıl güvence altına alınmaktadır?</a:t>
            </a:r>
            <a:endParaRPr lang="tr-TR" sz="1400" dirty="0">
              <a:solidFill>
                <a:srgbClr val="0070C0"/>
              </a:solidFill>
            </a:endParaRPr>
          </a:p>
          <a:p>
            <a:pPr marL="0" indent="0" algn="just">
              <a:buNone/>
            </a:pPr>
            <a:r>
              <a:rPr lang="tr-TR" sz="1400" dirty="0"/>
              <a:t>Gümüşhane Üniversitesi araştırma kadrosunun nicelik olarak arttırılması araştırma kadrosunun gelişmesi ve genişlemesi, her yıl artan kadro ile devam etmektedir. </a:t>
            </a:r>
            <a:endParaRPr lang="tr-TR" sz="1400" dirty="0" smtClean="0"/>
          </a:p>
          <a:p>
            <a:pPr marL="0" indent="0" algn="just">
              <a:buNone/>
            </a:pPr>
            <a:endParaRPr lang="tr-TR" sz="1400" dirty="0"/>
          </a:p>
          <a:p>
            <a:pPr marL="0" indent="0" algn="just">
              <a:buNone/>
            </a:pPr>
            <a:r>
              <a:rPr lang="tr-TR" sz="1400" dirty="0"/>
              <a:t>Gümüşhane Üniversitesinde araştırma kadrosunun niteliğini arttırmak ve sürdürülebilirliğini sağlamak için farklı faaliyetler yapılmaktadır. 2015 yılında 114 faaliyet gerçekleştirilmiştir</a:t>
            </a:r>
          </a:p>
          <a:p>
            <a:pPr marL="0" indent="0" algn="just">
              <a:buNone/>
            </a:pPr>
            <a:endParaRPr lang="tr-TR" sz="1350" dirty="0"/>
          </a:p>
        </p:txBody>
      </p:sp>
      <p:pic>
        <p:nvPicPr>
          <p:cNvPr id="4" name="Resim 3" descr="C:\Users\Yeşim Songün\Desktop\Adsızsssssssssssssssss.png"/>
          <p:cNvPicPr/>
          <p:nvPr/>
        </p:nvPicPr>
        <p:blipFill>
          <a:blip r:embed="rId2" cstate="print"/>
          <a:srcRect/>
          <a:stretch>
            <a:fillRect/>
          </a:stretch>
        </p:blipFill>
        <p:spPr bwMode="auto">
          <a:xfrm>
            <a:off x="899592" y="3023347"/>
            <a:ext cx="7181084" cy="3437286"/>
          </a:xfrm>
          <a:prstGeom prst="rect">
            <a:avLst/>
          </a:prstGeom>
          <a:noFill/>
          <a:ln w="9525">
            <a:noFill/>
            <a:miter lim="800000"/>
            <a:headEnd/>
            <a:tailEnd/>
          </a:ln>
        </p:spPr>
      </p:pic>
      <p:sp>
        <p:nvSpPr>
          <p:cNvPr id="5" name="Dikdörtgen 4"/>
          <p:cNvSpPr/>
          <p:nvPr/>
        </p:nvSpPr>
        <p:spPr>
          <a:xfrm>
            <a:off x="2051720" y="6495147"/>
            <a:ext cx="4779404" cy="246221"/>
          </a:xfrm>
          <a:prstGeom prst="rect">
            <a:avLst/>
          </a:prstGeom>
        </p:spPr>
        <p:txBody>
          <a:bodyPr wrap="square">
            <a:spAutoFit/>
          </a:bodyPr>
          <a:lstStyle/>
          <a:p>
            <a:r>
              <a:rPr lang="tr-TR" sz="1000" dirty="0"/>
              <a:t>Gümüşhane Üniversitesi Akademik Personel Kadrolarının Doluluk Oranına Göre Dağılımı </a:t>
            </a:r>
          </a:p>
        </p:txBody>
      </p:sp>
    </p:spTree>
    <p:extLst>
      <p:ext uri="{BB962C8B-B14F-4D97-AF65-F5344CB8AC3E}">
        <p14:creationId xmlns:p14="http://schemas.microsoft.com/office/powerpoint/2010/main" val="82740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Autofit/>
          </a:bodyPr>
          <a:lstStyle/>
          <a:p>
            <a:pPr marL="0" indent="0" algn="just">
              <a:lnSpc>
                <a:spcPct val="160000"/>
              </a:lnSpc>
              <a:buNone/>
            </a:pPr>
            <a:r>
              <a:rPr lang="tr-TR" sz="2100" dirty="0" smtClean="0"/>
              <a:t>	Gümüşhane </a:t>
            </a:r>
            <a:r>
              <a:rPr lang="tr-TR" sz="2100" dirty="0"/>
              <a:t>Üniversitesi geçen süreç içerisinde fiziki yapılaşmasını tamamlamak üzere adımlar atmış olup, gelişen fiziki yapılaşmanın yanı sıra altyapı çalışmaları ve çevre düzenlemeleri ile eğitim öğretim kalitesini arttırmaya çalışmaktadır. Yapılan çalışmalar sonucunda idari ve akademik personel sayılarındaki güçlü artışın yanı sıra öğrenci sayısında da ciddi artış meydana gelmiştir. </a:t>
            </a:r>
            <a:r>
              <a:rPr lang="tr-TR" sz="2100" b="1" dirty="0"/>
              <a:t>Akademik personeldeki doluluk oranı </a:t>
            </a:r>
            <a:r>
              <a:rPr lang="tr-TR" sz="2100" b="1" dirty="0">
                <a:solidFill>
                  <a:srgbClr val="C00000"/>
                </a:solidFill>
              </a:rPr>
              <a:t>% 33’den % 66’ya</a:t>
            </a:r>
            <a:r>
              <a:rPr lang="tr-TR" sz="2100" dirty="0"/>
              <a:t>, </a:t>
            </a:r>
            <a:r>
              <a:rPr lang="tr-TR" sz="2100" b="1" dirty="0"/>
              <a:t>idari personeldeki doluluk oranı</a:t>
            </a:r>
            <a:r>
              <a:rPr lang="tr-TR" sz="2100" dirty="0"/>
              <a:t> </a:t>
            </a:r>
            <a:r>
              <a:rPr lang="tr-TR" sz="2100" b="1" dirty="0">
                <a:solidFill>
                  <a:srgbClr val="C00000"/>
                </a:solidFill>
              </a:rPr>
              <a:t>% 31’den % 59’a</a:t>
            </a:r>
            <a:r>
              <a:rPr lang="tr-TR" sz="2100" dirty="0"/>
              <a:t> çıkmıştır. Aynı süre içerisinde </a:t>
            </a:r>
            <a:r>
              <a:rPr lang="tr-TR" sz="2100" b="1" dirty="0"/>
              <a:t>öğrenci sayısı </a:t>
            </a:r>
            <a:r>
              <a:rPr lang="tr-TR" sz="2100" b="1" dirty="0">
                <a:solidFill>
                  <a:srgbClr val="C00000"/>
                </a:solidFill>
              </a:rPr>
              <a:t>% 292 artarken</a:t>
            </a:r>
            <a:r>
              <a:rPr lang="tr-TR" sz="2100" dirty="0"/>
              <a:t>, </a:t>
            </a:r>
            <a:r>
              <a:rPr lang="tr-TR" sz="2100" b="1" dirty="0"/>
              <a:t>kütüphaneden yararlanılabilecek basılı kaynak sayısı</a:t>
            </a:r>
            <a:r>
              <a:rPr lang="tr-TR" sz="2100" dirty="0"/>
              <a:t> ise </a:t>
            </a:r>
            <a:r>
              <a:rPr lang="tr-TR" sz="2100" b="1" dirty="0">
                <a:solidFill>
                  <a:srgbClr val="C00000"/>
                </a:solidFill>
              </a:rPr>
              <a:t>2.673 ‘den % 1.311 artış ile 37.738’e</a:t>
            </a:r>
            <a:r>
              <a:rPr lang="tr-TR" sz="2100" dirty="0"/>
              <a:t> çıkarılmış, 2015-2016 öğretim yılında YGS sonucunda üniversitemize </a:t>
            </a:r>
            <a:r>
              <a:rPr lang="tr-TR" sz="2100" b="1" dirty="0"/>
              <a:t>verilen kontenjanlara karşılık yerleşen öğrenci doluluk oranı </a:t>
            </a:r>
            <a:r>
              <a:rPr lang="tr-TR" sz="2100" dirty="0"/>
              <a:t>ise </a:t>
            </a:r>
            <a:r>
              <a:rPr lang="tr-TR" sz="2100" b="1" u="sng" dirty="0">
                <a:solidFill>
                  <a:srgbClr val="C00000"/>
                </a:solidFill>
              </a:rPr>
              <a:t>% 97,48</a:t>
            </a:r>
            <a:r>
              <a:rPr lang="tr-TR" sz="2100" dirty="0"/>
              <a:t> olarak gerçekleşmiştir. </a:t>
            </a:r>
          </a:p>
        </p:txBody>
      </p:sp>
    </p:spTree>
    <p:extLst>
      <p:ext uri="{BB962C8B-B14F-4D97-AF65-F5344CB8AC3E}">
        <p14:creationId xmlns:p14="http://schemas.microsoft.com/office/powerpoint/2010/main" val="396620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err="1">
                <a:solidFill>
                  <a:srgbClr val="FF0000"/>
                </a:solidFill>
              </a:rPr>
              <a:t>Araştırma</a:t>
            </a:r>
            <a:r>
              <a:rPr lang="tr-TR" sz="2400" b="1" u="sng" dirty="0">
                <a:solidFill>
                  <a:srgbClr val="FF0000"/>
                </a:solidFill>
              </a:rPr>
              <a:t> Performansının </a:t>
            </a:r>
            <a:r>
              <a:rPr lang="tr-TR" sz="2400" b="1" u="sng" dirty="0" err="1">
                <a:solidFill>
                  <a:srgbClr val="FF0000"/>
                </a:solidFill>
              </a:rPr>
              <a:t>İzlenmesi</a:t>
            </a:r>
            <a:r>
              <a:rPr lang="tr-TR" sz="2400" b="1" u="sng" dirty="0">
                <a:solidFill>
                  <a:srgbClr val="FF0000"/>
                </a:solidFill>
              </a:rPr>
              <a:t> ve </a:t>
            </a:r>
            <a:r>
              <a:rPr lang="tr-TR" sz="2400" b="1" u="sng" dirty="0" err="1">
                <a:solidFill>
                  <a:srgbClr val="FF0000"/>
                </a:solidFill>
              </a:rPr>
              <a:t>İyileştirilmesi</a:t>
            </a:r>
            <a:endParaRPr lang="tr-TR" sz="2400" dirty="0">
              <a:solidFill>
                <a:srgbClr val="FF0000"/>
              </a:solidFill>
            </a:endParaRPr>
          </a:p>
        </p:txBody>
      </p:sp>
      <p:sp>
        <p:nvSpPr>
          <p:cNvPr id="3" name="İçerik Yer Tutucusu 2"/>
          <p:cNvSpPr>
            <a:spLocks noGrp="1"/>
          </p:cNvSpPr>
          <p:nvPr>
            <p:ph idx="1"/>
          </p:nvPr>
        </p:nvSpPr>
        <p:spPr>
          <a:xfrm>
            <a:off x="282596" y="1083060"/>
            <a:ext cx="8753900" cy="5370276"/>
          </a:xfrm>
        </p:spPr>
        <p:txBody>
          <a:bodyPr>
            <a:noAutofit/>
          </a:bodyPr>
          <a:lstStyle/>
          <a:p>
            <a:pPr marL="0" lvl="0" indent="0" algn="just">
              <a:buNone/>
              <a:tabLst>
                <a:tab pos="355600" algn="l"/>
              </a:tabLst>
            </a:pPr>
            <a:r>
              <a:rPr lang="tr-TR" sz="1400" b="1" dirty="0">
                <a:solidFill>
                  <a:srgbClr val="0070C0"/>
                </a:solidFill>
              </a:rPr>
              <a:t>Kurumun </a:t>
            </a:r>
            <a:r>
              <a:rPr lang="tr-TR" sz="1400" b="1" dirty="0" err="1">
                <a:solidFill>
                  <a:srgbClr val="0070C0"/>
                </a:solidFill>
              </a:rPr>
              <a:t>araştırma</a:t>
            </a:r>
            <a:r>
              <a:rPr lang="tr-TR" sz="1400" b="1" dirty="0">
                <a:solidFill>
                  <a:srgbClr val="0070C0"/>
                </a:solidFill>
              </a:rPr>
              <a:t> performansı, verilere dayalı ve periyodik olarak ölçülmekte ve </a:t>
            </a:r>
            <a:r>
              <a:rPr lang="tr-TR" sz="1400" b="1" dirty="0" err="1">
                <a:solidFill>
                  <a:srgbClr val="0070C0"/>
                </a:solidFill>
              </a:rPr>
              <a:t>değerlendirilmekte</a:t>
            </a:r>
            <a:r>
              <a:rPr lang="tr-TR" sz="1400" b="1" dirty="0">
                <a:solidFill>
                  <a:srgbClr val="0070C0"/>
                </a:solidFill>
              </a:rPr>
              <a:t> midir?</a:t>
            </a:r>
            <a:endParaRPr lang="tr-TR" sz="1400" dirty="0">
              <a:solidFill>
                <a:srgbClr val="0070C0"/>
              </a:solidFill>
            </a:endParaRPr>
          </a:p>
          <a:p>
            <a:pPr marL="0" indent="0" algn="just">
              <a:buNone/>
              <a:tabLst>
                <a:tab pos="355600" algn="l"/>
              </a:tabLst>
            </a:pPr>
            <a:r>
              <a:rPr lang="tr-TR" sz="1400" dirty="0"/>
              <a:t>	Üniversitemizde, </a:t>
            </a:r>
            <a:r>
              <a:rPr lang="tr-TR" sz="1400" dirty="0" err="1"/>
              <a:t>Türk</a:t>
            </a:r>
            <a:r>
              <a:rPr lang="tr-TR" sz="1400" dirty="0"/>
              <a:t> Kamu Malî Sistemini yeniden yapılandırmayı ve uluslararası standartlara uygun hale getirmeyi hedefleyen “5018 Sayılı Kamu Malî </a:t>
            </a:r>
            <a:r>
              <a:rPr lang="tr-TR" sz="1400" dirty="0" err="1"/>
              <a:t>Yönetim</a:t>
            </a:r>
            <a:r>
              <a:rPr lang="tr-TR" sz="1400" dirty="0"/>
              <a:t> ve Kontrol Kanunu” ile hayata </a:t>
            </a:r>
            <a:r>
              <a:rPr lang="tr-TR" sz="1400" dirty="0" err="1"/>
              <a:t>geçirilen</a:t>
            </a:r>
            <a:r>
              <a:rPr lang="tr-TR" sz="1400" dirty="0"/>
              <a:t> ve Strateji Daire Başkanlığımız tarafından her yıl düzenli olarak hazırlanan “Birim Faaliyet Raporu” ile </a:t>
            </a:r>
            <a:r>
              <a:rPr lang="tr-TR" sz="1400" dirty="0" err="1"/>
              <a:t>araştırma</a:t>
            </a:r>
            <a:r>
              <a:rPr lang="tr-TR" sz="1400" dirty="0"/>
              <a:t> performansı verilere dayalı ve periyodik olarak ölçülmekte ve değerlendirilmektedir </a:t>
            </a:r>
          </a:p>
          <a:p>
            <a:pPr marL="0" indent="0" algn="just">
              <a:buNone/>
              <a:tabLst>
                <a:tab pos="355600" algn="l"/>
              </a:tabLst>
            </a:pPr>
            <a:endParaRPr lang="tr-TR" sz="1400" dirty="0"/>
          </a:p>
          <a:p>
            <a:pPr marL="0" indent="0" algn="just">
              <a:buNone/>
              <a:tabLst>
                <a:tab pos="355600" algn="l"/>
              </a:tabLst>
            </a:pPr>
            <a:r>
              <a:rPr lang="tr-TR" sz="1400" dirty="0"/>
              <a:t>	Ayrıca, Bakanlar Kurulunun 14.12.2015 tarihli Akademik Teşvik Yönetmeliği gereği, devlete ait </a:t>
            </a:r>
            <a:r>
              <a:rPr lang="tr-TR" sz="1400" dirty="0" err="1"/>
              <a:t>yükseköğretim</a:t>
            </a:r>
            <a:r>
              <a:rPr lang="tr-TR" sz="1400" dirty="0"/>
              <a:t> kurumları kadrolarında bulunan </a:t>
            </a:r>
            <a:r>
              <a:rPr lang="tr-TR" sz="1400" dirty="0" err="1"/>
              <a:t>öğretim</a:t>
            </a:r>
            <a:r>
              <a:rPr lang="tr-TR" sz="1400" dirty="0"/>
              <a:t> elemanlarına yapılacak olan akademik </a:t>
            </a:r>
            <a:r>
              <a:rPr lang="tr-TR" sz="1400" dirty="0" err="1"/>
              <a:t>teşvik</a:t>
            </a:r>
            <a:r>
              <a:rPr lang="tr-TR" sz="1400" dirty="0"/>
              <a:t> </a:t>
            </a:r>
            <a:r>
              <a:rPr lang="tr-TR" sz="1400" dirty="0" err="1"/>
              <a:t>ödeneğinin</a:t>
            </a:r>
            <a:r>
              <a:rPr lang="tr-TR" sz="1400" dirty="0"/>
              <a:t> uygulanmasına </a:t>
            </a:r>
            <a:r>
              <a:rPr lang="tr-TR" sz="1400" dirty="0" err="1"/>
              <a:t>yönelik</a:t>
            </a:r>
            <a:r>
              <a:rPr lang="tr-TR" sz="1400" dirty="0"/>
              <a:t> olarak,  Üniversitemizde Akademik Teşvik Komisyonu oluşturularak farklı temel alanlarda çalışmaların izlenmesi sağlanmaktadır.</a:t>
            </a:r>
          </a:p>
          <a:p>
            <a:pPr marL="0" indent="0" algn="just">
              <a:buNone/>
              <a:tabLst>
                <a:tab pos="355600" algn="l"/>
              </a:tabLst>
            </a:pPr>
            <a:r>
              <a:rPr lang="tr-TR" sz="1400" dirty="0"/>
              <a:t> </a:t>
            </a:r>
          </a:p>
          <a:p>
            <a:pPr marL="0" lvl="0" indent="0" algn="just">
              <a:buNone/>
              <a:tabLst>
                <a:tab pos="355600" algn="l"/>
              </a:tabLst>
            </a:pPr>
            <a:r>
              <a:rPr lang="tr-TR" sz="1400" b="1" dirty="0" err="1">
                <a:solidFill>
                  <a:srgbClr val="0070C0"/>
                </a:solidFill>
              </a:rPr>
              <a:t>Araştırma</a:t>
            </a:r>
            <a:r>
              <a:rPr lang="tr-TR" sz="1400" b="1" dirty="0">
                <a:solidFill>
                  <a:srgbClr val="0070C0"/>
                </a:solidFill>
              </a:rPr>
              <a:t> performansının </a:t>
            </a:r>
            <a:r>
              <a:rPr lang="tr-TR" sz="1400" b="1" dirty="0" err="1">
                <a:solidFill>
                  <a:srgbClr val="0070C0"/>
                </a:solidFill>
              </a:rPr>
              <a:t>değerlendirilmesinde</a:t>
            </a:r>
            <a:r>
              <a:rPr lang="tr-TR" sz="1400" b="1" dirty="0">
                <a:solidFill>
                  <a:srgbClr val="0070C0"/>
                </a:solidFill>
              </a:rPr>
              <a:t> doktora programlarına yönelik bilgiler (doktora programlarına kayıtlı </a:t>
            </a:r>
            <a:r>
              <a:rPr lang="tr-TR" sz="1400" b="1" dirty="0" err="1">
                <a:solidFill>
                  <a:srgbClr val="0070C0"/>
                </a:solidFill>
              </a:rPr>
              <a:t>öğrenci</a:t>
            </a:r>
            <a:r>
              <a:rPr lang="tr-TR" sz="1400" b="1" dirty="0">
                <a:solidFill>
                  <a:srgbClr val="0070C0"/>
                </a:solidFill>
              </a:rPr>
              <a:t> ve mezun sayıları, mezunların akademik ortamda ve/veya sanayi </a:t>
            </a:r>
            <a:r>
              <a:rPr lang="tr-TR" sz="1400" b="1" dirty="0" err="1">
                <a:solidFill>
                  <a:srgbClr val="0070C0"/>
                </a:solidFill>
              </a:rPr>
              <a:t>kuruluşlarında</a:t>
            </a:r>
            <a:r>
              <a:rPr lang="tr-TR" sz="1400" b="1" dirty="0">
                <a:solidFill>
                  <a:srgbClr val="0070C0"/>
                </a:solidFill>
              </a:rPr>
              <a:t> </a:t>
            </a:r>
            <a:r>
              <a:rPr lang="tr-TR" sz="1400" b="1" dirty="0" err="1">
                <a:solidFill>
                  <a:srgbClr val="0070C0"/>
                </a:solidFill>
              </a:rPr>
              <a:t>çalışma</a:t>
            </a:r>
            <a:r>
              <a:rPr lang="tr-TR" sz="1400" b="1" dirty="0">
                <a:solidFill>
                  <a:srgbClr val="0070C0"/>
                </a:solidFill>
              </a:rPr>
              <a:t> oranları, yurt içi ve yurt </a:t>
            </a:r>
            <a:r>
              <a:rPr lang="tr-TR" sz="1400" b="1" dirty="0" err="1">
                <a:solidFill>
                  <a:srgbClr val="0070C0"/>
                </a:solidFill>
              </a:rPr>
              <a:t>dışında</a:t>
            </a:r>
            <a:r>
              <a:rPr lang="tr-TR" sz="1400" b="1" dirty="0">
                <a:solidFill>
                  <a:srgbClr val="0070C0"/>
                </a:solidFill>
              </a:rPr>
              <a:t> </a:t>
            </a:r>
            <a:r>
              <a:rPr lang="tr-TR" sz="1400" b="1" dirty="0" err="1">
                <a:solidFill>
                  <a:srgbClr val="0070C0"/>
                </a:solidFill>
              </a:rPr>
              <a:t>çalışma</a:t>
            </a:r>
            <a:r>
              <a:rPr lang="tr-TR" sz="1400" b="1" dirty="0">
                <a:solidFill>
                  <a:srgbClr val="0070C0"/>
                </a:solidFill>
              </a:rPr>
              <a:t> oranları vb.)  kalite göstergesi olarak </a:t>
            </a:r>
            <a:r>
              <a:rPr lang="tr-TR" sz="1400" b="1" dirty="0" err="1">
                <a:solidFill>
                  <a:srgbClr val="0070C0"/>
                </a:solidFill>
              </a:rPr>
              <a:t>değerlendirilmekte</a:t>
            </a:r>
            <a:r>
              <a:rPr lang="tr-TR" sz="1400" b="1" dirty="0">
                <a:solidFill>
                  <a:srgbClr val="0070C0"/>
                </a:solidFill>
              </a:rPr>
              <a:t> ve izlenmekte midir? </a:t>
            </a:r>
            <a:endParaRPr lang="tr-TR" sz="1400" dirty="0">
              <a:solidFill>
                <a:srgbClr val="0070C0"/>
              </a:solidFill>
            </a:endParaRPr>
          </a:p>
          <a:p>
            <a:pPr marL="0" indent="0" algn="just">
              <a:buNone/>
              <a:tabLst>
                <a:tab pos="355600" algn="l"/>
              </a:tabLst>
            </a:pPr>
            <a:r>
              <a:rPr lang="tr-TR" sz="1400" dirty="0" smtClean="0"/>
              <a:t>	Gümüşhane </a:t>
            </a:r>
            <a:r>
              <a:rPr lang="tr-TR" sz="1400" dirty="0"/>
              <a:t>Üniversitesinden mezun olan tüm öğrencilerimizle daha etkili iletişime geçebilmek ve üniversitemiz ile mezunlarımız arasında bir bağ oluşturmak adına “Mezun Bilgi Sistemi” oluşturulmuştur. Bu sayede mezunlarımızın hangi oranda istihdam edildiğini takip edebilmek ve işverenler tarafından gerekli yeterliliğe sahip eleman talep edildiğinde mezunlarımızı önerebilmemiz için mezun öğrencilerin bu sisteme giriş yapmaları ve bilgilerini doldurmaları sağlanmaktadır. Böylece mezunlarımızın akademik ortamda ve/veya sanayi kuruluşlarında çalışma oranları takip edilmektedir</a:t>
            </a:r>
            <a:r>
              <a:rPr lang="tr-TR" sz="1400" dirty="0" smtClean="0"/>
              <a:t>.</a:t>
            </a:r>
            <a:endParaRPr lang="tr-TR" sz="1400" dirty="0"/>
          </a:p>
        </p:txBody>
      </p:sp>
    </p:spTree>
    <p:extLst>
      <p:ext uri="{BB962C8B-B14F-4D97-AF65-F5344CB8AC3E}">
        <p14:creationId xmlns:p14="http://schemas.microsoft.com/office/powerpoint/2010/main" val="14466577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err="1">
                <a:solidFill>
                  <a:srgbClr val="FF0000"/>
                </a:solidFill>
              </a:rPr>
              <a:t>Araştırma</a:t>
            </a:r>
            <a:r>
              <a:rPr lang="tr-TR" sz="2400" b="1" u="sng" dirty="0">
                <a:solidFill>
                  <a:srgbClr val="FF0000"/>
                </a:solidFill>
              </a:rPr>
              <a:t> Performansının </a:t>
            </a:r>
            <a:r>
              <a:rPr lang="tr-TR" sz="2400" b="1" u="sng" dirty="0" err="1">
                <a:solidFill>
                  <a:srgbClr val="FF0000"/>
                </a:solidFill>
              </a:rPr>
              <a:t>İzlenmesi</a:t>
            </a:r>
            <a:r>
              <a:rPr lang="tr-TR" sz="2400" b="1" u="sng" dirty="0">
                <a:solidFill>
                  <a:srgbClr val="FF0000"/>
                </a:solidFill>
              </a:rPr>
              <a:t> ve </a:t>
            </a:r>
            <a:r>
              <a:rPr lang="tr-TR" sz="2400" b="1" u="sng" dirty="0" err="1">
                <a:solidFill>
                  <a:srgbClr val="FF0000"/>
                </a:solidFill>
              </a:rPr>
              <a:t>İyileştirilmesi</a:t>
            </a:r>
            <a:endParaRPr lang="tr-TR" sz="2400" dirty="0">
              <a:solidFill>
                <a:srgbClr val="FF0000"/>
              </a:solidFill>
            </a:endParaRPr>
          </a:p>
        </p:txBody>
      </p:sp>
      <p:sp>
        <p:nvSpPr>
          <p:cNvPr id="3" name="İçerik Yer Tutucusu 2"/>
          <p:cNvSpPr>
            <a:spLocks noGrp="1"/>
          </p:cNvSpPr>
          <p:nvPr>
            <p:ph idx="1"/>
          </p:nvPr>
        </p:nvSpPr>
        <p:spPr>
          <a:xfrm>
            <a:off x="282596" y="1083060"/>
            <a:ext cx="8753900" cy="5370276"/>
          </a:xfrm>
        </p:spPr>
        <p:txBody>
          <a:bodyPr>
            <a:noAutofit/>
          </a:bodyPr>
          <a:lstStyle/>
          <a:p>
            <a:pPr marL="0" lvl="0" indent="0" algn="just">
              <a:buNone/>
              <a:tabLst>
                <a:tab pos="355600" algn="l"/>
              </a:tabLst>
            </a:pPr>
            <a:r>
              <a:rPr lang="tr-TR" sz="1200" b="1" dirty="0" err="1">
                <a:solidFill>
                  <a:srgbClr val="0070C0"/>
                </a:solidFill>
              </a:rPr>
              <a:t>Araştırma</a:t>
            </a:r>
            <a:r>
              <a:rPr lang="tr-TR" sz="1200" b="1" dirty="0">
                <a:solidFill>
                  <a:srgbClr val="0070C0"/>
                </a:solidFill>
              </a:rPr>
              <a:t> performansının </a:t>
            </a:r>
            <a:r>
              <a:rPr lang="tr-TR" sz="1200" b="1" dirty="0" err="1">
                <a:solidFill>
                  <a:srgbClr val="0070C0"/>
                </a:solidFill>
              </a:rPr>
              <a:t>değerlendirilmesinde</a:t>
            </a:r>
            <a:r>
              <a:rPr lang="tr-TR" sz="1200" b="1" dirty="0">
                <a:solidFill>
                  <a:srgbClr val="0070C0"/>
                </a:solidFill>
              </a:rPr>
              <a:t> kurumun bölge, ülke ve dünya ekonomisine katkıları, kalite göstergesi olarak </a:t>
            </a:r>
            <a:r>
              <a:rPr lang="tr-TR" sz="1200" b="1" dirty="0" err="1">
                <a:solidFill>
                  <a:srgbClr val="0070C0"/>
                </a:solidFill>
              </a:rPr>
              <a:t>değerlendirilmekte</a:t>
            </a:r>
            <a:r>
              <a:rPr lang="tr-TR" sz="1200" b="1" dirty="0">
                <a:solidFill>
                  <a:srgbClr val="0070C0"/>
                </a:solidFill>
              </a:rPr>
              <a:t> ve izlenmekte midir? </a:t>
            </a:r>
            <a:endParaRPr lang="tr-TR" sz="1200" dirty="0">
              <a:solidFill>
                <a:srgbClr val="0070C0"/>
              </a:solidFill>
            </a:endParaRPr>
          </a:p>
          <a:p>
            <a:pPr marL="0" indent="0" algn="just">
              <a:buNone/>
              <a:tabLst>
                <a:tab pos="355600" algn="l"/>
              </a:tabLst>
            </a:pPr>
            <a:r>
              <a:rPr lang="tr-TR" sz="1200" dirty="0" smtClean="0"/>
              <a:t>	Üniversitemizde </a:t>
            </a:r>
            <a:r>
              <a:rPr lang="tr-TR" sz="1200" dirty="0"/>
              <a:t>yapılan araştırmalar, bölgenin kalkınmasında önemli biri rol oynamaktadır. Özellikle sanayileşememiş ve tarıma dayalı ekonomiye sahip bölgelerde bu kurumların önemi daha da artmaktadır. GŞÜ, 2015 yılı performans programında Türkiye’nin </a:t>
            </a:r>
            <a:r>
              <a:rPr lang="tr-TR" sz="1200" dirty="0" err="1"/>
              <a:t>Yükseköğretim</a:t>
            </a:r>
            <a:r>
              <a:rPr lang="tr-TR" sz="1200" dirty="0"/>
              <a:t> Stratejisi, Kalkınma Planları, Orta Vadeli Programları ve Üniversitemizin temel politika ve öncelikleri göz önüne alınarak bölgenin </a:t>
            </a:r>
            <a:r>
              <a:rPr lang="tr-TR" sz="1200" dirty="0" err="1"/>
              <a:t>yükseköğretim</a:t>
            </a:r>
            <a:r>
              <a:rPr lang="tr-TR" sz="1200" dirty="0"/>
              <a:t> ve bilim merkezlerinden birisi olmak amacıyla stratejik alanlarımızı ifade eden temalar ile stratejik amaç ve hedeflerini belirlemektedir. </a:t>
            </a:r>
          </a:p>
          <a:p>
            <a:pPr marL="0" indent="0" algn="just">
              <a:buNone/>
              <a:tabLst>
                <a:tab pos="355600" algn="l"/>
              </a:tabLst>
            </a:pPr>
            <a:r>
              <a:rPr lang="tr-TR" sz="1200" dirty="0"/>
              <a:t> </a:t>
            </a:r>
          </a:p>
          <a:p>
            <a:pPr marL="0" indent="0" algn="just">
              <a:buNone/>
              <a:tabLst>
                <a:tab pos="355600" algn="l"/>
              </a:tabLst>
            </a:pPr>
            <a:r>
              <a:rPr lang="tr-TR" sz="1200" dirty="0" smtClean="0"/>
              <a:t>	Bölgesel </a:t>
            </a:r>
            <a:r>
              <a:rPr lang="tr-TR" sz="1200" dirty="0"/>
              <a:t>ve ulusal kalkınmaya daha fazla katkıda bulunmak amacıyla ürün ve hizmetlerin geliştirilmesinde paydaşların çıkarları gözetilerek işgücü piyasası ile Üniversitemiz arasındaki </a:t>
            </a:r>
            <a:r>
              <a:rPr lang="tr-TR" sz="1200" dirty="0" err="1"/>
              <a:t>işbirliği</a:t>
            </a:r>
            <a:r>
              <a:rPr lang="tr-TR" sz="1200" dirty="0"/>
              <a:t> artırmaya çalışılmaktadır. Kurumumuz, Üniversite-sanayi </a:t>
            </a:r>
            <a:r>
              <a:rPr lang="tr-TR" sz="1200" dirty="0" err="1"/>
              <a:t>işbirliğinin</a:t>
            </a:r>
            <a:r>
              <a:rPr lang="tr-TR" sz="1200" dirty="0"/>
              <a:t> geliştirilmesinde lokomotif rol üstlenerek, bölgede bulunan sanayi kuruluşlarının teknolojik gelişimine ve AR-GE çalışmalarına katkıda bulunmaya çalışmaktadır. AR-</a:t>
            </a:r>
            <a:r>
              <a:rPr lang="tr-TR" sz="1200" dirty="0" err="1"/>
              <a:t>GE’ye</a:t>
            </a:r>
            <a:r>
              <a:rPr lang="tr-TR" sz="1200" dirty="0"/>
              <a:t> dayalı üretim </a:t>
            </a:r>
            <a:r>
              <a:rPr lang="tr-TR" sz="1200" dirty="0" err="1"/>
              <a:t>yeteneğini</a:t>
            </a:r>
            <a:r>
              <a:rPr lang="tr-TR" sz="1200" dirty="0"/>
              <a:t> güçlendirmek amacıyla uygulama ve araştırma merkezleri ile merkezi araştırma laboratuvarlarını geliştirerek bölgesel ve ulusal bazda önemli bir rol üstlenmektedir. Girişimcilik ruhu ile bölgenin yararına olacak aktivitelerde en üst düzeyde rol alan, esnek, gelişime açık ve toplumla özdeşleşen projeler geliştirmeyi ve desteklemeyi hedef olarak belirlemiştir. Üretilen bilginin teknolojiye dönüşümünü </a:t>
            </a:r>
            <a:r>
              <a:rPr lang="tr-TR" sz="1200" dirty="0" err="1"/>
              <a:t>sağlayacak</a:t>
            </a:r>
            <a:r>
              <a:rPr lang="tr-TR" sz="1200" dirty="0"/>
              <a:t> ulusal ve uluslararası platformlarda proje çalışmalarına katılım </a:t>
            </a:r>
            <a:r>
              <a:rPr lang="tr-TR" sz="1200" dirty="0" err="1"/>
              <a:t>teşviği</a:t>
            </a:r>
            <a:r>
              <a:rPr lang="tr-TR" sz="1200" dirty="0"/>
              <a:t> sağlamaktadır.</a:t>
            </a:r>
          </a:p>
          <a:p>
            <a:pPr marL="0" indent="0" algn="just">
              <a:buNone/>
              <a:tabLst>
                <a:tab pos="355600" algn="l"/>
              </a:tabLst>
            </a:pPr>
            <a:r>
              <a:rPr lang="tr-TR" sz="1200" dirty="0"/>
              <a:t> </a:t>
            </a:r>
          </a:p>
          <a:p>
            <a:pPr marL="0" lvl="0" indent="0" algn="just">
              <a:buNone/>
              <a:tabLst>
                <a:tab pos="355600" algn="l"/>
              </a:tabLst>
            </a:pPr>
            <a:r>
              <a:rPr lang="tr-TR" sz="1200" b="1" dirty="0" err="1">
                <a:solidFill>
                  <a:srgbClr val="0070C0"/>
                </a:solidFill>
              </a:rPr>
              <a:t>Araştırma</a:t>
            </a:r>
            <a:r>
              <a:rPr lang="tr-TR" sz="1200" b="1" dirty="0">
                <a:solidFill>
                  <a:srgbClr val="0070C0"/>
                </a:solidFill>
              </a:rPr>
              <a:t> performansının değerlendirilmesinde kurumun mevcut araştırma faaliyetleri, araştırma hedefleriyle uyumu ve bu hedeflerin sağlanmasına katkısı, kalite göstergesi olarak değerlendirilmekte ve izlenmekte midir? </a:t>
            </a:r>
            <a:endParaRPr lang="tr-TR" sz="1200" dirty="0">
              <a:solidFill>
                <a:srgbClr val="0070C0"/>
              </a:solidFill>
            </a:endParaRPr>
          </a:p>
          <a:p>
            <a:pPr marL="0" indent="0" algn="just">
              <a:buNone/>
              <a:tabLst>
                <a:tab pos="355600" algn="l"/>
              </a:tabLst>
            </a:pPr>
            <a:r>
              <a:rPr lang="tr-TR" sz="1200" dirty="0" smtClean="0"/>
              <a:t>	</a:t>
            </a:r>
            <a:r>
              <a:rPr lang="tr-TR" sz="1200" dirty="0" err="1" smtClean="0"/>
              <a:t>Üniversitimizin</a:t>
            </a:r>
            <a:r>
              <a:rPr lang="tr-TR" sz="1200" dirty="0" smtClean="0"/>
              <a:t> </a:t>
            </a:r>
            <a:r>
              <a:rPr lang="tr-TR" sz="1200" dirty="0"/>
              <a:t>mevcut </a:t>
            </a:r>
            <a:r>
              <a:rPr lang="tr-TR" sz="1200" dirty="0" err="1"/>
              <a:t>araştırma</a:t>
            </a:r>
            <a:r>
              <a:rPr lang="tr-TR" sz="1200" dirty="0"/>
              <a:t> faaliyetleri, </a:t>
            </a:r>
            <a:r>
              <a:rPr lang="tr-TR" sz="1200" dirty="0" err="1"/>
              <a:t>araştırma</a:t>
            </a:r>
            <a:r>
              <a:rPr lang="tr-TR" sz="1200" dirty="0"/>
              <a:t> hedefleriyle uyumu ve bu hedeflerin </a:t>
            </a:r>
            <a:r>
              <a:rPr lang="tr-TR" sz="1200" dirty="0" err="1"/>
              <a:t>sağlanmasına</a:t>
            </a:r>
            <a:r>
              <a:rPr lang="tr-TR" sz="1200" dirty="0"/>
              <a:t> katkısı,  kalite göstergesi olarak </a:t>
            </a:r>
            <a:r>
              <a:rPr lang="tr-TR" sz="1200" dirty="0" err="1"/>
              <a:t>değerlendirilmekte</a:t>
            </a:r>
            <a:r>
              <a:rPr lang="tr-TR" sz="1200" dirty="0"/>
              <a:t> ve izlenmektedir. Bu amaçla, 5018 Sayılı Kanun’un 55’inci maddesinde “iç kontrol”, "idarenin amaçlarına, </a:t>
            </a:r>
            <a:r>
              <a:rPr lang="tr-TR" sz="1200" dirty="0" err="1"/>
              <a:t>belirlenmis</a:t>
            </a:r>
            <a:r>
              <a:rPr lang="tr-TR" sz="1200" dirty="0"/>
              <a:t>̧ politikalara ve mevzuata uygun olarak faaliyetlerin etkili, ekonomik ve verimli bir </a:t>
            </a:r>
            <a:r>
              <a:rPr lang="tr-TR" sz="1200" dirty="0" err="1"/>
              <a:t>şekilde</a:t>
            </a:r>
            <a:r>
              <a:rPr lang="tr-TR" sz="1200" dirty="0"/>
              <a:t> yürütülmesini, varlık ve kaynakların korunmasını, muhasebe kayıtlarının </a:t>
            </a:r>
            <a:r>
              <a:rPr lang="tr-TR" sz="1200" dirty="0" err="1"/>
              <a:t>doğru</a:t>
            </a:r>
            <a:r>
              <a:rPr lang="tr-TR" sz="1200" dirty="0"/>
              <a:t> ve tam olarak tutulmasını, mali bilgi ve yönetim bilgisinin zamanında ve güvenilir olarak üretilmesini </a:t>
            </a:r>
            <a:r>
              <a:rPr lang="tr-TR" sz="1200" dirty="0" err="1"/>
              <a:t>sağlamak</a:t>
            </a:r>
            <a:r>
              <a:rPr lang="tr-TR" sz="1200" dirty="0"/>
              <a:t> üzere idare tarafından </a:t>
            </a:r>
            <a:r>
              <a:rPr lang="tr-TR" sz="1200" dirty="0" err="1"/>
              <a:t>oluşturulan</a:t>
            </a:r>
            <a:r>
              <a:rPr lang="tr-TR" sz="1200" dirty="0"/>
              <a:t> organizasyon, yöntem ve süreçle iç denetimi kapsayan mali ve </a:t>
            </a:r>
            <a:r>
              <a:rPr lang="tr-TR" sz="1200" dirty="0" err="1"/>
              <a:t>diğer</a:t>
            </a:r>
            <a:r>
              <a:rPr lang="tr-TR" sz="1200" dirty="0"/>
              <a:t> kontroller bütünü" olarak </a:t>
            </a:r>
            <a:r>
              <a:rPr lang="tr-TR" sz="1200" dirty="0" err="1"/>
              <a:t>tanımlanmıştır</a:t>
            </a:r>
            <a:r>
              <a:rPr lang="tr-TR" sz="1200" dirty="0"/>
              <a:t>. Buna göre Üniversitemizde iç kontrol çalışmaları yapılmaktadır. </a:t>
            </a:r>
            <a:r>
              <a:rPr lang="tr-TR" sz="1200" dirty="0" err="1"/>
              <a:t>İç</a:t>
            </a:r>
            <a:r>
              <a:rPr lang="tr-TR" sz="1200" dirty="0"/>
              <a:t> Kontrol Standartları Uyum Eylem Planı, 31.07.2009 tarihli ve 114 sayılı onay ile </a:t>
            </a:r>
            <a:r>
              <a:rPr lang="tr-TR" sz="1200" dirty="0" err="1"/>
              <a:t>yürürlüğe</a:t>
            </a:r>
            <a:r>
              <a:rPr lang="tr-TR" sz="1200" dirty="0"/>
              <a:t> </a:t>
            </a:r>
            <a:r>
              <a:rPr lang="tr-TR" sz="1200" dirty="0" err="1"/>
              <a:t>girmiştir</a:t>
            </a:r>
            <a:r>
              <a:rPr lang="tr-TR" sz="1200" dirty="0"/>
              <a:t>. Bu kapsamda </a:t>
            </a:r>
            <a:r>
              <a:rPr lang="tr-TR" sz="1200" dirty="0" err="1"/>
              <a:t>İç</a:t>
            </a:r>
            <a:r>
              <a:rPr lang="tr-TR" sz="1200" dirty="0"/>
              <a:t> Kontrol </a:t>
            </a:r>
            <a:r>
              <a:rPr lang="tr-TR" sz="1200" dirty="0" err="1"/>
              <a:t>çalışmasının</a:t>
            </a:r>
            <a:r>
              <a:rPr lang="tr-TR" sz="1200" dirty="0"/>
              <a:t> birinci </a:t>
            </a:r>
            <a:r>
              <a:rPr lang="tr-TR" sz="1200" dirty="0" err="1"/>
              <a:t>aşaması</a:t>
            </a:r>
            <a:r>
              <a:rPr lang="tr-TR" sz="1200" dirty="0"/>
              <a:t> olan Kontrol Ortamı Standartlarına 11.10.2012 tarihli ve 490 sayılı onay ile </a:t>
            </a:r>
            <a:r>
              <a:rPr lang="tr-TR" sz="1200" dirty="0" err="1"/>
              <a:t>başlamıs</a:t>
            </a:r>
            <a:r>
              <a:rPr lang="tr-TR" sz="1200" dirty="0"/>
              <a:t>̧ olup birinci adım </a:t>
            </a:r>
            <a:r>
              <a:rPr lang="tr-TR" sz="1200" dirty="0" err="1"/>
              <a:t>çalışmaları</a:t>
            </a:r>
            <a:r>
              <a:rPr lang="tr-TR" sz="1200" dirty="0"/>
              <a:t> </a:t>
            </a:r>
            <a:r>
              <a:rPr lang="tr-TR" sz="1200" dirty="0" err="1"/>
              <a:t>tamamlanmıştır</a:t>
            </a:r>
            <a:r>
              <a:rPr lang="tr-TR" sz="1200" dirty="0"/>
              <a:t>. Süreç </a:t>
            </a:r>
            <a:r>
              <a:rPr lang="tr-TR" sz="1200" dirty="0" err="1"/>
              <a:t>iyileştirme</a:t>
            </a:r>
            <a:r>
              <a:rPr lang="tr-TR" sz="1200" dirty="0"/>
              <a:t> </a:t>
            </a:r>
            <a:r>
              <a:rPr lang="tr-TR" sz="1200" dirty="0" err="1"/>
              <a:t>çalışmalarına</a:t>
            </a:r>
            <a:r>
              <a:rPr lang="tr-TR" sz="1200" dirty="0"/>
              <a:t> Strateji Geliştirme Daire </a:t>
            </a:r>
            <a:r>
              <a:rPr lang="tr-TR" sz="1200" dirty="0" err="1"/>
              <a:t>Başkanlığı</a:t>
            </a:r>
            <a:r>
              <a:rPr lang="tr-TR" sz="1200" dirty="0"/>
              <a:t> İç Kontrol ve Ön Mali Kontrol Şubesi  tarafından devam edilmektedir. </a:t>
            </a:r>
          </a:p>
        </p:txBody>
      </p:sp>
    </p:spTree>
    <p:extLst>
      <p:ext uri="{BB962C8B-B14F-4D97-AF65-F5344CB8AC3E}">
        <p14:creationId xmlns:p14="http://schemas.microsoft.com/office/powerpoint/2010/main" val="4485400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err="1">
                <a:solidFill>
                  <a:srgbClr val="FF0000"/>
                </a:solidFill>
              </a:rPr>
              <a:t>Araştırma</a:t>
            </a:r>
            <a:r>
              <a:rPr lang="tr-TR" sz="2400" b="1" u="sng" dirty="0">
                <a:solidFill>
                  <a:srgbClr val="FF0000"/>
                </a:solidFill>
              </a:rPr>
              <a:t> Performansının </a:t>
            </a:r>
            <a:r>
              <a:rPr lang="tr-TR" sz="2400" b="1" u="sng" dirty="0" err="1">
                <a:solidFill>
                  <a:srgbClr val="FF0000"/>
                </a:solidFill>
              </a:rPr>
              <a:t>İzlenmesi</a:t>
            </a:r>
            <a:r>
              <a:rPr lang="tr-TR" sz="2400" b="1" u="sng" dirty="0">
                <a:solidFill>
                  <a:srgbClr val="FF0000"/>
                </a:solidFill>
              </a:rPr>
              <a:t> ve </a:t>
            </a:r>
            <a:r>
              <a:rPr lang="tr-TR" sz="2400" b="1" u="sng" dirty="0" err="1">
                <a:solidFill>
                  <a:srgbClr val="FF0000"/>
                </a:solidFill>
              </a:rPr>
              <a:t>İyileştirilmesi</a:t>
            </a:r>
            <a:endParaRPr lang="tr-TR" sz="2400" dirty="0">
              <a:solidFill>
                <a:srgbClr val="FF0000"/>
              </a:solidFill>
            </a:endParaRPr>
          </a:p>
        </p:txBody>
      </p:sp>
      <p:sp>
        <p:nvSpPr>
          <p:cNvPr id="3" name="İçerik Yer Tutucusu 2"/>
          <p:cNvSpPr>
            <a:spLocks noGrp="1"/>
          </p:cNvSpPr>
          <p:nvPr>
            <p:ph idx="1"/>
          </p:nvPr>
        </p:nvSpPr>
        <p:spPr>
          <a:xfrm>
            <a:off x="282596" y="1083060"/>
            <a:ext cx="8753900" cy="5370276"/>
          </a:xfrm>
        </p:spPr>
        <p:txBody>
          <a:bodyPr>
            <a:noAutofit/>
          </a:bodyPr>
          <a:lstStyle/>
          <a:p>
            <a:pPr marL="0" lvl="0" indent="0" algn="just">
              <a:buNone/>
              <a:tabLst>
                <a:tab pos="355600" algn="l"/>
              </a:tabLst>
            </a:pPr>
            <a:r>
              <a:rPr lang="tr-TR" sz="1400" b="1" dirty="0" err="1">
                <a:solidFill>
                  <a:srgbClr val="0070C0"/>
                </a:solidFill>
              </a:rPr>
              <a:t>Araştırmaların</a:t>
            </a:r>
            <a:r>
              <a:rPr lang="tr-TR" sz="1400" b="1" dirty="0">
                <a:solidFill>
                  <a:srgbClr val="0070C0"/>
                </a:solidFill>
              </a:rPr>
              <a:t> kalitesinin </a:t>
            </a:r>
            <a:r>
              <a:rPr lang="tr-TR" sz="1400" b="1" dirty="0" err="1">
                <a:solidFill>
                  <a:srgbClr val="0070C0"/>
                </a:solidFill>
              </a:rPr>
              <a:t>değerlendirilmesi</a:t>
            </a:r>
            <a:r>
              <a:rPr lang="tr-TR" sz="1400" b="1" dirty="0">
                <a:solidFill>
                  <a:srgbClr val="0070C0"/>
                </a:solidFill>
              </a:rPr>
              <a:t> ve izlenmesine yönelik mekanizma mevcut mudur? </a:t>
            </a:r>
            <a:endParaRPr lang="tr-TR" sz="1400" dirty="0">
              <a:solidFill>
                <a:srgbClr val="0070C0"/>
              </a:solidFill>
            </a:endParaRPr>
          </a:p>
          <a:p>
            <a:pPr marL="0" indent="0" algn="just">
              <a:buNone/>
              <a:tabLst>
                <a:tab pos="355600" algn="l"/>
              </a:tabLst>
            </a:pPr>
            <a:r>
              <a:rPr lang="tr-TR" sz="1400" dirty="0" smtClean="0"/>
              <a:t>	Üniversitemizde </a:t>
            </a:r>
            <a:r>
              <a:rPr lang="tr-TR" sz="1400" dirty="0" err="1"/>
              <a:t>araştırmaların</a:t>
            </a:r>
            <a:r>
              <a:rPr lang="tr-TR" sz="1400" dirty="0"/>
              <a:t> kalitesinin </a:t>
            </a:r>
            <a:r>
              <a:rPr lang="tr-TR" sz="1400" dirty="0" err="1"/>
              <a:t>değerlendirilmesi</a:t>
            </a:r>
            <a:r>
              <a:rPr lang="tr-TR" sz="1400" dirty="0"/>
              <a:t> ve izlenmesine yönelik mekanizma mevcuttur. Strateji Daire Başkanlığı </a:t>
            </a:r>
            <a:r>
              <a:rPr lang="tr-TR" sz="1400" dirty="0" err="1"/>
              <a:t>Bütçe</a:t>
            </a:r>
            <a:r>
              <a:rPr lang="tr-TR" sz="1400" dirty="0"/>
              <a:t> ve Performans Program </a:t>
            </a:r>
            <a:r>
              <a:rPr lang="tr-TR" sz="1400" dirty="0" err="1"/>
              <a:t>Şube</a:t>
            </a:r>
            <a:r>
              <a:rPr lang="tr-TR" sz="1400" dirty="0"/>
              <a:t> </a:t>
            </a:r>
            <a:r>
              <a:rPr lang="tr-TR" sz="1400" dirty="0" err="1"/>
              <a:t>Müdürlüğu</a:t>
            </a:r>
            <a:r>
              <a:rPr lang="tr-TR" sz="1400" dirty="0"/>
              <a:t>̈, a) Performans programı hazırlıklarının </a:t>
            </a:r>
            <a:r>
              <a:rPr lang="tr-TR" sz="1400" dirty="0" err="1"/>
              <a:t>eğitimini</a:t>
            </a:r>
            <a:r>
              <a:rPr lang="tr-TR" sz="1400" dirty="0"/>
              <a:t>, </a:t>
            </a:r>
            <a:r>
              <a:rPr lang="tr-TR" sz="1400" dirty="0" err="1"/>
              <a:t>iletişimini</a:t>
            </a:r>
            <a:r>
              <a:rPr lang="tr-TR" sz="1400" dirty="0"/>
              <a:t> ve koordinasyonunu </a:t>
            </a:r>
            <a:r>
              <a:rPr lang="tr-TR" sz="1400" dirty="0" err="1"/>
              <a:t>sağlamak</a:t>
            </a:r>
            <a:r>
              <a:rPr lang="tr-TR" sz="1400" dirty="0"/>
              <a:t>, b) </a:t>
            </a:r>
            <a:r>
              <a:rPr lang="tr-TR" sz="1400" dirty="0" err="1"/>
              <a:t>Üniversite</a:t>
            </a:r>
            <a:r>
              <a:rPr lang="tr-TR" sz="1400" dirty="0"/>
              <a:t> faaliyetlerinin stratejik plan, performans programı ve </a:t>
            </a:r>
            <a:r>
              <a:rPr lang="tr-TR" sz="1400" dirty="0" err="1"/>
              <a:t>bütçeye</a:t>
            </a:r>
            <a:r>
              <a:rPr lang="tr-TR" sz="1400" dirty="0"/>
              <a:t> </a:t>
            </a:r>
            <a:r>
              <a:rPr lang="tr-TR" sz="1400" dirty="0" err="1"/>
              <a:t>uygunluğunu</a:t>
            </a:r>
            <a:r>
              <a:rPr lang="tr-TR" sz="1400" dirty="0"/>
              <a:t> izlemek ve </a:t>
            </a:r>
            <a:r>
              <a:rPr lang="tr-TR" sz="1400" dirty="0" err="1"/>
              <a:t>değerlendirmek</a:t>
            </a:r>
            <a:r>
              <a:rPr lang="tr-TR" sz="1400" dirty="0"/>
              <a:t> amacıyla faaliyetlerini sürdürmektedir.</a:t>
            </a:r>
          </a:p>
          <a:p>
            <a:pPr marL="0" indent="0" algn="just">
              <a:buNone/>
              <a:tabLst>
                <a:tab pos="355600" algn="l"/>
              </a:tabLst>
            </a:pPr>
            <a:r>
              <a:rPr lang="tr-TR" sz="1400" dirty="0"/>
              <a:t> </a:t>
            </a:r>
          </a:p>
          <a:p>
            <a:pPr marL="0" indent="0" algn="just">
              <a:buNone/>
              <a:tabLst>
                <a:tab pos="355600" algn="l"/>
              </a:tabLst>
            </a:pPr>
            <a:r>
              <a:rPr lang="tr-TR" sz="1400" dirty="0" smtClean="0"/>
              <a:t>	Strateji </a:t>
            </a:r>
            <a:r>
              <a:rPr lang="tr-TR" sz="1400" dirty="0"/>
              <a:t>Daire Başkanlığı tarafından hazırlanan Üniversitemize ait 2013 - 2017 Dönemi Stratejik Plan Çerçevesi kapsamında stratejik hedefler belirlenmiştir. Stratejik olarak bilgi ve teknoloji üretecek altyapıyı ve imkanları geliştirmek amaçlanmış ve bu amaca ulaşmak için aşağıdaki stratejik hedefler belirlenmiştir: </a:t>
            </a:r>
          </a:p>
          <a:p>
            <a:pPr indent="-165100" algn="just">
              <a:tabLst>
                <a:tab pos="355600" algn="l"/>
              </a:tabLst>
            </a:pPr>
            <a:r>
              <a:rPr lang="tr-TR" sz="1400" dirty="0"/>
              <a:t>Üniversitemizin araştırma ve yayın sayısını arttırmak,</a:t>
            </a:r>
          </a:p>
          <a:p>
            <a:pPr indent="-165100" algn="just">
              <a:tabLst>
                <a:tab pos="355600" algn="l"/>
              </a:tabLst>
            </a:pPr>
            <a:r>
              <a:rPr lang="tr-TR" sz="1400" dirty="0"/>
              <a:t>Laboratuvarların altyapısını geliştirmek,</a:t>
            </a:r>
          </a:p>
          <a:p>
            <a:pPr indent="-165100" algn="just">
              <a:tabLst>
                <a:tab pos="355600" algn="l"/>
              </a:tabLst>
            </a:pPr>
            <a:r>
              <a:rPr lang="tr-TR" sz="1400" dirty="0"/>
              <a:t>Araştırma ve geliştirme projelerinin sayısını arttırmak. </a:t>
            </a:r>
          </a:p>
          <a:p>
            <a:pPr indent="-165100" algn="just">
              <a:tabLst>
                <a:tab pos="355600" algn="l"/>
              </a:tabLst>
            </a:pPr>
            <a:r>
              <a:rPr lang="tr-TR" sz="1400" dirty="0"/>
              <a:t> </a:t>
            </a:r>
          </a:p>
          <a:p>
            <a:pPr marL="0" indent="0" algn="just">
              <a:buNone/>
              <a:tabLst>
                <a:tab pos="355600" algn="l"/>
              </a:tabLst>
            </a:pPr>
            <a:r>
              <a:rPr lang="tr-TR" sz="1400" dirty="0" smtClean="0"/>
              <a:t>	Bu </a:t>
            </a:r>
            <a:r>
              <a:rPr lang="tr-TR" sz="1400" dirty="0"/>
              <a:t>hedeflere ulaşılabilirlik, her yıl hazırlanan İdare Faaliyet Raporunda kayıt altına alınarak izlenmekte ve her yıl yapılan performans programlarına göre araştırmaların kalitesi değerlendirilmekte ve belirlenen performans hedefleri ile izlenmektedir.  </a:t>
            </a:r>
          </a:p>
          <a:p>
            <a:pPr marL="0" indent="0" algn="just">
              <a:buNone/>
              <a:tabLst>
                <a:tab pos="355600" algn="l"/>
              </a:tabLst>
            </a:pPr>
            <a:r>
              <a:rPr lang="tr-TR" sz="1400" dirty="0"/>
              <a:t> </a:t>
            </a:r>
          </a:p>
          <a:p>
            <a:pPr marL="0" indent="0" algn="just">
              <a:buNone/>
              <a:tabLst>
                <a:tab pos="355600" algn="l"/>
              </a:tabLst>
            </a:pPr>
            <a:r>
              <a:rPr lang="tr-TR" sz="1400" dirty="0" smtClean="0"/>
              <a:t>	Üniversitemiz </a:t>
            </a:r>
            <a:r>
              <a:rPr lang="tr-TR" sz="1400" dirty="0"/>
              <a:t>genelinde, 2013 yılında “Risk Değerlendirme ve Analiz Sonuçları” yapılmış ve </a:t>
            </a:r>
            <a:r>
              <a:rPr lang="tr-TR" sz="1400" dirty="0" err="1"/>
              <a:t>araştırmaların</a:t>
            </a:r>
            <a:r>
              <a:rPr lang="tr-TR" sz="1400" dirty="0"/>
              <a:t> kalitesinin </a:t>
            </a:r>
            <a:r>
              <a:rPr lang="tr-TR" sz="1400" dirty="0" err="1"/>
              <a:t>değerlendirilmesine</a:t>
            </a:r>
            <a:r>
              <a:rPr lang="tr-TR" sz="1400" dirty="0"/>
              <a:t> ilişkin “Bütçe Ödenek İşlemleri Sorunları” incelenmiş ve Bilimsel Proje Birimi sorumluluğunda proje destekleri için birimlere ayrılan kaynakların </a:t>
            </a:r>
            <a:r>
              <a:rPr lang="tr-TR" sz="1400" dirty="0" err="1"/>
              <a:t>düşük</a:t>
            </a:r>
            <a:r>
              <a:rPr lang="tr-TR" sz="1400" dirty="0"/>
              <a:t> miktarda olduğu belirlenmiştir. </a:t>
            </a:r>
          </a:p>
          <a:p>
            <a:pPr marL="0" indent="0" algn="just">
              <a:buNone/>
              <a:tabLst>
                <a:tab pos="355600" algn="l"/>
              </a:tabLst>
            </a:pPr>
            <a:endParaRPr lang="tr-TR" sz="1400" dirty="0"/>
          </a:p>
        </p:txBody>
      </p:sp>
    </p:spTree>
    <p:extLst>
      <p:ext uri="{BB962C8B-B14F-4D97-AF65-F5344CB8AC3E}">
        <p14:creationId xmlns:p14="http://schemas.microsoft.com/office/powerpoint/2010/main" val="27059110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dirty="0"/>
              <a:t>ARAŞTIRMA VE </a:t>
            </a:r>
            <a:r>
              <a:rPr lang="tr-TR" sz="3200" b="1" dirty="0" smtClean="0"/>
              <a:t>GELİŞTİRME</a:t>
            </a:r>
            <a:br>
              <a:rPr lang="tr-TR" sz="3200" b="1" dirty="0" smtClean="0"/>
            </a:br>
            <a:r>
              <a:rPr lang="tr-TR" sz="2400" b="1" u="sng" dirty="0" err="1">
                <a:solidFill>
                  <a:srgbClr val="FF0000"/>
                </a:solidFill>
              </a:rPr>
              <a:t>Araştırma</a:t>
            </a:r>
            <a:r>
              <a:rPr lang="tr-TR" sz="2400" b="1" u="sng" dirty="0">
                <a:solidFill>
                  <a:srgbClr val="FF0000"/>
                </a:solidFill>
              </a:rPr>
              <a:t> Performansının </a:t>
            </a:r>
            <a:r>
              <a:rPr lang="tr-TR" sz="2400" b="1" u="sng" dirty="0" err="1">
                <a:solidFill>
                  <a:srgbClr val="FF0000"/>
                </a:solidFill>
              </a:rPr>
              <a:t>İzlenmesi</a:t>
            </a:r>
            <a:r>
              <a:rPr lang="tr-TR" sz="2400" b="1" u="sng" dirty="0">
                <a:solidFill>
                  <a:srgbClr val="FF0000"/>
                </a:solidFill>
              </a:rPr>
              <a:t> ve </a:t>
            </a:r>
            <a:r>
              <a:rPr lang="tr-TR" sz="2400" b="1" u="sng" dirty="0" err="1">
                <a:solidFill>
                  <a:srgbClr val="FF0000"/>
                </a:solidFill>
              </a:rPr>
              <a:t>İyileştirilmesi</a:t>
            </a:r>
            <a:endParaRPr lang="tr-TR" sz="2400" dirty="0">
              <a:solidFill>
                <a:srgbClr val="FF0000"/>
              </a:solidFill>
            </a:endParaRPr>
          </a:p>
        </p:txBody>
      </p:sp>
      <p:sp>
        <p:nvSpPr>
          <p:cNvPr id="3" name="İçerik Yer Tutucusu 2"/>
          <p:cNvSpPr>
            <a:spLocks noGrp="1"/>
          </p:cNvSpPr>
          <p:nvPr>
            <p:ph idx="1"/>
          </p:nvPr>
        </p:nvSpPr>
        <p:spPr>
          <a:xfrm>
            <a:off x="282596" y="1083060"/>
            <a:ext cx="8753900" cy="5370276"/>
          </a:xfrm>
        </p:spPr>
        <p:txBody>
          <a:bodyPr>
            <a:noAutofit/>
          </a:bodyPr>
          <a:lstStyle/>
          <a:p>
            <a:pPr marL="0" lvl="0" indent="0" algn="just">
              <a:buNone/>
              <a:tabLst>
                <a:tab pos="355600" algn="l"/>
              </a:tabLst>
            </a:pPr>
            <a:r>
              <a:rPr lang="tr-TR" sz="1400" b="1" dirty="0">
                <a:solidFill>
                  <a:srgbClr val="0070C0"/>
                </a:solidFill>
              </a:rPr>
              <a:t>Kurum, </a:t>
            </a:r>
            <a:r>
              <a:rPr lang="tr-TR" sz="1400" b="1" dirty="0" err="1">
                <a:solidFill>
                  <a:srgbClr val="0070C0"/>
                </a:solidFill>
              </a:rPr>
              <a:t>araştırma</a:t>
            </a:r>
            <a:r>
              <a:rPr lang="tr-TR" sz="1400" b="1" dirty="0">
                <a:solidFill>
                  <a:srgbClr val="0070C0"/>
                </a:solidFill>
              </a:rPr>
              <a:t> performansının kurumun hedeflerine </a:t>
            </a:r>
            <a:r>
              <a:rPr lang="tr-TR" sz="1400" b="1" dirty="0" err="1">
                <a:solidFill>
                  <a:srgbClr val="0070C0"/>
                </a:solidFill>
              </a:rPr>
              <a:t>ulaşmasındaki</a:t>
            </a:r>
            <a:r>
              <a:rPr lang="tr-TR" sz="1400" b="1" dirty="0">
                <a:solidFill>
                  <a:srgbClr val="0070C0"/>
                </a:solidFill>
              </a:rPr>
              <a:t> </a:t>
            </a:r>
            <a:r>
              <a:rPr lang="tr-TR" sz="1400" b="1" dirty="0" err="1">
                <a:solidFill>
                  <a:srgbClr val="0070C0"/>
                </a:solidFill>
              </a:rPr>
              <a:t>yeterliliğini</a:t>
            </a:r>
            <a:r>
              <a:rPr lang="tr-TR" sz="1400" b="1" dirty="0">
                <a:solidFill>
                  <a:srgbClr val="0070C0"/>
                </a:solidFill>
              </a:rPr>
              <a:t> nasıl gözden geçirmekte ve </a:t>
            </a:r>
            <a:r>
              <a:rPr lang="tr-TR" sz="1400" b="1" dirty="0" err="1">
                <a:solidFill>
                  <a:srgbClr val="0070C0"/>
                </a:solidFill>
              </a:rPr>
              <a:t>iyileştirilmesini</a:t>
            </a:r>
            <a:r>
              <a:rPr lang="tr-TR" sz="1400" b="1" dirty="0">
                <a:solidFill>
                  <a:srgbClr val="0070C0"/>
                </a:solidFill>
              </a:rPr>
              <a:t> nasıl </a:t>
            </a:r>
            <a:r>
              <a:rPr lang="tr-TR" sz="1400" b="1" dirty="0" err="1">
                <a:solidFill>
                  <a:srgbClr val="0070C0"/>
                </a:solidFill>
              </a:rPr>
              <a:t>gerçekleştirmektedir</a:t>
            </a:r>
            <a:r>
              <a:rPr lang="tr-TR" sz="1400" b="1" dirty="0">
                <a:solidFill>
                  <a:srgbClr val="0070C0"/>
                </a:solidFill>
              </a:rPr>
              <a:t>? </a:t>
            </a:r>
            <a:endParaRPr lang="tr-TR" sz="1400" dirty="0">
              <a:solidFill>
                <a:srgbClr val="0070C0"/>
              </a:solidFill>
            </a:endParaRPr>
          </a:p>
          <a:p>
            <a:pPr marL="0" indent="0" algn="just">
              <a:buNone/>
              <a:tabLst>
                <a:tab pos="355600" algn="l"/>
              </a:tabLst>
            </a:pPr>
            <a:r>
              <a:rPr lang="tr-TR" sz="1400" dirty="0" smtClean="0"/>
              <a:t>	Kurum</a:t>
            </a:r>
            <a:r>
              <a:rPr lang="tr-TR" sz="1400" dirty="0"/>
              <a:t>, </a:t>
            </a:r>
            <a:r>
              <a:rPr lang="tr-TR" sz="1400" dirty="0" err="1"/>
              <a:t>araştırma</a:t>
            </a:r>
            <a:r>
              <a:rPr lang="tr-TR" sz="1400" dirty="0"/>
              <a:t> performansının kurumun hedeflerine </a:t>
            </a:r>
            <a:r>
              <a:rPr lang="tr-TR" sz="1400" dirty="0" err="1"/>
              <a:t>ulaşmasındaki</a:t>
            </a:r>
            <a:r>
              <a:rPr lang="tr-TR" sz="1400" dirty="0"/>
              <a:t> </a:t>
            </a:r>
            <a:r>
              <a:rPr lang="tr-TR" sz="1400" dirty="0" err="1"/>
              <a:t>yeterliliğini</a:t>
            </a:r>
            <a:r>
              <a:rPr lang="tr-TR" sz="1400" dirty="0"/>
              <a:t>,  “</a:t>
            </a:r>
            <a:r>
              <a:rPr lang="tr-TR" sz="1400" dirty="0" err="1"/>
              <a:t>Girişimci</a:t>
            </a:r>
            <a:r>
              <a:rPr lang="tr-TR" sz="1400" dirty="0"/>
              <a:t> ve </a:t>
            </a:r>
            <a:r>
              <a:rPr lang="tr-TR" sz="1400" dirty="0" err="1"/>
              <a:t>Yenilikçi</a:t>
            </a:r>
            <a:r>
              <a:rPr lang="tr-TR" sz="1400" dirty="0"/>
              <a:t> </a:t>
            </a:r>
            <a:r>
              <a:rPr lang="tr-TR" sz="1400" dirty="0" err="1"/>
              <a:t>Üniversite</a:t>
            </a:r>
            <a:r>
              <a:rPr lang="tr-TR" sz="1400" dirty="0"/>
              <a:t> Endeksi” göstergelerinden faydalanarak gerçekleştirmeye çalışmaktadır. Buna göre, oluşturulan 5 boyut; </a:t>
            </a:r>
          </a:p>
          <a:p>
            <a:pPr indent="-165100" algn="just">
              <a:tabLst>
                <a:tab pos="355600" algn="l"/>
              </a:tabLst>
            </a:pPr>
            <a:r>
              <a:rPr lang="tr-TR" sz="1400" dirty="0"/>
              <a:t>Bilimsel ve Teknolojik </a:t>
            </a:r>
            <a:r>
              <a:rPr lang="tr-TR" sz="1400" dirty="0" err="1"/>
              <a:t>Araştırma</a:t>
            </a:r>
            <a:r>
              <a:rPr lang="tr-TR" sz="1400" dirty="0"/>
              <a:t> </a:t>
            </a:r>
            <a:r>
              <a:rPr lang="tr-TR" sz="1400" dirty="0" err="1"/>
              <a:t>Yetkinliği</a:t>
            </a:r>
            <a:r>
              <a:rPr lang="tr-TR" sz="1400" dirty="0"/>
              <a:t>,</a:t>
            </a:r>
          </a:p>
          <a:p>
            <a:pPr indent="-165100" algn="just">
              <a:tabLst>
                <a:tab pos="355600" algn="l"/>
              </a:tabLst>
            </a:pPr>
            <a:r>
              <a:rPr lang="tr-TR" sz="1400" dirty="0"/>
              <a:t>Fikri </a:t>
            </a:r>
            <a:r>
              <a:rPr lang="tr-TR" sz="1400" dirty="0" err="1"/>
              <a:t>Mülkiyet</a:t>
            </a:r>
            <a:r>
              <a:rPr lang="tr-TR" sz="1400" dirty="0"/>
              <a:t> Havuzu,</a:t>
            </a:r>
          </a:p>
          <a:p>
            <a:pPr indent="-165100" algn="just">
              <a:tabLst>
                <a:tab pos="355600" algn="l"/>
              </a:tabLst>
            </a:pPr>
            <a:r>
              <a:rPr lang="tr-TR" sz="1400" dirty="0" err="1"/>
              <a:t>İşbirliği</a:t>
            </a:r>
            <a:r>
              <a:rPr lang="tr-TR" sz="1400" dirty="0"/>
              <a:t> ve </a:t>
            </a:r>
            <a:r>
              <a:rPr lang="tr-TR" sz="1400" dirty="0" err="1"/>
              <a:t>Etkileşim</a:t>
            </a:r>
            <a:r>
              <a:rPr lang="tr-TR" sz="1400" dirty="0"/>
              <a:t>,</a:t>
            </a:r>
          </a:p>
          <a:p>
            <a:pPr indent="-165100" algn="just">
              <a:tabLst>
                <a:tab pos="355600" algn="l"/>
              </a:tabLst>
            </a:pPr>
            <a:r>
              <a:rPr lang="tr-TR" sz="1400" dirty="0" err="1"/>
              <a:t>Girişimcilik</a:t>
            </a:r>
            <a:r>
              <a:rPr lang="tr-TR" sz="1400" dirty="0"/>
              <a:t> ve </a:t>
            </a:r>
            <a:r>
              <a:rPr lang="tr-TR" sz="1400" dirty="0" err="1"/>
              <a:t>Yenilikçilik</a:t>
            </a:r>
            <a:r>
              <a:rPr lang="tr-TR" sz="1400" dirty="0"/>
              <a:t> </a:t>
            </a:r>
            <a:r>
              <a:rPr lang="tr-TR" sz="1400" dirty="0" err="1"/>
              <a:t>Kültüru</a:t>
            </a:r>
            <a:r>
              <a:rPr lang="tr-TR" sz="1400" dirty="0"/>
              <a:t>̈,</a:t>
            </a:r>
          </a:p>
          <a:p>
            <a:pPr indent="-165100" algn="just">
              <a:tabLst>
                <a:tab pos="355600" algn="l"/>
              </a:tabLst>
            </a:pPr>
            <a:r>
              <a:rPr lang="tr-TR" sz="1400" dirty="0"/>
              <a:t>Ekonomik Katkı ve </a:t>
            </a:r>
            <a:r>
              <a:rPr lang="tr-TR" sz="1400" dirty="0" err="1"/>
              <a:t>Ticarileşme</a:t>
            </a:r>
            <a:r>
              <a:rPr lang="tr-TR" sz="1400" dirty="0"/>
              <a:t> </a:t>
            </a:r>
          </a:p>
          <a:p>
            <a:pPr marL="0" indent="0" algn="just">
              <a:buNone/>
              <a:tabLst>
                <a:tab pos="355600" algn="l"/>
              </a:tabLst>
            </a:pPr>
            <a:r>
              <a:rPr lang="tr-TR" sz="1400" dirty="0"/>
              <a:t> </a:t>
            </a:r>
          </a:p>
          <a:p>
            <a:pPr marL="0" indent="0" algn="just">
              <a:buNone/>
              <a:tabLst>
                <a:tab pos="355600" algn="l"/>
              </a:tabLst>
            </a:pPr>
            <a:r>
              <a:rPr lang="tr-TR" sz="1400" dirty="0" smtClean="0"/>
              <a:t>	altındaki </a:t>
            </a:r>
            <a:r>
              <a:rPr lang="tr-TR" sz="1400" dirty="0"/>
              <a:t>23 gösterge dikkate alınmakta ve akademik birimlerin ve akademik alt birimlerinin bu hedeflere ulaşması için her türlü destek sağlanmaya çalışılmaktadır. GŞÜ, bilimsel ve teknolojik </a:t>
            </a:r>
            <a:r>
              <a:rPr lang="tr-TR" sz="1400" dirty="0" err="1"/>
              <a:t>araştırma</a:t>
            </a:r>
            <a:r>
              <a:rPr lang="tr-TR" sz="1400" dirty="0"/>
              <a:t> </a:t>
            </a:r>
            <a:r>
              <a:rPr lang="tr-TR" sz="1400" dirty="0" err="1"/>
              <a:t>yetkinliğini</a:t>
            </a:r>
            <a:r>
              <a:rPr lang="tr-TR" sz="1400" dirty="0"/>
              <a:t> artırmak amacıyla başta Bilimsel Araştırma Projeleri Birimi olmak üzere, her türlü eğitim, toplantı, fuar, konferans gibi aktiviteleri düzenlemektedir. Ayrıca, yıllara göre hedeflenen proje sayısı ve gerçekleşme oranlarını izlemektedir Hedeflenen proje sayısına ulaşmak ve gerçekleşme oranlarını artırmak amacıyla eğitim toplantıları düzenlenmektedir (Ek-1: Gümüşhane Üniversitesi Tarihsel Gelişim Tabloları - Tablo 16: Bilimsel Araştırma Projeleri Koordinatörlüğü Proje Sayıları)</a:t>
            </a:r>
          </a:p>
          <a:p>
            <a:pPr marL="0" indent="0" algn="just">
              <a:buNone/>
              <a:tabLst>
                <a:tab pos="355600" algn="l"/>
              </a:tabLst>
            </a:pPr>
            <a:r>
              <a:rPr lang="tr-TR" sz="1400" dirty="0"/>
              <a:t> </a:t>
            </a:r>
          </a:p>
          <a:p>
            <a:pPr marL="0" indent="0" algn="just">
              <a:buNone/>
              <a:tabLst>
                <a:tab pos="355600" algn="l"/>
              </a:tabLst>
            </a:pPr>
            <a:r>
              <a:rPr lang="tr-TR" sz="1400" dirty="0"/>
              <a:t>	Ayrıca, 05.07.2008 tarihli ve 26927 sayılı Resmi </a:t>
            </a:r>
            <a:r>
              <a:rPr lang="tr-TR" sz="1400" dirty="0" err="1"/>
              <a:t>Gazete’de</a:t>
            </a:r>
            <a:r>
              <a:rPr lang="tr-TR" sz="1400" dirty="0"/>
              <a:t> yayımlanarak </a:t>
            </a:r>
            <a:r>
              <a:rPr lang="tr-TR" sz="1400" dirty="0" err="1"/>
              <a:t>yürürlüğe</a:t>
            </a:r>
            <a:r>
              <a:rPr lang="tr-TR" sz="1400" dirty="0"/>
              <a:t> giren “Kamu </a:t>
            </a:r>
            <a:r>
              <a:rPr lang="tr-TR" sz="1400" dirty="0" err="1"/>
              <a:t>İdarelerince</a:t>
            </a:r>
            <a:r>
              <a:rPr lang="tr-TR" sz="1400" dirty="0"/>
              <a:t> Hazırlanacak Performans Programı Hakkında </a:t>
            </a:r>
            <a:r>
              <a:rPr lang="tr-TR" sz="1400" dirty="0" err="1"/>
              <a:t>Yönetmelik</a:t>
            </a:r>
            <a:r>
              <a:rPr lang="tr-TR" sz="1400" dirty="0"/>
              <a:t>” ile </a:t>
            </a:r>
            <a:r>
              <a:rPr lang="tr-TR" sz="1400" dirty="0" err="1"/>
              <a:t>Üniversitemizin</a:t>
            </a:r>
            <a:r>
              <a:rPr lang="tr-TR" sz="1400" dirty="0"/>
              <a:t> </a:t>
            </a:r>
            <a:r>
              <a:rPr lang="tr-TR" sz="1400" dirty="0" err="1"/>
              <a:t>yürüteceği</a:t>
            </a:r>
            <a:r>
              <a:rPr lang="tr-TR" sz="1400" dirty="0"/>
              <a:t> faaliyet ve projeler ile bunların kaynak ihtiyacını, performans hedef ve </a:t>
            </a:r>
            <a:r>
              <a:rPr lang="tr-TR" sz="1400" dirty="0" err="1"/>
              <a:t>göstergelerini</a:t>
            </a:r>
            <a:r>
              <a:rPr lang="tr-TR" sz="1400" dirty="0"/>
              <a:t> de </a:t>
            </a:r>
            <a:r>
              <a:rPr lang="tr-TR" sz="1400" dirty="0" err="1"/>
              <a:t>içeren</a:t>
            </a:r>
            <a:r>
              <a:rPr lang="tr-TR" sz="1400" dirty="0"/>
              <a:t> </a:t>
            </a:r>
            <a:r>
              <a:rPr lang="tr-TR" sz="1400" dirty="0" err="1"/>
              <a:t>Gümüşhane</a:t>
            </a:r>
            <a:r>
              <a:rPr lang="tr-TR" sz="1400" dirty="0"/>
              <a:t> </a:t>
            </a:r>
            <a:r>
              <a:rPr lang="tr-TR" sz="1400" dirty="0" err="1"/>
              <a:t>Üniversitesi</a:t>
            </a:r>
            <a:r>
              <a:rPr lang="tr-TR" sz="1400" dirty="0"/>
              <a:t> Performans Programı ve İdare Faaliyet Raporu’nu her yıl hazırlayarak kurumun hedeflerine </a:t>
            </a:r>
            <a:r>
              <a:rPr lang="tr-TR" sz="1400" dirty="0" err="1"/>
              <a:t>ulaşmasındaki</a:t>
            </a:r>
            <a:r>
              <a:rPr lang="tr-TR" sz="1400" dirty="0"/>
              <a:t> </a:t>
            </a:r>
            <a:r>
              <a:rPr lang="tr-TR" sz="1400" dirty="0" err="1"/>
              <a:t>yeterliliği</a:t>
            </a:r>
            <a:r>
              <a:rPr lang="tr-TR" sz="1400" dirty="0"/>
              <a:t> gözden geçirmekte ve </a:t>
            </a:r>
            <a:r>
              <a:rPr lang="tr-TR" sz="1400" dirty="0" err="1"/>
              <a:t>iyileştirilmesi</a:t>
            </a:r>
            <a:r>
              <a:rPr lang="tr-TR" sz="1400" dirty="0"/>
              <a:t> için gerekli adımlar atılmaktadır.</a:t>
            </a:r>
          </a:p>
        </p:txBody>
      </p:sp>
    </p:spTree>
    <p:extLst>
      <p:ext uri="{BB962C8B-B14F-4D97-AF65-F5344CB8AC3E}">
        <p14:creationId xmlns:p14="http://schemas.microsoft.com/office/powerpoint/2010/main" val="32000686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pPr lvl="0"/>
            <a:r>
              <a:rPr lang="tr-TR" sz="3200" b="1" cap="all" dirty="0"/>
              <a:t>YÖNETİM SİSTEMİ</a:t>
            </a:r>
            <a:r>
              <a:rPr lang="tr-TR" sz="3200" cap="all" dirty="0"/>
              <a:t/>
            </a:r>
            <a:br>
              <a:rPr lang="tr-TR" sz="3200" cap="all" dirty="0"/>
            </a:br>
            <a:r>
              <a:rPr lang="tr-TR" sz="2400" b="1" dirty="0">
                <a:solidFill>
                  <a:srgbClr val="FF0000"/>
                </a:solidFill>
              </a:rPr>
              <a:t>Yönetim ve İdari Birimlerin </a:t>
            </a:r>
            <a:r>
              <a:rPr lang="tr-TR" sz="2400" b="1" dirty="0" smtClean="0">
                <a:solidFill>
                  <a:srgbClr val="FF0000"/>
                </a:solidFill>
              </a:rPr>
              <a:t>Yapısı</a:t>
            </a:r>
            <a:endParaRPr lang="tr-TR" sz="2400" dirty="0">
              <a:solidFill>
                <a:srgbClr val="FF0000"/>
              </a:solidFill>
            </a:endParaRPr>
          </a:p>
        </p:txBody>
      </p:sp>
      <p:sp>
        <p:nvSpPr>
          <p:cNvPr id="3" name="İçerik Yer Tutucusu 2"/>
          <p:cNvSpPr>
            <a:spLocks noGrp="1"/>
          </p:cNvSpPr>
          <p:nvPr>
            <p:ph idx="1"/>
          </p:nvPr>
        </p:nvSpPr>
        <p:spPr>
          <a:xfrm>
            <a:off x="282596" y="1083060"/>
            <a:ext cx="8753900" cy="1049796"/>
          </a:xfrm>
        </p:spPr>
        <p:txBody>
          <a:bodyPr>
            <a:noAutofit/>
          </a:bodyPr>
          <a:lstStyle/>
          <a:p>
            <a:pPr marL="0" indent="0" algn="just">
              <a:buNone/>
              <a:tabLst>
                <a:tab pos="355600" algn="l"/>
              </a:tabLst>
            </a:pPr>
            <a:r>
              <a:rPr lang="tr-TR" sz="1400" dirty="0" smtClean="0"/>
              <a:t>	İdari </a:t>
            </a:r>
            <a:r>
              <a:rPr lang="tr-TR" sz="1400" dirty="0"/>
              <a:t>ve Akademik birimlerin örgütsel yapısı, “Ek-5 Örgüt </a:t>
            </a:r>
            <a:r>
              <a:rPr lang="tr-TR" sz="1400" dirty="0" err="1"/>
              <a:t>Yapısı”nda</a:t>
            </a:r>
            <a:r>
              <a:rPr lang="tr-TR" sz="1400" dirty="0"/>
              <a:t> gösterilmiştir. T.C. Anayasası’nın 130. ve 131. Maddeleri, yükseköğretim ile ilgilidir. Türkiye’de yükseköğretim, esas olarak 2547 Sayılı Yükseköğretim Kanunu ile düzenlenmektedir.</a:t>
            </a:r>
          </a:p>
        </p:txBody>
      </p:sp>
      <p:sp>
        <p:nvSpPr>
          <p:cNvPr id="4" name="Dikdörtgen 3"/>
          <p:cNvSpPr/>
          <p:nvPr/>
        </p:nvSpPr>
        <p:spPr>
          <a:xfrm>
            <a:off x="309464" y="1844824"/>
            <a:ext cx="2254079" cy="369332"/>
          </a:xfrm>
          <a:prstGeom prst="rect">
            <a:avLst/>
          </a:prstGeom>
        </p:spPr>
        <p:txBody>
          <a:bodyPr wrap="none">
            <a:spAutoFit/>
          </a:bodyPr>
          <a:lstStyle/>
          <a:p>
            <a:pPr lvl="0"/>
            <a:r>
              <a:rPr lang="tr-TR" b="1" dirty="0"/>
              <a:t>Kaynakların Yönetimi </a:t>
            </a:r>
            <a:endParaRPr lang="tr-TR" dirty="0"/>
          </a:p>
        </p:txBody>
      </p:sp>
      <p:sp>
        <p:nvSpPr>
          <p:cNvPr id="5" name="Dikdörtgen 4"/>
          <p:cNvSpPr/>
          <p:nvPr/>
        </p:nvSpPr>
        <p:spPr>
          <a:xfrm>
            <a:off x="309464" y="2204864"/>
            <a:ext cx="8708377" cy="4493538"/>
          </a:xfrm>
          <a:prstGeom prst="rect">
            <a:avLst/>
          </a:prstGeom>
        </p:spPr>
        <p:txBody>
          <a:bodyPr wrap="square">
            <a:spAutoFit/>
          </a:bodyPr>
          <a:lstStyle/>
          <a:p>
            <a:pPr algn="just">
              <a:tabLst>
                <a:tab pos="355600" algn="l"/>
              </a:tabLst>
            </a:pPr>
            <a:r>
              <a:rPr lang="tr-TR" sz="1300" dirty="0" smtClean="0"/>
              <a:t>	Gümüşhane </a:t>
            </a:r>
            <a:r>
              <a:rPr lang="tr-TR" sz="1300" dirty="0"/>
              <a:t>Üniversitesi hizmet ve faaliyetlerin ekonomik ve etkin bir şekilde yerine getirilmesi için insan, para ve malzeme gibi mevcut kaynakların en uygun ve verimli bir şekilde kullanılmasını sağlamak üzere kurumda bulunan her birim ve personel kendi üzerine düşeni yapmaktadır. İdari birimlerin personel, yapılar ya da öğrenciler üzerindeki kontrolleri sayesinde gerek yasal çerçeveye uygun gerekse belirlenen kalite ve gelişim politikaları ile örtüşen uygulamalar sayesinde fiziki yapı, personel politikaları ve akademik gelişim süreçleri gelişimlerini katlayarak devam etmektedir. </a:t>
            </a:r>
            <a:endParaRPr lang="tr-TR" sz="1300" dirty="0" smtClean="0"/>
          </a:p>
          <a:p>
            <a:pPr algn="just">
              <a:tabLst>
                <a:tab pos="355600" algn="l"/>
              </a:tabLst>
            </a:pPr>
            <a:endParaRPr lang="tr-TR" sz="1300" dirty="0"/>
          </a:p>
          <a:p>
            <a:pPr algn="just">
              <a:tabLst>
                <a:tab pos="355600" algn="l"/>
              </a:tabLst>
            </a:pPr>
            <a:r>
              <a:rPr lang="tr-TR" sz="1300" dirty="0" smtClean="0"/>
              <a:t>	Gümüşhane </a:t>
            </a:r>
            <a:r>
              <a:rPr lang="tr-TR" sz="1300" dirty="0"/>
              <a:t>Üniversitesi insan kaynakları yönetimi şu şekilde açıklanabilir: Kurum yönetimi, akademik ve idari yönetim yapılanması adı altında ikiye ayrılmaktadır. Akademik yapılanma, 2547 Sayılı Yükseköğretim Kanunu ve Üniversitelerde Akademik Teşkilat Yönetmeliği’ne göre; idari yapılanma ise Yükseköğretim Üst Kuruluşları ile Yükseköğretim Kurumlarının İdari Teşkilatı Hakkında Kanun Hükmünde Kararname’ye göre düzenlenmiştir. Ayrıca Gümüşhane Üniversitesi, 12.04.2011 tarihli ve 36 sayılı Senato kararıyla kabul edilen Yetki Devri ve İmza Yetkilileri Yönergesi ile kurumun görev ve sorumluluk altında bulunan hizmetlerinde imzaya yetkili makamlarını belirlemiş ve yetki kullanımına ilişkin etkinliğin sağlanması için ilke ve usulleri tanımlamıştır</a:t>
            </a:r>
            <a:r>
              <a:rPr lang="tr-TR" sz="1300" dirty="0" smtClean="0"/>
              <a:t>.</a:t>
            </a:r>
          </a:p>
          <a:p>
            <a:pPr algn="just">
              <a:tabLst>
                <a:tab pos="355600" algn="l"/>
              </a:tabLst>
            </a:pPr>
            <a:endParaRPr lang="tr-TR" sz="1300" dirty="0"/>
          </a:p>
          <a:p>
            <a:pPr algn="just">
              <a:tabLst>
                <a:tab pos="355600" algn="l"/>
              </a:tabLst>
            </a:pPr>
            <a:r>
              <a:rPr lang="tr-TR" sz="1300" dirty="0" smtClean="0"/>
              <a:t>	Aynı </a:t>
            </a:r>
            <a:r>
              <a:rPr lang="tr-TR" sz="1300" dirty="0"/>
              <a:t>şekilde idari ve destek hizmetleri sunan birimlerdeki personelin eğitimi, iş tecrübeleri, yetenek ve görevleri gibi konular incelenerek Gümüşhane Üniversitesinde 18.01.2011 tarihli ve 32 sayılı Senato kararı ile Hizmet İçi Eğitim Yönergesi kabul edilmiştir. Kabul edilen yönerge ile Üniversitede görevli personelin günün koşullarına uygun olarak yetişmelerini sağlamak, görevinin gerektirdiği bilgi, beceri ve davranışlara sahip tutum kazanmalarını sağlamak, etkinlik ve tutumluluk bilinci ile yetiştirilerek verimliliğini artırmak ve daha üst görevlere hazırlanmaları için uygulanacak hizmet içi eğitimin hedeflerini, ilkelerini, planlama esaslarını ve değerlendirme usulleri ile diğer hususları belirlemek amacıyla usul ve esaslar yayımlanmıştır. 657 Sayılı Devlet Memurları Kanunu’na tabi olarak görev yapan personele aşağıda belirtilen 5  başlık altında hizmet içi eğitim programı uygulanmaktadır: </a:t>
            </a:r>
          </a:p>
        </p:txBody>
      </p:sp>
    </p:spTree>
    <p:extLst>
      <p:ext uri="{BB962C8B-B14F-4D97-AF65-F5344CB8AC3E}">
        <p14:creationId xmlns:p14="http://schemas.microsoft.com/office/powerpoint/2010/main" val="16537508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YÖNETİM SİSTEMİ</a:t>
            </a:r>
            <a:r>
              <a:rPr lang="tr-TR" sz="3200" cap="all" dirty="0"/>
              <a:t/>
            </a:r>
            <a:br>
              <a:rPr lang="tr-TR" sz="3200" cap="all" dirty="0"/>
            </a:br>
            <a:r>
              <a:rPr lang="tr-TR" sz="2400" b="1" dirty="0">
                <a:solidFill>
                  <a:srgbClr val="FF0000"/>
                </a:solidFill>
              </a:rPr>
              <a:t>Kaynakların Yönetimi </a:t>
            </a:r>
            <a:endParaRPr lang="tr-TR" sz="2400" dirty="0">
              <a:solidFill>
                <a:srgbClr val="FF0000"/>
              </a:solidFill>
            </a:endParaRPr>
          </a:p>
        </p:txBody>
      </p:sp>
      <p:sp>
        <p:nvSpPr>
          <p:cNvPr id="5" name="Dikdörtgen 4"/>
          <p:cNvSpPr/>
          <p:nvPr/>
        </p:nvSpPr>
        <p:spPr>
          <a:xfrm>
            <a:off x="309464" y="1080415"/>
            <a:ext cx="8708377" cy="5893921"/>
          </a:xfrm>
          <a:prstGeom prst="rect">
            <a:avLst/>
          </a:prstGeom>
        </p:spPr>
        <p:txBody>
          <a:bodyPr wrap="square">
            <a:spAutoFit/>
          </a:bodyPr>
          <a:lstStyle/>
          <a:p>
            <a:pPr algn="just">
              <a:tabLst>
                <a:tab pos="355600" algn="l"/>
              </a:tabLst>
            </a:pPr>
            <a:r>
              <a:rPr lang="tr-TR" sz="1300" dirty="0" smtClean="0"/>
              <a:t>	Hizmet </a:t>
            </a:r>
            <a:r>
              <a:rPr lang="tr-TR" sz="1300" dirty="0"/>
              <a:t>ve faaliyetlerin ekonomik ve etkin bir şekilde yerine getirilmesi için insan, para ve malzeme gibi mevcut kaynakların en uygun ve verimli bir şekilde kullanılmasını sağlamak üzere Üniversiteye ait bütçe tasarılarını plan ve program esasına göre hazırlamak ve uygulanmasını izlemek, yatırım programlarının finansman kaynakları ile ilgili ve gerekli bilgi, belge ve istatistikleri toplamak ve değerlendirmek, uygulama sırasında nakit ve ödenek durumunu izlemek, kurumun ayniyat işleri ile her türlü ödeme ve tahsil işlerini yürütme işlemleri, Strateji Geliştirme Daire Başkanlığının görev ve sorumluluk alanına girmektedir.</a:t>
            </a:r>
          </a:p>
          <a:p>
            <a:pPr algn="just">
              <a:tabLst>
                <a:tab pos="355600" algn="l"/>
              </a:tabLst>
            </a:pPr>
            <a:r>
              <a:rPr lang="tr-TR" sz="1300" dirty="0"/>
              <a:t> </a:t>
            </a:r>
          </a:p>
          <a:p>
            <a:pPr algn="just">
              <a:tabLst>
                <a:tab pos="355600" algn="l"/>
              </a:tabLst>
            </a:pPr>
            <a:r>
              <a:rPr lang="tr-TR" sz="1300" dirty="0" smtClean="0"/>
              <a:t>	Bu </a:t>
            </a:r>
            <a:r>
              <a:rPr lang="tr-TR" sz="1300" dirty="0"/>
              <a:t>sorumluluk çerçevesinde Strateji Geliştirme Daire Başkanlığınca bütçe hazırlık sürecinde Stratejik Plan ve Performans Programı esas alınarak birimlerin ihtiyaçları doğrultusunda birim bütçe teklifleri alınır ve bu doğrultuda kurum bütçesi oluşturulur. Yıllık olarak verilen bütçe, 33 harcama birimine dağıtılır. Dağıtılan ödenekler için ayrıntılı finansman programı hazırlanır. Ayrıntılı finansman programı çerçevesinde birimlere ödenekler gönderilir.</a:t>
            </a:r>
          </a:p>
          <a:p>
            <a:pPr algn="just">
              <a:tabLst>
                <a:tab pos="355600" algn="l"/>
              </a:tabLst>
            </a:pPr>
            <a:r>
              <a:rPr lang="tr-TR" sz="1300" dirty="0"/>
              <a:t> </a:t>
            </a:r>
          </a:p>
          <a:p>
            <a:pPr algn="just">
              <a:tabLst>
                <a:tab pos="355600" algn="l"/>
              </a:tabLst>
            </a:pPr>
            <a:r>
              <a:rPr lang="tr-TR" sz="1300" dirty="0" smtClean="0"/>
              <a:t>	Yıl </a:t>
            </a:r>
            <a:r>
              <a:rPr lang="tr-TR" sz="1300" dirty="0"/>
              <a:t>içerisinde birimlere, ihtiyacına göre birimler arası aktarma yoluyla veya öz gelir fazlalıklarından ödenek verilir. Verilen ödeneklerin birimler tarafından harcanması sırasında oluşturulan evrak, muhasebe birimi tarafından ön mali kontrole tabi tutulur. Birimlere verilen ödeneklerin belirlenen amaçlar doğrultusunda harcanmasının kontrolü Kesin Hesap ve Faaliyet Raporları aracılılığıyla gerçekleştirilir.</a:t>
            </a:r>
          </a:p>
          <a:p>
            <a:pPr algn="just">
              <a:tabLst>
                <a:tab pos="355600" algn="l"/>
              </a:tabLst>
            </a:pPr>
            <a:r>
              <a:rPr lang="tr-TR" sz="1300" dirty="0"/>
              <a:t> </a:t>
            </a:r>
          </a:p>
          <a:p>
            <a:pPr algn="just">
              <a:tabLst>
                <a:tab pos="355600" algn="l"/>
              </a:tabLst>
            </a:pPr>
            <a:r>
              <a:rPr lang="tr-TR" sz="1300" dirty="0" smtClean="0"/>
              <a:t>	Bütçe </a:t>
            </a:r>
            <a:r>
              <a:rPr lang="tr-TR" sz="1300" dirty="0"/>
              <a:t>hazırlama ve uygulama işlemleri e-Bütçe, muhasebe işlemleri ise KBS ve Say2000 otomasyon sistemleri üzerinden gerçekleştirilir. Bütçeyle verilen ödeneklerin etkin olarak yönetimi, yukarıda belirtilen süreçler doğrultusunda </a:t>
            </a:r>
            <a:r>
              <a:rPr lang="tr-TR" sz="1300" dirty="0" smtClean="0"/>
              <a:t>gerçekleştirilmektedir. Üniversitemizin </a:t>
            </a:r>
            <a:r>
              <a:rPr lang="tr-TR" sz="1300" dirty="0"/>
              <a:t>37 harcama birimine ait 94 adet ambar mevcut olup taşınırlar, Maliye Bakanlığı Muhasebat Genel Müdürlüğünün yönetiminde bulunan Taşınır Kayıt ve Yönetim Sistemi (TKYS) üzerinden yürütülmektedir.  Mal alımlarında Taşınır İşlem Fişiyle TKYS üzerinden kayıt yapılmakta ve  Maliye Bakanlığı Muhasebat Genel Müdürlüğü yönetiminde bulunan Harcama Yönetim Sistemi’ne (HYS) gönderilmekte buradan da Say2000 sistemine gönderilip Üniversitemiz Strateji Geliştirme Daire Başkanlığı tarafından muhasebe kayıtlarına alınmaktadır. Özel hesaplarda (BAP-TÜBİTAK-</a:t>
            </a:r>
            <a:r>
              <a:rPr lang="tr-TR" sz="1300" dirty="0" err="1"/>
              <a:t>Erasmus</a:t>
            </a:r>
            <a:r>
              <a:rPr lang="tr-TR" sz="1300" dirty="0"/>
              <a:t>) ve Üniversitemize  bağış yapılan taşınırlarda aynı şekilde işlem yapılmaktadır.   </a:t>
            </a:r>
          </a:p>
          <a:p>
            <a:pPr algn="just">
              <a:tabLst>
                <a:tab pos="355600" algn="l"/>
              </a:tabLst>
            </a:pPr>
            <a:r>
              <a:rPr lang="tr-TR" sz="1300" dirty="0"/>
              <a:t> </a:t>
            </a:r>
          </a:p>
          <a:p>
            <a:pPr algn="just">
              <a:tabLst>
                <a:tab pos="355600" algn="l"/>
              </a:tabLst>
            </a:pPr>
            <a:r>
              <a:rPr lang="tr-TR" sz="1300" dirty="0" smtClean="0"/>
              <a:t>	Üniversitemizin </a:t>
            </a:r>
            <a:r>
              <a:rPr lang="tr-TR" sz="1300" dirty="0"/>
              <a:t>taşınmaz kaynakları da hesap koduna göre (250 arsa ve araziler hesabı- 252 binalar hesabı) muhasebe kayıtlarına alınmış olup bu hesaplar izlenmektedir.</a:t>
            </a:r>
          </a:p>
        </p:txBody>
      </p:sp>
    </p:spTree>
    <p:extLst>
      <p:ext uri="{BB962C8B-B14F-4D97-AF65-F5344CB8AC3E}">
        <p14:creationId xmlns:p14="http://schemas.microsoft.com/office/powerpoint/2010/main" val="15108324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pPr lvl="0"/>
            <a:r>
              <a:rPr lang="tr-TR" sz="3200" b="1" cap="all" dirty="0"/>
              <a:t>YÖNETİM SİSTEMİ</a:t>
            </a:r>
            <a:r>
              <a:rPr lang="tr-TR" sz="3200" cap="all" dirty="0"/>
              <a:t/>
            </a:r>
            <a:br>
              <a:rPr lang="tr-TR" sz="3200" cap="all" dirty="0"/>
            </a:br>
            <a:r>
              <a:rPr lang="tr-TR" sz="2400" b="1" dirty="0">
                <a:solidFill>
                  <a:srgbClr val="FF0000"/>
                </a:solidFill>
              </a:rPr>
              <a:t>Bilgi Yönetim Sistemleri</a:t>
            </a:r>
            <a:endParaRPr lang="tr-TR" sz="2400" dirty="0">
              <a:solidFill>
                <a:srgbClr val="FF0000"/>
              </a:solidFill>
            </a:endParaRPr>
          </a:p>
        </p:txBody>
      </p:sp>
      <p:sp>
        <p:nvSpPr>
          <p:cNvPr id="5" name="Dikdörtgen 4"/>
          <p:cNvSpPr/>
          <p:nvPr/>
        </p:nvSpPr>
        <p:spPr>
          <a:xfrm>
            <a:off x="309464" y="1080415"/>
            <a:ext cx="8708377" cy="738664"/>
          </a:xfrm>
          <a:prstGeom prst="rect">
            <a:avLst/>
          </a:prstGeom>
        </p:spPr>
        <p:txBody>
          <a:bodyPr wrap="square">
            <a:spAutoFit/>
          </a:bodyPr>
          <a:lstStyle/>
          <a:p>
            <a:pPr lvl="0"/>
            <a:r>
              <a:rPr lang="tr-TR" sz="1400" b="1" dirty="0">
                <a:solidFill>
                  <a:schemeClr val="accent6">
                    <a:lumMod val="75000"/>
                  </a:schemeClr>
                </a:solidFill>
              </a:rPr>
              <a:t>Her türlü faaliyet ve sürece ilişkin verileri toplamak, analiz etmek ve raporlamak üzere nasıl bir bilgi yönetim sistemi kullanılmaktadır?</a:t>
            </a:r>
            <a:endParaRPr lang="tr-TR" sz="1400" dirty="0">
              <a:solidFill>
                <a:schemeClr val="accent6">
                  <a:lumMod val="75000"/>
                </a:schemeClr>
              </a:solidFill>
            </a:endParaRPr>
          </a:p>
          <a:p>
            <a:r>
              <a:rPr lang="tr-TR" sz="1400" dirty="0"/>
              <a:t>Üniversitemizde kullanılmakta olan bilgi teknolojileri ve yazılımlar, </a:t>
            </a:r>
            <a:r>
              <a:rPr lang="tr-TR" sz="1400" dirty="0" smtClean="0"/>
              <a:t>aşağıda gösterilmiştir.</a:t>
            </a:r>
            <a:endParaRPr lang="tr-TR" sz="1400" dirty="0"/>
          </a:p>
        </p:txBody>
      </p:sp>
      <p:graphicFrame>
        <p:nvGraphicFramePr>
          <p:cNvPr id="3" name="Tablo 2"/>
          <p:cNvGraphicFramePr>
            <a:graphicFrameLocks noGrp="1"/>
          </p:cNvGraphicFramePr>
          <p:nvPr>
            <p:extLst>
              <p:ext uri="{D42A27DB-BD31-4B8C-83A1-F6EECF244321}">
                <p14:modId xmlns:p14="http://schemas.microsoft.com/office/powerpoint/2010/main" val="347827204"/>
              </p:ext>
            </p:extLst>
          </p:nvPr>
        </p:nvGraphicFramePr>
        <p:xfrm>
          <a:off x="395536" y="1835227"/>
          <a:ext cx="6838950" cy="1153160"/>
        </p:xfrm>
        <a:graphic>
          <a:graphicData uri="http://schemas.openxmlformats.org/drawingml/2006/table">
            <a:tbl>
              <a:tblPr firstRow="1" firstCol="1" bandRow="1">
                <a:tableStyleId>{5C22544A-7EE6-4342-B048-85BDC9FD1C3A}</a:tableStyleId>
              </a:tblPr>
              <a:tblGrid>
                <a:gridCol w="6838950"/>
              </a:tblGrid>
              <a:tr h="288290">
                <a:tc>
                  <a:txBody>
                    <a:bodyPr/>
                    <a:lstStyle/>
                    <a:p>
                      <a:pPr algn="just">
                        <a:lnSpc>
                          <a:spcPct val="115000"/>
                        </a:lnSpc>
                        <a:spcAft>
                          <a:spcPts val="0"/>
                        </a:spcAft>
                      </a:pPr>
                      <a:r>
                        <a:rPr lang="tr-TR" sz="1200" dirty="0">
                          <a:solidFill>
                            <a:schemeClr val="bg1"/>
                          </a:solidFill>
                          <a:effectLst/>
                        </a:rPr>
                        <a:t>Kütüphanede Kullanılan Yazılımlar</a:t>
                      </a:r>
                      <a:endParaRPr lang="tr-TR" sz="1100" dirty="0">
                        <a:solidFill>
                          <a:schemeClr val="bg1"/>
                        </a:solidFill>
                        <a:effectLst/>
                        <a:latin typeface="Calibri"/>
                        <a:ea typeface="Calibri"/>
                        <a:cs typeface="Times New Roman"/>
                      </a:endParaRPr>
                    </a:p>
                  </a:txBody>
                  <a:tcPr marL="44450" marR="44450" marT="0" marB="0" anchor="ctr">
                    <a:solidFill>
                      <a:srgbClr val="FF0000"/>
                    </a:solidFill>
                  </a:tcPr>
                </a:tc>
              </a:tr>
              <a:tr h="288290">
                <a:tc>
                  <a:txBody>
                    <a:bodyPr/>
                    <a:lstStyle/>
                    <a:p>
                      <a:pPr algn="just">
                        <a:lnSpc>
                          <a:spcPct val="115000"/>
                        </a:lnSpc>
                        <a:spcAft>
                          <a:spcPts val="0"/>
                        </a:spcAft>
                      </a:pPr>
                      <a:r>
                        <a:rPr lang="tr-TR" sz="1000" dirty="0">
                          <a:effectLst/>
                        </a:rPr>
                        <a:t>Kütüphane Otomasyonu (YORDAM) </a:t>
                      </a:r>
                      <a:endParaRPr lang="tr-TR" sz="1100" dirty="0">
                        <a:effectLst/>
                        <a:latin typeface="Calibri"/>
                        <a:ea typeface="Calibri"/>
                        <a:cs typeface="Times New Roman"/>
                      </a:endParaRPr>
                    </a:p>
                  </a:txBody>
                  <a:tcPr marL="44450" marR="44450" marT="0" marB="0" anchor="ctr"/>
                </a:tc>
              </a:tr>
              <a:tr h="288290">
                <a:tc>
                  <a:txBody>
                    <a:bodyPr/>
                    <a:lstStyle/>
                    <a:p>
                      <a:pPr algn="just">
                        <a:lnSpc>
                          <a:spcPct val="115000"/>
                        </a:lnSpc>
                        <a:spcAft>
                          <a:spcPts val="0"/>
                        </a:spcAft>
                      </a:pPr>
                      <a:r>
                        <a:rPr lang="tr-TR" sz="1000" dirty="0">
                          <a:effectLst/>
                        </a:rPr>
                        <a:t>Kütüphaneler Arası İşbirliği Sistemi (KİTS) </a:t>
                      </a:r>
                      <a:endParaRPr lang="tr-TR" sz="1100" dirty="0">
                        <a:effectLst/>
                        <a:latin typeface="Calibri"/>
                        <a:ea typeface="Calibri"/>
                        <a:cs typeface="Times New Roman"/>
                      </a:endParaRPr>
                    </a:p>
                  </a:txBody>
                  <a:tcPr marL="44450" marR="44450" marT="0" marB="0" anchor="ctr"/>
                </a:tc>
              </a:tr>
              <a:tr h="288290">
                <a:tc>
                  <a:txBody>
                    <a:bodyPr/>
                    <a:lstStyle/>
                    <a:p>
                      <a:pPr algn="just">
                        <a:lnSpc>
                          <a:spcPct val="115000"/>
                        </a:lnSpc>
                        <a:spcAft>
                          <a:spcPts val="0"/>
                        </a:spcAft>
                      </a:pPr>
                      <a:r>
                        <a:rPr lang="tr-TR" sz="1000" dirty="0">
                          <a:effectLst/>
                        </a:rPr>
                        <a:t>Türkiye Belge Sağlama Sistemi (TÜBESS) </a:t>
                      </a:r>
                      <a:endParaRPr lang="tr-TR" sz="1100" dirty="0">
                        <a:effectLst/>
                        <a:latin typeface="Calibri"/>
                        <a:ea typeface="Calibri"/>
                        <a:cs typeface="Times New Roman"/>
                      </a:endParaRPr>
                    </a:p>
                  </a:txBody>
                  <a:tcPr marL="44450" marR="44450" marT="0" marB="0" anchor="ct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496015123"/>
              </p:ext>
            </p:extLst>
          </p:nvPr>
        </p:nvGraphicFramePr>
        <p:xfrm>
          <a:off x="467544" y="3356992"/>
          <a:ext cx="6838950" cy="1642110"/>
        </p:xfrm>
        <a:graphic>
          <a:graphicData uri="http://schemas.openxmlformats.org/drawingml/2006/table">
            <a:tbl>
              <a:tblPr firstRow="1" firstCol="1" bandRow="1">
                <a:tableStyleId>{5C22544A-7EE6-4342-B048-85BDC9FD1C3A}</a:tableStyleId>
              </a:tblPr>
              <a:tblGrid>
                <a:gridCol w="6838950"/>
              </a:tblGrid>
              <a:tr h="273685">
                <a:tc>
                  <a:txBody>
                    <a:bodyPr/>
                    <a:lstStyle/>
                    <a:p>
                      <a:pPr>
                        <a:lnSpc>
                          <a:spcPct val="115000"/>
                        </a:lnSpc>
                        <a:spcAft>
                          <a:spcPts val="0"/>
                        </a:spcAft>
                      </a:pPr>
                      <a:r>
                        <a:rPr lang="tr-TR" sz="1200" dirty="0">
                          <a:effectLst/>
                        </a:rPr>
                        <a:t>Bilgi Teknolojileri ve Yazılım Listesi</a:t>
                      </a:r>
                      <a:endParaRPr lang="tr-TR" sz="1100" dirty="0">
                        <a:effectLst/>
                        <a:latin typeface="Calibri"/>
                        <a:ea typeface="Calibri"/>
                        <a:cs typeface="Times New Roman"/>
                      </a:endParaRPr>
                    </a:p>
                  </a:txBody>
                  <a:tcPr marL="44450" marR="44450" marT="0" marB="0" anchor="ctr">
                    <a:solidFill>
                      <a:srgbClr val="FF0000"/>
                    </a:solidFill>
                  </a:tcPr>
                </a:tc>
              </a:tr>
              <a:tr h="273685">
                <a:tc>
                  <a:txBody>
                    <a:bodyPr/>
                    <a:lstStyle/>
                    <a:p>
                      <a:pPr>
                        <a:lnSpc>
                          <a:spcPct val="115000"/>
                        </a:lnSpc>
                        <a:spcAft>
                          <a:spcPts val="0"/>
                        </a:spcAft>
                      </a:pPr>
                      <a:r>
                        <a:rPr lang="tr-TR" sz="1000">
                          <a:effectLst/>
                        </a:rPr>
                        <a:t>Kira Takip Sistemi  </a:t>
                      </a:r>
                      <a:endParaRPr lang="tr-TR" sz="1100">
                        <a:effectLst/>
                        <a:latin typeface="Calibri"/>
                        <a:ea typeface="Calibri"/>
                        <a:cs typeface="Times New Roman"/>
                      </a:endParaRPr>
                    </a:p>
                  </a:txBody>
                  <a:tcPr marL="44450" marR="44450" marT="0" marB="0" anchor="ctr"/>
                </a:tc>
              </a:tr>
              <a:tr h="273685">
                <a:tc>
                  <a:txBody>
                    <a:bodyPr/>
                    <a:lstStyle/>
                    <a:p>
                      <a:pPr>
                        <a:lnSpc>
                          <a:spcPct val="115000"/>
                        </a:lnSpc>
                        <a:spcAft>
                          <a:spcPts val="0"/>
                        </a:spcAft>
                      </a:pPr>
                      <a:r>
                        <a:rPr lang="tr-TR" sz="1000">
                          <a:effectLst/>
                        </a:rPr>
                        <a:t>BAP Otomasyon Programı </a:t>
                      </a:r>
                      <a:endParaRPr lang="tr-TR" sz="1100">
                        <a:effectLst/>
                        <a:latin typeface="Calibri"/>
                        <a:ea typeface="Calibri"/>
                        <a:cs typeface="Times New Roman"/>
                      </a:endParaRPr>
                    </a:p>
                  </a:txBody>
                  <a:tcPr marL="44450" marR="44450" marT="0" marB="0" anchor="ctr"/>
                </a:tc>
              </a:tr>
              <a:tr h="273685">
                <a:tc>
                  <a:txBody>
                    <a:bodyPr/>
                    <a:lstStyle/>
                    <a:p>
                      <a:pPr>
                        <a:lnSpc>
                          <a:spcPct val="115000"/>
                        </a:lnSpc>
                        <a:spcAft>
                          <a:spcPts val="0"/>
                        </a:spcAft>
                      </a:pPr>
                      <a:r>
                        <a:rPr lang="tr-TR" sz="1000" dirty="0">
                          <a:effectLst/>
                        </a:rPr>
                        <a:t>Personel Otomasyon Programı </a:t>
                      </a:r>
                      <a:endParaRPr lang="tr-TR" sz="1100" dirty="0">
                        <a:effectLst/>
                        <a:latin typeface="Calibri"/>
                        <a:ea typeface="Calibri"/>
                        <a:cs typeface="Times New Roman"/>
                      </a:endParaRPr>
                    </a:p>
                  </a:txBody>
                  <a:tcPr marL="44450" marR="44450" marT="0" marB="0" anchor="ctr"/>
                </a:tc>
              </a:tr>
              <a:tr h="273685">
                <a:tc>
                  <a:txBody>
                    <a:bodyPr/>
                    <a:lstStyle/>
                    <a:p>
                      <a:pPr>
                        <a:lnSpc>
                          <a:spcPct val="115000"/>
                        </a:lnSpc>
                        <a:spcAft>
                          <a:spcPts val="0"/>
                        </a:spcAft>
                      </a:pPr>
                      <a:r>
                        <a:rPr lang="tr-TR" sz="1000">
                          <a:effectLst/>
                        </a:rPr>
                        <a:t>Öğrenci Otomasyon Programı  </a:t>
                      </a:r>
                      <a:endParaRPr lang="tr-TR" sz="1100">
                        <a:effectLst/>
                        <a:latin typeface="Calibri"/>
                        <a:ea typeface="Calibri"/>
                        <a:cs typeface="Times New Roman"/>
                      </a:endParaRPr>
                    </a:p>
                  </a:txBody>
                  <a:tcPr marL="44450" marR="44450" marT="0" marB="0" anchor="ctr"/>
                </a:tc>
              </a:tr>
              <a:tr h="273685">
                <a:tc>
                  <a:txBody>
                    <a:bodyPr/>
                    <a:lstStyle/>
                    <a:p>
                      <a:pPr>
                        <a:lnSpc>
                          <a:spcPct val="115000"/>
                        </a:lnSpc>
                        <a:spcAft>
                          <a:spcPts val="0"/>
                        </a:spcAft>
                      </a:pPr>
                      <a:r>
                        <a:rPr lang="tr-TR" sz="1000" dirty="0">
                          <a:effectLst/>
                        </a:rPr>
                        <a:t>Kütüphane Otomasyon Programı  </a:t>
                      </a:r>
                      <a:endParaRPr lang="tr-TR" sz="1100" dirty="0">
                        <a:effectLst/>
                        <a:latin typeface="Calibri"/>
                        <a:ea typeface="Calibri"/>
                        <a:cs typeface="Times New Roman"/>
                      </a:endParaRPr>
                    </a:p>
                  </a:txBody>
                  <a:tcPr marL="44450" marR="44450" marT="0" marB="0" anchor="ctr"/>
                </a:tc>
              </a:tr>
            </a:tbl>
          </a:graphicData>
        </a:graphic>
      </p:graphicFrame>
      <p:sp>
        <p:nvSpPr>
          <p:cNvPr id="7" name="Dikdörtgen 6"/>
          <p:cNvSpPr/>
          <p:nvPr/>
        </p:nvSpPr>
        <p:spPr>
          <a:xfrm>
            <a:off x="386629" y="5229200"/>
            <a:ext cx="8694712" cy="461665"/>
          </a:xfrm>
          <a:prstGeom prst="rect">
            <a:avLst/>
          </a:prstGeom>
        </p:spPr>
        <p:txBody>
          <a:bodyPr wrap="square">
            <a:spAutoFit/>
          </a:bodyPr>
          <a:lstStyle/>
          <a:p>
            <a:r>
              <a:rPr lang="tr-TR" sz="1200" dirty="0"/>
              <a:t>Ayrıca Başbakanlık Mevzuat Bilgi Sistemi, </a:t>
            </a:r>
            <a:r>
              <a:rPr lang="tr-TR" sz="1200" dirty="0" smtClean="0"/>
              <a:t>Merkezi Maliye Sistemleri, Resmi </a:t>
            </a:r>
            <a:r>
              <a:rPr lang="tr-TR" sz="1200" dirty="0"/>
              <a:t>Gazete Bilgi Sistemi, Sayıştay, Kamu İhale Kurumu, YÖK ve diğer üniversitelerin sistemlerinden yararlanılmaktadır </a:t>
            </a:r>
          </a:p>
        </p:txBody>
      </p:sp>
    </p:spTree>
    <p:extLst>
      <p:ext uri="{BB962C8B-B14F-4D97-AF65-F5344CB8AC3E}">
        <p14:creationId xmlns:p14="http://schemas.microsoft.com/office/powerpoint/2010/main" val="239961312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pPr lvl="0"/>
            <a:r>
              <a:rPr lang="tr-TR" sz="3200" b="1" cap="all" dirty="0"/>
              <a:t>YÖNETİM SİSTEMİ</a:t>
            </a:r>
            <a:r>
              <a:rPr lang="tr-TR" sz="3200" cap="all" dirty="0"/>
              <a:t/>
            </a:r>
            <a:br>
              <a:rPr lang="tr-TR" sz="3200" cap="all" dirty="0"/>
            </a:br>
            <a:r>
              <a:rPr lang="tr-TR" sz="2400" b="1" dirty="0">
                <a:solidFill>
                  <a:srgbClr val="FF0000"/>
                </a:solidFill>
              </a:rPr>
              <a:t>Bilgi Yönetim Sistemleri</a:t>
            </a:r>
            <a:endParaRPr lang="tr-TR" sz="2400" dirty="0">
              <a:solidFill>
                <a:srgbClr val="FF0000"/>
              </a:solidFill>
            </a:endParaRPr>
          </a:p>
        </p:txBody>
      </p:sp>
      <p:sp>
        <p:nvSpPr>
          <p:cNvPr id="5" name="Dikdörtgen 4"/>
          <p:cNvSpPr/>
          <p:nvPr/>
        </p:nvSpPr>
        <p:spPr>
          <a:xfrm>
            <a:off x="309464" y="1080415"/>
            <a:ext cx="8708377" cy="5493812"/>
          </a:xfrm>
          <a:prstGeom prst="rect">
            <a:avLst/>
          </a:prstGeom>
        </p:spPr>
        <p:txBody>
          <a:bodyPr wrap="square">
            <a:spAutoFit/>
          </a:bodyPr>
          <a:lstStyle/>
          <a:p>
            <a:pPr lvl="0">
              <a:tabLst>
                <a:tab pos="355600" algn="l"/>
              </a:tabLst>
            </a:pPr>
            <a:r>
              <a:rPr lang="tr-TR" sz="1300" b="1" dirty="0">
                <a:solidFill>
                  <a:schemeClr val="accent6">
                    <a:lumMod val="75000"/>
                  </a:schemeClr>
                </a:solidFill>
              </a:rPr>
              <a:t>Kurum iç ve dış değerlendirme sürecine yönelik bilgiler nasıl ve hangi sıklıkta toplanmaktadır?</a:t>
            </a:r>
            <a:endParaRPr lang="tr-TR" sz="1300" dirty="0">
              <a:solidFill>
                <a:schemeClr val="accent6">
                  <a:lumMod val="75000"/>
                </a:schemeClr>
              </a:solidFill>
            </a:endParaRPr>
          </a:p>
          <a:p>
            <a:pPr>
              <a:tabLst>
                <a:tab pos="355600" algn="l"/>
              </a:tabLst>
            </a:pPr>
            <a:r>
              <a:rPr lang="tr-TR" sz="1300" dirty="0" smtClean="0"/>
              <a:t>	Kurum </a:t>
            </a:r>
            <a:r>
              <a:rPr lang="tr-TR" sz="1300" dirty="0"/>
              <a:t>İç Değerlendirme Raporu, kurumun yıllık iç değerlendirme süreçlerini izlemek ve beş yıl içinde en az bir defa gerçekleştirilecek dış değerlendirme sürecinde esas alınmak üzere kurum tarafından her yıl hazırlanır.</a:t>
            </a:r>
          </a:p>
          <a:p>
            <a:pPr>
              <a:tabLst>
                <a:tab pos="355600" algn="l"/>
              </a:tabLst>
            </a:pPr>
            <a:r>
              <a:rPr lang="tr-TR" sz="1300" dirty="0"/>
              <a:t> </a:t>
            </a:r>
          </a:p>
          <a:p>
            <a:pPr>
              <a:tabLst>
                <a:tab pos="355600" algn="l"/>
              </a:tabLst>
            </a:pPr>
            <a:r>
              <a:rPr lang="tr-TR" sz="1300" dirty="0"/>
              <a:t>Kurumun iç ve dış değerlendirme süreci, aşağıdaki dört ana hususu kapsayacak şekilde gerçekleştirilmektedir:</a:t>
            </a:r>
          </a:p>
          <a:p>
            <a:pPr marL="285750" lvl="0" indent="-107950">
              <a:buFont typeface="Arial" panose="020B0604020202020204" pitchFamily="34" charset="0"/>
              <a:buChar char="•"/>
              <a:tabLst>
                <a:tab pos="355600" algn="l"/>
              </a:tabLst>
            </a:pPr>
            <a:r>
              <a:rPr lang="tr-TR" sz="1300" dirty="0"/>
              <a:t>Kurum ne yapmaya çalışıyor?</a:t>
            </a:r>
          </a:p>
          <a:p>
            <a:pPr marL="285750" lvl="0" indent="-107950">
              <a:buFont typeface="Arial" panose="020B0604020202020204" pitchFamily="34" charset="0"/>
              <a:buChar char="•"/>
              <a:tabLst>
                <a:tab pos="355600" algn="l"/>
              </a:tabLst>
            </a:pPr>
            <a:r>
              <a:rPr lang="tr-TR" sz="1300" dirty="0"/>
              <a:t>Kurumun misyonu ve hedefleri nedir?</a:t>
            </a:r>
          </a:p>
          <a:p>
            <a:pPr marL="285750" lvl="0" indent="-107950">
              <a:buFont typeface="Arial" panose="020B0604020202020204" pitchFamily="34" charset="0"/>
              <a:buChar char="•"/>
              <a:tabLst>
                <a:tab pos="355600" algn="l"/>
              </a:tabLst>
            </a:pPr>
            <a:r>
              <a:rPr lang="tr-TR" sz="1300" dirty="0"/>
              <a:t>Kurum, misyon ve hedeflerine nasıl ulaşmaya çalışıyor?</a:t>
            </a:r>
          </a:p>
          <a:p>
            <a:pPr marL="285750" lvl="0" indent="-107950">
              <a:buFont typeface="Arial" panose="020B0604020202020204" pitchFamily="34" charset="0"/>
              <a:buChar char="•"/>
              <a:tabLst>
                <a:tab pos="355600" algn="l"/>
              </a:tabLst>
            </a:pPr>
            <a:r>
              <a:rPr lang="tr-TR" sz="1300" dirty="0"/>
              <a:t>Kurumun yönetişim/</a:t>
            </a:r>
            <a:r>
              <a:rPr lang="tr-TR" sz="1300" dirty="0" err="1"/>
              <a:t>organizasyonel</a:t>
            </a:r>
            <a:r>
              <a:rPr lang="tr-TR" sz="1300" dirty="0"/>
              <a:t> süreçleri ve faaliyetleri nelerdir?</a:t>
            </a:r>
          </a:p>
          <a:p>
            <a:pPr marL="285750" lvl="0" indent="-107950">
              <a:buFont typeface="Arial" panose="020B0604020202020204" pitchFamily="34" charset="0"/>
              <a:buChar char="•"/>
              <a:tabLst>
                <a:tab pos="355600" algn="l"/>
              </a:tabLst>
            </a:pPr>
            <a:r>
              <a:rPr lang="tr-TR" sz="1300" dirty="0"/>
              <a:t>Kurum, misyon ve hedeflerine ulaştığına nasıl emin oluyor?</a:t>
            </a:r>
          </a:p>
          <a:p>
            <a:pPr marL="285750" lvl="0" indent="-107950">
              <a:buFont typeface="Arial" panose="020B0604020202020204" pitchFamily="34" charset="0"/>
              <a:buChar char="•"/>
              <a:tabLst>
                <a:tab pos="355600" algn="l"/>
              </a:tabLst>
            </a:pPr>
            <a:r>
              <a:rPr lang="tr-TR" sz="1300" dirty="0"/>
              <a:t>Kalite güvencesi ve iç değerlendirme süreçleri nasıldır?</a:t>
            </a:r>
          </a:p>
          <a:p>
            <a:pPr marL="285750" lvl="0" indent="-107950">
              <a:buFont typeface="Arial" panose="020B0604020202020204" pitchFamily="34" charset="0"/>
              <a:buChar char="•"/>
              <a:tabLst>
                <a:tab pos="355600" algn="l"/>
              </a:tabLst>
            </a:pPr>
            <a:r>
              <a:rPr lang="tr-TR" sz="1300" dirty="0"/>
              <a:t>Kurum, geleceğe yönelik süreçlerini nasıl iyileştirmeyi planlıyor?</a:t>
            </a:r>
          </a:p>
          <a:p>
            <a:pPr marL="285750" lvl="0" indent="-107950">
              <a:buFont typeface="Arial" panose="020B0604020202020204" pitchFamily="34" charset="0"/>
              <a:buChar char="•"/>
              <a:tabLst>
                <a:tab pos="355600" algn="l"/>
              </a:tabLst>
            </a:pPr>
            <a:r>
              <a:rPr lang="tr-TR" sz="1300" dirty="0"/>
              <a:t>Yükseköğretimin hızlı değişen gündemi kapsamında kurumun rekabet avantajını</a:t>
            </a:r>
            <a:br>
              <a:rPr lang="tr-TR" sz="1300" dirty="0"/>
            </a:br>
            <a:r>
              <a:rPr lang="tr-TR" sz="1300" dirty="0"/>
              <a:t>koruyabilmesi için hangi sürekli iyileşme faaliyetleri yapılmaktadır?</a:t>
            </a:r>
          </a:p>
          <a:p>
            <a:pPr marL="285750" indent="-107950">
              <a:buFont typeface="Arial" panose="020B0604020202020204" pitchFamily="34" charset="0"/>
              <a:buChar char="•"/>
              <a:tabLst>
                <a:tab pos="355600" algn="l"/>
              </a:tabLst>
            </a:pPr>
            <a:r>
              <a:rPr lang="tr-TR" sz="1300" dirty="0"/>
              <a:t>Raporlamalar, yukarıda bahsi geçen tüm yazılımlar üzerinden gerçekleştirilmektedir. </a:t>
            </a:r>
          </a:p>
          <a:p>
            <a:pPr>
              <a:tabLst>
                <a:tab pos="355600" algn="l"/>
              </a:tabLst>
            </a:pPr>
            <a:r>
              <a:rPr lang="tr-TR" sz="1300" dirty="0"/>
              <a:t> </a:t>
            </a:r>
          </a:p>
          <a:p>
            <a:pPr lvl="0">
              <a:tabLst>
                <a:tab pos="355600" algn="l"/>
              </a:tabLst>
            </a:pPr>
            <a:r>
              <a:rPr lang="tr-TR" sz="1300" b="1" dirty="0">
                <a:solidFill>
                  <a:schemeClr val="accent6">
                    <a:lumMod val="75000"/>
                  </a:schemeClr>
                </a:solidFill>
              </a:rPr>
              <a:t>Toplanan verilerin güvenliği, gizliliği (kişisel bilgiler gibi gizlilik gerektiren verilerin güvenliği ve üçüncü şahıslarla paylaşılmaması) ve güvenilirliği (somut ve objektif olması) nasıl sağlanmaktadır?</a:t>
            </a:r>
            <a:endParaRPr lang="tr-TR" sz="1300" dirty="0">
              <a:solidFill>
                <a:schemeClr val="accent6">
                  <a:lumMod val="75000"/>
                </a:schemeClr>
              </a:solidFill>
            </a:endParaRPr>
          </a:p>
          <a:p>
            <a:pPr>
              <a:tabLst>
                <a:tab pos="355600" algn="l"/>
              </a:tabLst>
            </a:pPr>
            <a:r>
              <a:rPr lang="tr-TR" sz="1300" dirty="0" smtClean="0"/>
              <a:t>	Bilgi </a:t>
            </a:r>
            <a:r>
              <a:rPr lang="tr-TR" sz="1300" dirty="0"/>
              <a:t>ve veri güvenliğinin sağlanması, Bilgi İşlem Dairesi tarafından yürütülmektedir. Bilgi İşlem Dairesi, iletişim altyapısının oluşturulması ve yönetilmesi, idari hizmetlerin yazılımı ve kullanımı, web hizmeti sunulması, e-posta hizmetlerinin sağlıklı yürütülmesi, bilgisayar ağının sağlıklı ve her türlü tehlikeden korunmuş biçimde düzenlenerek hizmete sunulması başlıkları altında hizmetlerini yürütmektedir. Veri güvenliği, yukarıda bahsi geçen yazılımlar ve yazılım desteği sağlayan paydaşlar üzerinden sağlanmaktadır. Sunucular için yedekleme sağlanması, hizmet binalarında güç kaynağı bulunmaması nedeniyle veri kaybının yaşanması, virüs saldırıları konusunda virüs koruyucularının etkin olmaması, kampüs içi elektronik güvenlik eksikliğinin olması, teknolojik kaynakların garanti işlemlerinin tek elden yürütülmemesi gibi riskler, Üniversitemizin “2013 - Risk Değerlendirme ve Analiz Sonuçları” raporlarında yer almaktadır ve “İç Kontrol Standartları Eylem Planı” kapsamında giderilmesi adına çalışmalar yapılmaktadır. </a:t>
            </a:r>
          </a:p>
        </p:txBody>
      </p:sp>
    </p:spTree>
    <p:extLst>
      <p:ext uri="{BB962C8B-B14F-4D97-AF65-F5344CB8AC3E}">
        <p14:creationId xmlns:p14="http://schemas.microsoft.com/office/powerpoint/2010/main" val="29214040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r>
              <a:rPr lang="tr-TR" sz="3200" b="1" cap="all" dirty="0"/>
              <a:t>YÖNETİM SİSTEMİ</a:t>
            </a:r>
            <a:r>
              <a:rPr lang="tr-TR" sz="3200" cap="all" dirty="0"/>
              <a:t/>
            </a:r>
            <a:br>
              <a:rPr lang="tr-TR" sz="3200" cap="all" dirty="0"/>
            </a:br>
            <a:r>
              <a:rPr lang="tr-TR" sz="2400" b="1" dirty="0">
                <a:solidFill>
                  <a:srgbClr val="FF0000"/>
                </a:solidFill>
              </a:rPr>
              <a:t>Kurum Dışından Tedarik Edilen Hizmetlerin Kalitesi </a:t>
            </a:r>
            <a:endParaRPr lang="tr-TR" sz="2400" dirty="0">
              <a:solidFill>
                <a:srgbClr val="FF0000"/>
              </a:solidFill>
            </a:endParaRPr>
          </a:p>
        </p:txBody>
      </p:sp>
      <p:sp>
        <p:nvSpPr>
          <p:cNvPr id="5" name="Dikdörtgen 4"/>
          <p:cNvSpPr/>
          <p:nvPr/>
        </p:nvSpPr>
        <p:spPr>
          <a:xfrm>
            <a:off x="309464" y="1181651"/>
            <a:ext cx="8708377" cy="2031325"/>
          </a:xfrm>
          <a:prstGeom prst="rect">
            <a:avLst/>
          </a:prstGeom>
        </p:spPr>
        <p:txBody>
          <a:bodyPr wrap="square">
            <a:spAutoFit/>
          </a:bodyPr>
          <a:lstStyle/>
          <a:p>
            <a:pPr algn="just">
              <a:tabLst>
                <a:tab pos="355600" algn="l"/>
              </a:tabLst>
            </a:pPr>
            <a:r>
              <a:rPr lang="tr-TR" sz="1400" dirty="0" smtClean="0"/>
              <a:t>	Kurum dışından alınan idari ve /veya destek hizmetlerinin tedarik süreçleri ile ilgili işlemler, Üniversitemiz İdari ve Mali İşler Daire Başkanlığı ve Sağlık, Kültür, Spor Daire Başkanlığı tarafından 4734 Sayılı Kamu İhale Kanunu çerçevesinde yürütülmektedir. “Temizlik”, “özel güvenlik”, “personel servis hizmetleri” gibi destek hizmetleri, ilgili kanun hükümlerine göre ihale yoluyla temin edilmektedir. “Temizlik” ve “özel güvenlik hizmetleri” gibi personel çalıştırılmasına dayalı işler, üçer yıllık süreli ihaleler ile gerçekleştirilmekte olup “personel servis hizmetleri” alımı işi ise her yıl yeniden ihaleye çıkılmak suretiyle temin edilmektedir. İdari ve destek hizmetlerinde kurum dışından hizmet alımı suretiyle istihdam edilecek personele ilişkin kurumumuz tarafından bazı temel kriterler belirlenmiştir. Bu kriterler arasında “deneyim”, “eğitim durumu”, “ilgili meslek ile ilgili sertifika ve eğitim belgelerinin bulunması” zorunluluğu belirtilmektedir. </a:t>
            </a:r>
            <a:endParaRPr lang="tr-TR" sz="1400" dirty="0"/>
          </a:p>
        </p:txBody>
      </p:sp>
      <p:sp>
        <p:nvSpPr>
          <p:cNvPr id="3" name="Dikdörtgen 2"/>
          <p:cNvSpPr/>
          <p:nvPr/>
        </p:nvSpPr>
        <p:spPr>
          <a:xfrm>
            <a:off x="360263" y="3751872"/>
            <a:ext cx="8657577" cy="954107"/>
          </a:xfrm>
          <a:prstGeom prst="rect">
            <a:avLst/>
          </a:prstGeom>
        </p:spPr>
        <p:txBody>
          <a:bodyPr wrap="square">
            <a:spAutoFit/>
          </a:bodyPr>
          <a:lstStyle/>
          <a:p>
            <a:pPr algn="just">
              <a:tabLst>
                <a:tab pos="355600" algn="l"/>
              </a:tabLst>
            </a:pPr>
            <a:r>
              <a:rPr lang="tr-TR" sz="1400" dirty="0" smtClean="0"/>
              <a:t>	Gümüşhane </a:t>
            </a:r>
            <a:r>
              <a:rPr lang="tr-TR" sz="1400" dirty="0"/>
              <a:t>Üniversitesinin topluma karşı sorumluluğunun gereği olarak eğitim-öğretim, araştırma geliştirme faaliyetlerini de içerecek şekilde faaliyetlerle ilgili tüm veriler başta üniversitemiz web sayfası (http://www.gumushane.edu.tr) olmak üzere Gümüşhane Üniversitesine bağlı şekilde faaliyetlerini sürdüren GİF Haber, Gün TV, Kampüs FM ve Medya Merkezinde kamuoyu ile paylaşılmaktadır.</a:t>
            </a:r>
          </a:p>
        </p:txBody>
      </p:sp>
      <p:sp>
        <p:nvSpPr>
          <p:cNvPr id="4" name="Dikdörtgen 3"/>
          <p:cNvSpPr/>
          <p:nvPr/>
        </p:nvSpPr>
        <p:spPr>
          <a:xfrm>
            <a:off x="309464" y="3491716"/>
            <a:ext cx="2406941" cy="369332"/>
          </a:xfrm>
          <a:prstGeom prst="rect">
            <a:avLst/>
          </a:prstGeom>
        </p:spPr>
        <p:txBody>
          <a:bodyPr wrap="none">
            <a:spAutoFit/>
          </a:bodyPr>
          <a:lstStyle/>
          <a:p>
            <a:pPr lvl="0"/>
            <a:r>
              <a:rPr lang="tr-TR" b="1" dirty="0">
                <a:solidFill>
                  <a:schemeClr val="accent6">
                    <a:lumMod val="75000"/>
                  </a:schemeClr>
                </a:solidFill>
              </a:rPr>
              <a:t>Kamuoyu Bilgilendirme</a:t>
            </a:r>
            <a:endParaRPr lang="tr-TR" dirty="0">
              <a:solidFill>
                <a:schemeClr val="accent6">
                  <a:lumMod val="75000"/>
                </a:schemeClr>
              </a:solidFill>
            </a:endParaRPr>
          </a:p>
        </p:txBody>
      </p:sp>
    </p:spTree>
    <p:extLst>
      <p:ext uri="{BB962C8B-B14F-4D97-AF65-F5344CB8AC3E}">
        <p14:creationId xmlns:p14="http://schemas.microsoft.com/office/powerpoint/2010/main" val="32105941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pPr lvl="0"/>
            <a:r>
              <a:rPr lang="tr-TR" sz="3200" b="1" cap="all" dirty="0">
                <a:solidFill>
                  <a:srgbClr val="FF0000"/>
                </a:solidFill>
              </a:rPr>
              <a:t>SONUÇ ve DEĞERLENDİRME</a:t>
            </a:r>
            <a:endParaRPr lang="tr-TR" sz="3200" cap="all" dirty="0">
              <a:solidFill>
                <a:srgbClr val="FF0000"/>
              </a:solidFill>
            </a:endParaRPr>
          </a:p>
        </p:txBody>
      </p:sp>
      <p:sp>
        <p:nvSpPr>
          <p:cNvPr id="5" name="Dikdörtgen 4"/>
          <p:cNvSpPr/>
          <p:nvPr/>
        </p:nvSpPr>
        <p:spPr>
          <a:xfrm>
            <a:off x="309464" y="1181651"/>
            <a:ext cx="8708377" cy="5401479"/>
          </a:xfrm>
          <a:prstGeom prst="rect">
            <a:avLst/>
          </a:prstGeom>
        </p:spPr>
        <p:txBody>
          <a:bodyPr wrap="square">
            <a:spAutoFit/>
          </a:bodyPr>
          <a:lstStyle/>
          <a:p>
            <a:pPr algn="just">
              <a:tabLst>
                <a:tab pos="355600" algn="l"/>
              </a:tabLst>
            </a:pPr>
            <a:r>
              <a:rPr lang="tr-TR" sz="1500" dirty="0" smtClean="0"/>
              <a:t>	Gümüşhane </a:t>
            </a:r>
            <a:r>
              <a:rPr lang="tr-TR" sz="1500" dirty="0"/>
              <a:t>Üniversitesi her ile bir üniversite projesi kapsamında 2008 yılında kurulmuştur. Daha önce KTÜ’ne bağlı aktif durumda Mühendislik Fakültesi ve Meslek Yüksek Okulu bulunmaktaydı. Aktif bir fakülte bir MYO ile faaliyete başlayan Gümüşhane Üniversitesi, bu gün itibariyle, yedi fakülte bir yüksek okul, sekiz meslek yüksek okulu ile faaliyetine devam etmektedir.</a:t>
            </a:r>
          </a:p>
          <a:p>
            <a:pPr algn="just">
              <a:tabLst>
                <a:tab pos="355600" algn="l"/>
              </a:tabLst>
            </a:pPr>
            <a:r>
              <a:rPr lang="tr-TR" sz="1500" dirty="0"/>
              <a:t> </a:t>
            </a:r>
          </a:p>
          <a:p>
            <a:pPr algn="just">
              <a:tabLst>
                <a:tab pos="355600" algn="l"/>
              </a:tabLst>
            </a:pPr>
            <a:r>
              <a:rPr lang="tr-TR" sz="1500" dirty="0" smtClean="0"/>
              <a:t>	Gümüşhane </a:t>
            </a:r>
            <a:r>
              <a:rPr lang="tr-TR" sz="1500" dirty="0"/>
              <a:t>Üniversitesi, büyüme ve gelişimini planlı bir şekilde sağlayabilmek amacıyla 2013-2017 dönemi stratejik planını hazırlayarak 11. 01. 2012 tarih ve 50 sayılı Gümüşhane Üniversitesi </a:t>
            </a:r>
            <a:r>
              <a:rPr lang="tr-TR" sz="1500" dirty="0" err="1"/>
              <a:t>Senotosu</a:t>
            </a:r>
            <a:r>
              <a:rPr lang="tr-TR" sz="1500" dirty="0"/>
              <a:t> görüşmesinde karara bağlamıştır. Stratejik planda tanımladığı misyonu ve ulaşmak istediği vizyonu kapsamında, eğitim-öğretim, bilimsel araştırma ve geliştirme, kamu yararı oluşturma ve işbirliği, fiziki yapılaşma ve çevre, kurumsallaşma ve kurumsal memnuniyet, mali yönetim ve finans başlıklı altı tema üzerinden stratejik hedeflerini, faaliyetlerini ve performans göstergelerini belirlemiştir. Her yıl ortaya çıkan gerçekleştirmeleri, yıllık faaliyet raporlarıyla tespit etmiş ve başarı oranlarını faaliyet raporlarında yayınlamıştır. İç kontrol sistemini, aktif hale getirerek işlerin yazılı prosedürler üzerinden standardize bir şekilde yürümesini sağlamaktadır. Ayrıca yaptığı risk analizi çalışmalarıyla da iyileştirilmesi gereken uygulamaları tespit ederek, sorumlu birimleri ve takip etmesi gereken yöneticileri atamıştır. Bu kapsamda iyileştirme çalışmaları devam etmektedir. </a:t>
            </a:r>
          </a:p>
          <a:p>
            <a:pPr algn="just">
              <a:tabLst>
                <a:tab pos="355600" algn="l"/>
              </a:tabLst>
            </a:pPr>
            <a:r>
              <a:rPr lang="tr-TR" sz="1500" dirty="0"/>
              <a:t> </a:t>
            </a:r>
          </a:p>
          <a:p>
            <a:pPr algn="just">
              <a:tabLst>
                <a:tab pos="355600" algn="l"/>
              </a:tabLst>
            </a:pPr>
            <a:r>
              <a:rPr lang="tr-TR" sz="1500" dirty="0" smtClean="0"/>
              <a:t>	Eğitim-öğretim </a:t>
            </a:r>
            <a:r>
              <a:rPr lang="tr-TR" sz="1500" dirty="0"/>
              <a:t>kalitesini geliştirmek için Bologna uygulamalarına özel bir önem vermiş olup, Avrupa </a:t>
            </a:r>
            <a:r>
              <a:rPr lang="tr-TR" sz="1500" dirty="0" err="1"/>
              <a:t>Komisyonu’undan</a:t>
            </a:r>
            <a:r>
              <a:rPr lang="tr-TR" sz="1500" dirty="0"/>
              <a:t>  “Diploma </a:t>
            </a:r>
            <a:r>
              <a:rPr lang="tr-TR" sz="1500" dirty="0" err="1"/>
              <a:t>Supplement</a:t>
            </a:r>
            <a:r>
              <a:rPr lang="tr-TR" sz="1500" dirty="0"/>
              <a:t>” belgesini almıştır. Ayrıca çift </a:t>
            </a:r>
            <a:r>
              <a:rPr lang="tr-TR" sz="1500" dirty="0" err="1"/>
              <a:t>anadal</a:t>
            </a:r>
            <a:r>
              <a:rPr lang="tr-TR" sz="1500" dirty="0"/>
              <a:t> ve </a:t>
            </a:r>
            <a:r>
              <a:rPr lang="tr-TR" sz="1500" dirty="0" err="1"/>
              <a:t>yandal</a:t>
            </a:r>
            <a:r>
              <a:rPr lang="tr-TR" sz="1500" dirty="0"/>
              <a:t> programlarıyla öğrencilere yeni eğitim imkanları oluşturmuştur.  Öğrenci değişim programlarına ile farklı ulusal ve yabancı üniversitelerle öğrenci değişimini sağlamaktadır. Akademik kadro hedeflerine %91 oranında ulaşmıştır. Eğitim-öğretim sürecinde öğrencilerin her ders için geri bildirimini sağlayan bir sistem öğrenci bilgi sistemine entegre edilmiştir.</a:t>
            </a:r>
          </a:p>
        </p:txBody>
      </p:sp>
    </p:spTree>
    <p:extLst>
      <p:ext uri="{BB962C8B-B14F-4D97-AF65-F5344CB8AC3E}">
        <p14:creationId xmlns:p14="http://schemas.microsoft.com/office/powerpoint/2010/main" val="401491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000" b="1" u="sng" dirty="0" smtClean="0">
                <a:solidFill>
                  <a:srgbClr val="0070C0"/>
                </a:solidFill>
              </a:rPr>
              <a:t>Misyon &amp; Vizyon &amp; Değerler</a:t>
            </a:r>
            <a:endParaRPr lang="tr-TR" sz="3000" dirty="0">
              <a:solidFill>
                <a:srgbClr val="0070C0"/>
              </a:solidFill>
            </a:endParaRPr>
          </a:p>
        </p:txBody>
      </p:sp>
      <p:sp>
        <p:nvSpPr>
          <p:cNvPr id="3" name="İçerik Yer Tutucusu 2"/>
          <p:cNvSpPr>
            <a:spLocks noGrp="1"/>
          </p:cNvSpPr>
          <p:nvPr>
            <p:ph idx="1"/>
          </p:nvPr>
        </p:nvSpPr>
        <p:spPr>
          <a:xfrm>
            <a:off x="457200" y="1268760"/>
            <a:ext cx="8229600" cy="5256584"/>
          </a:xfrm>
        </p:spPr>
        <p:txBody>
          <a:bodyPr>
            <a:noAutofit/>
          </a:bodyPr>
          <a:lstStyle/>
          <a:p>
            <a:pPr marL="0" indent="0" algn="just">
              <a:lnSpc>
                <a:spcPct val="170000"/>
              </a:lnSpc>
              <a:buNone/>
            </a:pPr>
            <a:r>
              <a:rPr lang="tr-TR" sz="1400" b="1" u="sng" dirty="0" smtClean="0">
                <a:solidFill>
                  <a:srgbClr val="C00000"/>
                </a:solidFill>
              </a:rPr>
              <a:t>Misyon</a:t>
            </a:r>
            <a:endParaRPr lang="tr-TR" sz="1400" dirty="0" smtClean="0">
              <a:solidFill>
                <a:srgbClr val="C00000"/>
              </a:solidFill>
            </a:endParaRPr>
          </a:p>
          <a:p>
            <a:pPr marL="0" indent="0" algn="just">
              <a:lnSpc>
                <a:spcPct val="170000"/>
              </a:lnSpc>
              <a:buNone/>
            </a:pPr>
            <a:r>
              <a:rPr lang="tr-TR" sz="1400" dirty="0" smtClean="0"/>
              <a:t>İlimizin</a:t>
            </a:r>
            <a:r>
              <a:rPr lang="tr-TR" sz="1400" dirty="0"/>
              <a:t>, bölgemizin ve ülkemizin sosyal, kültürel ve ekonomik gelişmesine destek olmak; girişimci, üretken, sorgulayıcı, rekabetçi, ulusal ve uluslararası mesleki yeterliliğe sahip gençler yetiştirmek, bilimsel veri, bilgi ve teknoloji üretmek, yaymak, ulusal ve uluslararası paydaşlarla işbirliği yaparak bölgesel, ulusal ve evrensel gelişmeye katkı sağlamaktır</a:t>
            </a:r>
          </a:p>
          <a:p>
            <a:pPr marL="0" indent="0" algn="just">
              <a:lnSpc>
                <a:spcPct val="170000"/>
              </a:lnSpc>
              <a:buNone/>
            </a:pPr>
            <a:r>
              <a:rPr lang="tr-TR" sz="1400" dirty="0"/>
              <a:t> </a:t>
            </a:r>
          </a:p>
          <a:p>
            <a:pPr marL="0" indent="0" algn="just">
              <a:lnSpc>
                <a:spcPct val="170000"/>
              </a:lnSpc>
              <a:buNone/>
            </a:pPr>
            <a:r>
              <a:rPr lang="tr-TR" sz="1400" b="1" u="sng" dirty="0" smtClean="0">
                <a:solidFill>
                  <a:srgbClr val="C00000"/>
                </a:solidFill>
              </a:rPr>
              <a:t>Vizyon</a:t>
            </a:r>
          </a:p>
          <a:p>
            <a:pPr marL="0" indent="0" algn="just">
              <a:lnSpc>
                <a:spcPct val="170000"/>
              </a:lnSpc>
              <a:buNone/>
            </a:pPr>
            <a:r>
              <a:rPr lang="tr-TR" sz="1400" i="1" dirty="0" smtClean="0"/>
              <a:t>Doğu </a:t>
            </a:r>
            <a:r>
              <a:rPr lang="tr-TR" sz="1400" i="1" dirty="0"/>
              <a:t>Karadeniz </a:t>
            </a:r>
            <a:r>
              <a:rPr lang="tr-TR" sz="1400" i="1" dirty="0" smtClean="0"/>
              <a:t>Bölümü’nün </a:t>
            </a:r>
            <a:r>
              <a:rPr lang="tr-TR" sz="1400" i="1" dirty="0"/>
              <a:t>ilk üç yükseköğretim merkezinden biri olmak.</a:t>
            </a:r>
            <a:endParaRPr lang="tr-TR" sz="1400" dirty="0"/>
          </a:p>
          <a:p>
            <a:pPr marL="0" indent="0" algn="just">
              <a:lnSpc>
                <a:spcPct val="170000"/>
              </a:lnSpc>
              <a:buNone/>
            </a:pPr>
            <a:r>
              <a:rPr lang="tr-TR" sz="1400" i="1" dirty="0"/>
              <a:t> </a:t>
            </a:r>
            <a:endParaRPr lang="tr-TR" sz="1400" dirty="0"/>
          </a:p>
          <a:p>
            <a:pPr marL="0" indent="0" algn="just">
              <a:lnSpc>
                <a:spcPct val="170000"/>
              </a:lnSpc>
              <a:buNone/>
            </a:pPr>
            <a:r>
              <a:rPr lang="tr-TR" sz="1400" b="1" u="sng" dirty="0" smtClean="0">
                <a:solidFill>
                  <a:srgbClr val="C00000"/>
                </a:solidFill>
              </a:rPr>
              <a:t>Değerler</a:t>
            </a:r>
          </a:p>
          <a:p>
            <a:pPr marL="0" indent="0" algn="just">
              <a:lnSpc>
                <a:spcPct val="170000"/>
              </a:lnSpc>
              <a:buNone/>
            </a:pPr>
            <a:r>
              <a:rPr lang="tr-TR" sz="1400" dirty="0" smtClean="0"/>
              <a:t>2013-2017 </a:t>
            </a:r>
            <a:r>
              <a:rPr lang="tr-TR" sz="1400" dirty="0"/>
              <a:t>Stratejik Planımızda değerlerimiz “Evrensellik, Akademik Özgürlük ve İfade Özgürlüğü, Öğrenci Odaklı Yaklaşım, Kamu Yararı Oluşturmak, Bilimsel Etik Değerleri Benimsemek, Kalite ve Yenilikçilik, Fırsat Eşitliği ve Girişimcilik, Paydaş Memnuniyetini Gözetmek, Hayat Boyu Öğrenme, İnsan Haklarına ve Toplumsal Değerlere Saygılı Olmak, Hukukun Üstünlüğüne ve Demokrasiye Bağlılık” şeklinde belirtilmiştir</a:t>
            </a:r>
            <a:r>
              <a:rPr lang="tr-TR" sz="1400" dirty="0" smtClean="0"/>
              <a:t>.</a:t>
            </a:r>
            <a:endParaRPr lang="tr-TR" sz="1400" dirty="0"/>
          </a:p>
        </p:txBody>
      </p:sp>
    </p:spTree>
    <p:extLst>
      <p:ext uri="{BB962C8B-B14F-4D97-AF65-F5344CB8AC3E}">
        <p14:creationId xmlns:p14="http://schemas.microsoft.com/office/powerpoint/2010/main" val="103717070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43000"/>
          </a:xfrm>
        </p:spPr>
        <p:txBody>
          <a:bodyPr>
            <a:normAutofit/>
          </a:bodyPr>
          <a:lstStyle/>
          <a:p>
            <a:pPr lvl="0"/>
            <a:r>
              <a:rPr lang="tr-TR" sz="3200" b="1" cap="all" dirty="0">
                <a:solidFill>
                  <a:srgbClr val="FF0000"/>
                </a:solidFill>
              </a:rPr>
              <a:t>SONUÇ ve DEĞERLENDİRME</a:t>
            </a:r>
            <a:endParaRPr lang="tr-TR" sz="3200" cap="all" dirty="0">
              <a:solidFill>
                <a:srgbClr val="FF0000"/>
              </a:solidFill>
            </a:endParaRPr>
          </a:p>
        </p:txBody>
      </p:sp>
      <p:sp>
        <p:nvSpPr>
          <p:cNvPr id="5" name="Dikdörtgen 4"/>
          <p:cNvSpPr/>
          <p:nvPr/>
        </p:nvSpPr>
        <p:spPr>
          <a:xfrm>
            <a:off x="309464" y="908720"/>
            <a:ext cx="8708377" cy="5878532"/>
          </a:xfrm>
          <a:prstGeom prst="rect">
            <a:avLst/>
          </a:prstGeom>
        </p:spPr>
        <p:txBody>
          <a:bodyPr wrap="square">
            <a:spAutoFit/>
          </a:bodyPr>
          <a:lstStyle/>
          <a:p>
            <a:pPr algn="just">
              <a:tabLst>
                <a:tab pos="355600" algn="l"/>
              </a:tabLst>
            </a:pPr>
            <a:r>
              <a:rPr lang="tr-TR" sz="1600" dirty="0" smtClean="0"/>
              <a:t>	Bilimsel </a:t>
            </a:r>
            <a:r>
              <a:rPr lang="tr-TR" sz="1600" dirty="0"/>
              <a:t>araştırmaların üniversite çapında desteklenmesi, BAP birimi ile sağlanırken, merkezi araştırma </a:t>
            </a:r>
            <a:r>
              <a:rPr lang="tr-TR" sz="1600" dirty="0" err="1"/>
              <a:t>laboratuarı</a:t>
            </a:r>
            <a:r>
              <a:rPr lang="tr-TR" sz="1600" dirty="0"/>
              <a:t> bilimsel araştırmalara zemin oluşturmakta, sürekli eğitim merkezi ise akademisyenleri sektör ve toplumsal taleplerle buluşturmaktadır. Akademisyenler ulusal ve uluslararası proje destek birimlerinden yaptıkları projeler ile destek sağlamaktadır. </a:t>
            </a:r>
          </a:p>
          <a:p>
            <a:pPr algn="just">
              <a:tabLst>
                <a:tab pos="355600" algn="l"/>
              </a:tabLst>
            </a:pPr>
            <a:r>
              <a:rPr lang="tr-TR" sz="1600" dirty="0"/>
              <a:t/>
            </a:r>
            <a:br>
              <a:rPr lang="tr-TR" sz="1600" dirty="0"/>
            </a:br>
            <a:r>
              <a:rPr lang="tr-TR" sz="1600" dirty="0"/>
              <a:t> </a:t>
            </a:r>
          </a:p>
          <a:p>
            <a:pPr algn="just">
              <a:tabLst>
                <a:tab pos="355600" algn="l"/>
              </a:tabLst>
            </a:pPr>
            <a:r>
              <a:rPr lang="tr-TR" sz="1600" dirty="0" smtClean="0"/>
              <a:t>	Fiziki </a:t>
            </a:r>
            <a:r>
              <a:rPr lang="tr-TR" sz="1600" dirty="0"/>
              <a:t>ve idari yapılaşma üniversitenin eğitim- öğretim ve araştırma gelişim sürecine eşlik etmektedir. Zor coğrafik şartlara rağmen bütün akademik birimlerin bağımsız binaların yapılması hedefi doğrultusunda çalışmalar tamamlanmak üzeredir. Ayrıca spor ve sosyal tesisler tamamlanmış olup, 2016 eylül ayı itibariyle merkezi kütüphane ve kongre merkezi, dördüncü etap çevre düzenlemeleri projeleri de dahil olmak üzere üniversite yerleşkesi fiziki yapılanması tamamlanmış olacaktır. Bu kapsamdaki çalışmalar sonucunda Gümüşhane Üniversitesi, Avrupa Topluluğu Kalite Araştırma Kuruluşu (ESQR) tarafından “En iyi Uygulama” Ödülü ve World </a:t>
            </a:r>
            <a:r>
              <a:rPr lang="tr-TR" sz="1600" dirty="0" err="1"/>
              <a:t>Confederation</a:t>
            </a:r>
            <a:r>
              <a:rPr lang="tr-TR" sz="1600" dirty="0"/>
              <a:t> of </a:t>
            </a:r>
            <a:r>
              <a:rPr lang="tr-TR" sz="1600" dirty="0" err="1"/>
              <a:t>Businesses’den</a:t>
            </a:r>
            <a:r>
              <a:rPr lang="tr-TR" sz="1600" dirty="0"/>
              <a:t>  “En Önemli Kurum Ödülü” almıştır.</a:t>
            </a:r>
          </a:p>
          <a:p>
            <a:pPr algn="just">
              <a:tabLst>
                <a:tab pos="355600" algn="l"/>
              </a:tabLst>
            </a:pPr>
            <a:r>
              <a:rPr lang="tr-TR" sz="1600" dirty="0"/>
              <a:t> </a:t>
            </a:r>
          </a:p>
          <a:p>
            <a:pPr algn="just">
              <a:tabLst>
                <a:tab pos="355600" algn="l"/>
              </a:tabLst>
            </a:pPr>
            <a:r>
              <a:rPr lang="tr-TR" sz="1600" dirty="0" smtClean="0"/>
              <a:t>	Gümüşhane </a:t>
            </a:r>
            <a:r>
              <a:rPr lang="tr-TR" sz="1600" dirty="0"/>
              <a:t>Üniversitesi, fiziki ve nicel gelişimini büyük ölçüde tamamlamış olup, nitel gelişimini sürdürmeye devam etmektedir. Eğitim-öğretimin kalitesini artırmaya yönelik çalışmaların sürdürülmesi ve geliştirilmesine ihtiyaç duymaktadır. </a:t>
            </a:r>
          </a:p>
          <a:p>
            <a:pPr algn="just">
              <a:tabLst>
                <a:tab pos="355600" algn="l"/>
              </a:tabLst>
            </a:pPr>
            <a:r>
              <a:rPr lang="tr-TR" sz="1600" dirty="0"/>
              <a:t> </a:t>
            </a:r>
          </a:p>
          <a:p>
            <a:pPr algn="just">
              <a:tabLst>
                <a:tab pos="355600" algn="l"/>
              </a:tabLst>
            </a:pPr>
            <a:r>
              <a:rPr lang="tr-TR" b="1" dirty="0" smtClean="0">
                <a:solidFill>
                  <a:srgbClr val="FF0000"/>
                </a:solidFill>
              </a:rPr>
              <a:t>	Sonuç </a:t>
            </a:r>
            <a:r>
              <a:rPr lang="tr-TR" b="1" dirty="0">
                <a:solidFill>
                  <a:srgbClr val="FF0000"/>
                </a:solidFill>
              </a:rPr>
              <a:t>olarak Gümüşhane Üniversitesi her ile bir üniversite projesinin başarılı bir örneğidir. Değişim, gelişim ve ilerlemenin sınırsızlığı karşısında gelişerek değişmeye devam edecek dinamik bir anlayışla, akademik özgürlükler çerçevesinde faaliyetlerine devam edecektir.</a:t>
            </a:r>
          </a:p>
        </p:txBody>
      </p:sp>
    </p:spTree>
    <p:extLst>
      <p:ext uri="{BB962C8B-B14F-4D97-AF65-F5344CB8AC3E}">
        <p14:creationId xmlns:p14="http://schemas.microsoft.com/office/powerpoint/2010/main" val="1273630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562074"/>
          </a:xfrm>
        </p:spPr>
        <p:txBody>
          <a:bodyPr>
            <a:normAutofit/>
          </a:bodyPr>
          <a:lstStyle/>
          <a:p>
            <a:r>
              <a:rPr lang="tr-TR" sz="3000" b="1" dirty="0">
                <a:solidFill>
                  <a:srgbClr val="0070C0"/>
                </a:solidFill>
              </a:rPr>
              <a:t>Eğitim–Öğretim Hizmeti Sunan Birimler</a:t>
            </a:r>
            <a:endParaRPr lang="tr-TR" sz="3000" dirty="0">
              <a:solidFill>
                <a:srgbClr val="0070C0"/>
              </a:solidFill>
            </a:endParaRPr>
          </a:p>
        </p:txBody>
      </p:sp>
      <p:sp>
        <p:nvSpPr>
          <p:cNvPr id="8" name="Rectangle 1"/>
          <p:cNvSpPr>
            <a:spLocks noChangeArrowheads="1"/>
          </p:cNvSpPr>
          <p:nvPr/>
        </p:nvSpPr>
        <p:spPr bwMode="auto">
          <a:xfrm>
            <a:off x="251520" y="565512"/>
            <a:ext cx="8568952"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 fontAlgn="base">
              <a:spcBef>
                <a:spcPct val="0"/>
              </a:spcBef>
              <a:spcAft>
                <a:spcPct val="0"/>
              </a:spcAft>
              <a:tabLst>
                <a:tab pos="180975" algn="l"/>
              </a:tabLst>
              <a:defRPr>
                <a:solidFill>
                  <a:schemeClr val="tx1"/>
                </a:solidFill>
                <a:latin typeface="Arial" pitchFamily="34" charset="0"/>
                <a:cs typeface="Arial" pitchFamily="34" charset="0"/>
              </a:defRPr>
            </a:lvl1pPr>
            <a:lvl2pPr fontAlgn="base">
              <a:spcBef>
                <a:spcPct val="0"/>
              </a:spcBef>
              <a:spcAft>
                <a:spcPct val="0"/>
              </a:spcAft>
              <a:tabLst>
                <a:tab pos="180975" algn="l"/>
              </a:tabLst>
              <a:defRPr>
                <a:solidFill>
                  <a:schemeClr val="tx1"/>
                </a:solidFill>
                <a:latin typeface="Arial" pitchFamily="34" charset="0"/>
                <a:cs typeface="Arial" pitchFamily="34" charset="0"/>
              </a:defRPr>
            </a:lvl2pPr>
            <a:lvl3pPr fontAlgn="base">
              <a:spcBef>
                <a:spcPct val="0"/>
              </a:spcBef>
              <a:spcAft>
                <a:spcPct val="0"/>
              </a:spcAft>
              <a:tabLst>
                <a:tab pos="180975" algn="l"/>
              </a:tabLst>
              <a:defRPr>
                <a:solidFill>
                  <a:schemeClr val="tx1"/>
                </a:solidFill>
                <a:latin typeface="Arial" pitchFamily="34" charset="0"/>
                <a:cs typeface="Arial" pitchFamily="34" charset="0"/>
              </a:defRPr>
            </a:lvl3pPr>
            <a:lvl4pPr fontAlgn="base">
              <a:spcBef>
                <a:spcPct val="0"/>
              </a:spcBef>
              <a:spcAft>
                <a:spcPct val="0"/>
              </a:spcAft>
              <a:tabLst>
                <a:tab pos="180975" algn="l"/>
              </a:tabLst>
              <a:defRPr>
                <a:solidFill>
                  <a:schemeClr val="tx1"/>
                </a:solidFill>
                <a:latin typeface="Arial" pitchFamily="34" charset="0"/>
                <a:cs typeface="Arial" pitchFamily="34" charset="0"/>
              </a:defRPr>
            </a:lvl4pPr>
            <a:lvl5pPr fontAlgn="base">
              <a:spcBef>
                <a:spcPct val="0"/>
              </a:spcBef>
              <a:spcAft>
                <a:spcPct val="0"/>
              </a:spcAft>
              <a:tabLst>
                <a:tab pos="180975" algn="l"/>
              </a:tabLst>
              <a:defRPr>
                <a:solidFill>
                  <a:schemeClr val="tx1"/>
                </a:solidFill>
                <a:latin typeface="Arial" pitchFamily="34" charset="0"/>
                <a:cs typeface="Arial" pitchFamily="34" charset="0"/>
              </a:defRPr>
            </a:lvl5pPr>
            <a:lvl6pPr fontAlgn="base">
              <a:spcBef>
                <a:spcPct val="0"/>
              </a:spcBef>
              <a:spcAft>
                <a:spcPct val="0"/>
              </a:spcAft>
              <a:tabLst>
                <a:tab pos="180975" algn="l"/>
              </a:tabLst>
              <a:defRPr>
                <a:solidFill>
                  <a:schemeClr val="tx1"/>
                </a:solidFill>
                <a:latin typeface="Arial" pitchFamily="34" charset="0"/>
                <a:cs typeface="Arial" pitchFamily="34" charset="0"/>
              </a:defRPr>
            </a:lvl6pPr>
            <a:lvl7pPr fontAlgn="base">
              <a:spcBef>
                <a:spcPct val="0"/>
              </a:spcBef>
              <a:spcAft>
                <a:spcPct val="0"/>
              </a:spcAft>
              <a:tabLst>
                <a:tab pos="180975" algn="l"/>
              </a:tabLst>
              <a:defRPr>
                <a:solidFill>
                  <a:schemeClr val="tx1"/>
                </a:solidFill>
                <a:latin typeface="Arial" pitchFamily="34" charset="0"/>
                <a:cs typeface="Arial" pitchFamily="34" charset="0"/>
              </a:defRPr>
            </a:lvl7pPr>
            <a:lvl8pPr fontAlgn="base">
              <a:spcBef>
                <a:spcPct val="0"/>
              </a:spcBef>
              <a:spcAft>
                <a:spcPct val="0"/>
              </a:spcAft>
              <a:tabLst>
                <a:tab pos="180975" algn="l"/>
              </a:tabLst>
              <a:defRPr>
                <a:solidFill>
                  <a:schemeClr val="tx1"/>
                </a:solidFill>
                <a:latin typeface="Arial" pitchFamily="34" charset="0"/>
                <a:cs typeface="Arial" pitchFamily="34" charset="0"/>
              </a:defRPr>
            </a:lvl8pPr>
            <a:lvl9pPr fontAlgn="base">
              <a:spcBef>
                <a:spcPct val="0"/>
              </a:spcBef>
              <a:spcAft>
                <a:spcPct val="0"/>
              </a:spcAft>
              <a:tabLst>
                <a:tab pos="180975" algn="l"/>
              </a:tabLst>
              <a:defRPr>
                <a:solidFill>
                  <a:schemeClr val="tx1"/>
                </a:solidFill>
                <a:latin typeface="Arial" pitchFamily="34" charset="0"/>
                <a:cs typeface="Arial" pitchFamily="34" charset="0"/>
              </a:defRPr>
            </a:lvl9pPr>
          </a:lstStyle>
          <a:p>
            <a:pPr marL="0" marR="0" lvl="0" indent="53975" algn="l" defTabSz="914400" rtl="0" eaLnBrk="1" fontAlgn="base" latinLnBrk="0" hangingPunct="1">
              <a:lnSpc>
                <a:spcPct val="100000"/>
              </a:lnSpc>
              <a:spcBef>
                <a:spcPct val="0"/>
              </a:spcBef>
              <a:spcAft>
                <a:spcPct val="0"/>
              </a:spcAft>
              <a:buClrTx/>
              <a:buSzTx/>
              <a:buFontTx/>
              <a:buNone/>
              <a:tabLst>
                <a:tab pos="180975" algn="l"/>
              </a:tabLst>
            </a:pPr>
            <a:r>
              <a:rPr kumimoji="0" lang="tr-TR" altLang="tr-TR" sz="1600" b="1" i="0" u="none" strike="noStrike" cap="none" normalizeH="0" baseline="0" dirty="0" smtClean="0">
                <a:ln>
                  <a:noFill/>
                </a:ln>
                <a:solidFill>
                  <a:srgbClr val="C00000"/>
                </a:solidFill>
                <a:effectLst/>
                <a:ea typeface="Calibri" pitchFamily="34" charset="0"/>
              </a:rPr>
              <a:t>Enstitüler</a:t>
            </a:r>
          </a:p>
          <a:p>
            <a:pPr lvl="0"/>
            <a:r>
              <a:rPr lang="tr-TR" sz="1600" b="1" dirty="0"/>
              <a:t>Sosyal Bilimler Enstitüsü (SBE)</a:t>
            </a:r>
            <a:endParaRPr lang="tr-TR" sz="1600" dirty="0"/>
          </a:p>
          <a:p>
            <a:pPr lvl="0"/>
            <a:r>
              <a:rPr lang="tr-TR" sz="1600" b="1" dirty="0"/>
              <a:t>Fen Bilimleri Enstitüsü (FBE</a:t>
            </a:r>
            <a:r>
              <a:rPr lang="tr-TR" sz="1600" b="1" dirty="0" smtClean="0"/>
              <a:t>)</a:t>
            </a:r>
          </a:p>
          <a:p>
            <a:pPr lvl="0"/>
            <a:endParaRPr lang="tr-TR" sz="1600" b="1" dirty="0" smtClean="0"/>
          </a:p>
          <a:p>
            <a:pPr lvl="0" algn="r"/>
            <a:r>
              <a:rPr lang="tr-TR" altLang="tr-TR" sz="1600" b="1" dirty="0" smtClean="0">
                <a:solidFill>
                  <a:srgbClr val="C00000"/>
                </a:solidFill>
                <a:ea typeface="Calibri" pitchFamily="34" charset="0"/>
              </a:rPr>
              <a:t>Fakülteler</a:t>
            </a:r>
          </a:p>
          <a:p>
            <a:pPr lvl="0" algn="r"/>
            <a:r>
              <a:rPr lang="tr-TR" sz="1600" b="1" dirty="0"/>
              <a:t>İktisadi ve İdari Bilimler Fakültesi (İİBF)</a:t>
            </a:r>
            <a:endParaRPr lang="tr-TR" sz="1600" dirty="0"/>
          </a:p>
          <a:p>
            <a:pPr lvl="0" algn="r"/>
            <a:r>
              <a:rPr lang="tr-TR" sz="1600" b="1" dirty="0"/>
              <a:t>Mühendislik ve Doğa Bilimleri Fakültesi (MF)</a:t>
            </a:r>
            <a:r>
              <a:rPr lang="tr-TR" sz="1600" dirty="0"/>
              <a:t> </a:t>
            </a:r>
          </a:p>
          <a:p>
            <a:pPr lvl="0" algn="r"/>
            <a:r>
              <a:rPr lang="tr-TR" sz="1600" b="1" dirty="0"/>
              <a:t>Edebiyat Fakültesi (EF)</a:t>
            </a:r>
            <a:endParaRPr lang="tr-TR" sz="1600" dirty="0"/>
          </a:p>
          <a:p>
            <a:pPr algn="r"/>
            <a:r>
              <a:rPr lang="tr-TR" sz="1600" b="1" dirty="0"/>
              <a:t>İletişim Fakültesi (İF)</a:t>
            </a:r>
            <a:endParaRPr lang="tr-TR" sz="1600" dirty="0"/>
          </a:p>
          <a:p>
            <a:pPr algn="r"/>
            <a:r>
              <a:rPr lang="tr-TR" sz="1600" b="1" dirty="0"/>
              <a:t>İlahiyat Fakültesi (İF)</a:t>
            </a:r>
            <a:endParaRPr lang="tr-TR" sz="1600" dirty="0"/>
          </a:p>
          <a:p>
            <a:pPr algn="r"/>
            <a:r>
              <a:rPr lang="tr-TR" sz="1600" b="1" dirty="0"/>
              <a:t>Turizm Fakültesi (TF</a:t>
            </a:r>
            <a:r>
              <a:rPr lang="tr-TR" sz="1600" b="1" dirty="0" smtClean="0"/>
              <a:t>)</a:t>
            </a:r>
          </a:p>
          <a:p>
            <a:endParaRPr lang="tr-TR" sz="1600" b="1" dirty="0" smtClean="0"/>
          </a:p>
          <a:p>
            <a:pPr lvl="0"/>
            <a:r>
              <a:rPr lang="tr-TR" altLang="tr-TR" sz="1600" b="1" dirty="0">
                <a:solidFill>
                  <a:srgbClr val="C00000"/>
                </a:solidFill>
                <a:ea typeface="Calibri" pitchFamily="34" charset="0"/>
              </a:rPr>
              <a:t>Yüksek Okullar/ Meslek Yüksek </a:t>
            </a:r>
            <a:r>
              <a:rPr lang="tr-TR" altLang="tr-TR" sz="1600" b="1" dirty="0" smtClean="0">
                <a:solidFill>
                  <a:srgbClr val="C00000"/>
                </a:solidFill>
                <a:ea typeface="Calibri" pitchFamily="34" charset="0"/>
              </a:rPr>
              <a:t>Okulları</a:t>
            </a:r>
          </a:p>
          <a:p>
            <a:r>
              <a:rPr lang="tr-TR" sz="1600" b="1" dirty="0"/>
              <a:t>Sağlık Yüksekokulu </a:t>
            </a:r>
            <a:endParaRPr lang="tr-TR" sz="1600" dirty="0"/>
          </a:p>
          <a:p>
            <a:pPr lvl="0"/>
            <a:r>
              <a:rPr lang="tr-TR" sz="1600" b="1" dirty="0"/>
              <a:t>Beden Eğitimi ve Spor </a:t>
            </a:r>
            <a:r>
              <a:rPr lang="tr-TR" sz="1600" b="1" dirty="0" smtClean="0"/>
              <a:t>Yüksekokulu</a:t>
            </a:r>
          </a:p>
          <a:p>
            <a:endParaRPr lang="tr-TR" altLang="tr-TR" sz="1600" b="1" dirty="0" smtClean="0">
              <a:solidFill>
                <a:srgbClr val="C00000"/>
              </a:solidFill>
              <a:ea typeface="Calibri" pitchFamily="34" charset="0"/>
            </a:endParaRPr>
          </a:p>
          <a:p>
            <a:pPr algn="r"/>
            <a:r>
              <a:rPr lang="tr-TR" altLang="tr-TR" sz="1600" b="1" dirty="0" smtClean="0">
                <a:solidFill>
                  <a:srgbClr val="C00000"/>
                </a:solidFill>
                <a:ea typeface="Calibri" pitchFamily="34" charset="0"/>
              </a:rPr>
              <a:t>Meslek </a:t>
            </a:r>
            <a:r>
              <a:rPr lang="tr-TR" altLang="tr-TR" sz="1600" b="1" dirty="0">
                <a:solidFill>
                  <a:srgbClr val="C00000"/>
                </a:solidFill>
                <a:ea typeface="Calibri" pitchFamily="34" charset="0"/>
              </a:rPr>
              <a:t>Yüksek Okulları</a:t>
            </a:r>
          </a:p>
          <a:p>
            <a:pPr lvl="0" algn="r"/>
            <a:r>
              <a:rPr lang="tr-TR" sz="1600" b="1" dirty="0" smtClean="0"/>
              <a:t>Gümüşhane </a:t>
            </a:r>
            <a:r>
              <a:rPr lang="tr-TR" sz="1600" b="1" dirty="0"/>
              <a:t>Sağlık Hizmetleri Meslek Yüksekokulu</a:t>
            </a:r>
            <a:endParaRPr lang="tr-TR" sz="1600" dirty="0"/>
          </a:p>
          <a:p>
            <a:pPr lvl="0" algn="r"/>
            <a:r>
              <a:rPr lang="tr-TR" sz="1600" b="1" dirty="0"/>
              <a:t>Gümüşhane Meslek Yüksekokulu (GMYO)</a:t>
            </a:r>
            <a:endParaRPr lang="tr-TR" sz="1600" dirty="0"/>
          </a:p>
          <a:p>
            <a:pPr lvl="0" algn="r"/>
            <a:r>
              <a:rPr lang="tr-TR" sz="1600" b="1" dirty="0"/>
              <a:t> Kelkit Aydın Doğan Meslek Yüksekokulu (KADMYO)</a:t>
            </a:r>
            <a:endParaRPr lang="tr-TR" sz="1600" dirty="0"/>
          </a:p>
          <a:p>
            <a:pPr lvl="0" algn="r"/>
            <a:r>
              <a:rPr lang="tr-TR" sz="1600" b="1" dirty="0"/>
              <a:t>Kürtün Meslek Yüksekokulu (KMYO)</a:t>
            </a:r>
            <a:endParaRPr lang="tr-TR" sz="1600" dirty="0"/>
          </a:p>
          <a:p>
            <a:pPr lvl="0" algn="r"/>
            <a:r>
              <a:rPr lang="tr-TR" sz="1600" b="1" dirty="0"/>
              <a:t>Şiran Mustafa Beyaz Meslek Yüksekokulu</a:t>
            </a:r>
            <a:endParaRPr lang="tr-TR" sz="1600" dirty="0"/>
          </a:p>
          <a:p>
            <a:pPr lvl="0" algn="r"/>
            <a:r>
              <a:rPr lang="tr-TR" sz="1600" b="1" dirty="0"/>
              <a:t>Kelkit Sağlık Hizmetleri Meslek Yüksekokulu</a:t>
            </a:r>
            <a:endParaRPr lang="tr-TR" sz="1600" dirty="0"/>
          </a:p>
          <a:p>
            <a:pPr lvl="0" algn="r"/>
            <a:r>
              <a:rPr lang="tr-TR" sz="1600" b="1" dirty="0"/>
              <a:t>Torul Meslek Yüksekokulu</a:t>
            </a:r>
            <a:endParaRPr lang="tr-TR" sz="1600" dirty="0"/>
          </a:p>
          <a:p>
            <a:pPr lvl="0" algn="r"/>
            <a:r>
              <a:rPr lang="tr-TR" sz="1600" b="1" dirty="0"/>
              <a:t>İrfan Can Köse Meslek </a:t>
            </a:r>
            <a:r>
              <a:rPr lang="tr-TR" sz="1600" b="1" dirty="0" smtClean="0"/>
              <a:t>Yüksekokulu</a:t>
            </a:r>
            <a:endParaRPr lang="tr-TR" sz="1600"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dirty="0"/>
          </a:p>
        </p:txBody>
      </p:sp>
    </p:spTree>
    <p:extLst>
      <p:ext uri="{BB962C8B-B14F-4D97-AF65-F5344CB8AC3E}">
        <p14:creationId xmlns:p14="http://schemas.microsoft.com/office/powerpoint/2010/main" val="3132280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000" b="1" dirty="0">
                <a:solidFill>
                  <a:srgbClr val="0070C0"/>
                </a:solidFill>
              </a:rPr>
              <a:t>Araştırma Faaliyetlerinin Yürütüldüğü Birimler</a:t>
            </a:r>
            <a:endParaRPr lang="tr-TR" sz="3000" dirty="0">
              <a:solidFill>
                <a:srgbClr val="0070C0"/>
              </a:solidFill>
            </a:endParaRPr>
          </a:p>
        </p:txBody>
      </p:sp>
      <p:sp>
        <p:nvSpPr>
          <p:cNvPr id="3" name="İçerik Yer Tutucusu 2"/>
          <p:cNvSpPr>
            <a:spLocks noGrp="1"/>
          </p:cNvSpPr>
          <p:nvPr>
            <p:ph idx="1"/>
          </p:nvPr>
        </p:nvSpPr>
        <p:spPr>
          <a:xfrm>
            <a:off x="467544" y="1124744"/>
            <a:ext cx="8229600" cy="4925144"/>
          </a:xfrm>
        </p:spPr>
        <p:txBody>
          <a:bodyPr>
            <a:normAutofit fontScale="77500" lnSpcReduction="20000"/>
          </a:bodyPr>
          <a:lstStyle/>
          <a:p>
            <a:pPr marL="0" indent="0" algn="just">
              <a:lnSpc>
                <a:spcPct val="160000"/>
              </a:lnSpc>
              <a:buNone/>
            </a:pPr>
            <a:r>
              <a:rPr lang="tr-TR" dirty="0"/>
              <a:t>	Gümüşhane Üniversitesi AR-GE faaliyetlerinin yürütüldüğü, bu kapsamda hizmet sunan ve destek veren Bilimsel Araştırma Projeleri Birimi (BAP), Tıbbi Bitkiler, Geleneksel İlaçlar Uygulama ve Araştırma Merkezi (GUNTIBGİM), Eğitim Teknolojileri Uygulama ve Araştırma Merkezi, Kelkit Organik Tarım Uygulama ve Araştırma Merkezi, Sürekli Eğitim Uygulama ve Araştırma Merkezi ile Merkezi Araştırma Laboratuvarı Uygulama ve Araştırma Merkezi’nde yapılan çalışmalara ait bilgiler aşağıda sunulmuştur.</a:t>
            </a:r>
          </a:p>
        </p:txBody>
      </p:sp>
    </p:spTree>
    <p:extLst>
      <p:ext uri="{BB962C8B-B14F-4D97-AF65-F5344CB8AC3E}">
        <p14:creationId xmlns:p14="http://schemas.microsoft.com/office/powerpoint/2010/main" val="555812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000" b="1" dirty="0">
                <a:solidFill>
                  <a:srgbClr val="0070C0"/>
                </a:solidFill>
              </a:rPr>
              <a:t>Araştırma Faaliyetlerinin Yürütüldüğü Birimler</a:t>
            </a:r>
            <a:endParaRPr lang="tr-TR" sz="3000" dirty="0">
              <a:solidFill>
                <a:srgbClr val="0070C0"/>
              </a:solidFill>
            </a:endParaRPr>
          </a:p>
        </p:txBody>
      </p:sp>
      <p:sp>
        <p:nvSpPr>
          <p:cNvPr id="3" name="İçerik Yer Tutucusu 2"/>
          <p:cNvSpPr>
            <a:spLocks noGrp="1"/>
          </p:cNvSpPr>
          <p:nvPr>
            <p:ph idx="1"/>
          </p:nvPr>
        </p:nvSpPr>
        <p:spPr>
          <a:xfrm>
            <a:off x="457200" y="1083060"/>
            <a:ext cx="8229600" cy="1769876"/>
          </a:xfrm>
        </p:spPr>
        <p:txBody>
          <a:bodyPr>
            <a:normAutofit/>
          </a:bodyPr>
          <a:lstStyle/>
          <a:p>
            <a:pPr marL="0" lvl="0" indent="0" algn="just">
              <a:buNone/>
            </a:pPr>
            <a:r>
              <a:rPr lang="tr-TR" sz="2000" b="1" dirty="0">
                <a:solidFill>
                  <a:srgbClr val="C00000"/>
                </a:solidFill>
              </a:rPr>
              <a:t>Bilimsel Araştırma Projeleri Birimi</a:t>
            </a:r>
            <a:endParaRPr lang="tr-TR" sz="2000" dirty="0">
              <a:solidFill>
                <a:srgbClr val="C00000"/>
              </a:solidFill>
            </a:endParaRPr>
          </a:p>
          <a:p>
            <a:pPr marL="0" indent="0" algn="just">
              <a:buNone/>
            </a:pPr>
            <a:r>
              <a:rPr lang="tr-TR" sz="2000" dirty="0" smtClean="0"/>
              <a:t>BAP </a:t>
            </a:r>
            <a:r>
              <a:rPr lang="tr-TR" sz="2000" dirty="0"/>
              <a:t>birimi Rektör </a:t>
            </a:r>
            <a:r>
              <a:rPr lang="tr-TR" sz="2000" dirty="0" smtClean="0"/>
              <a:t>Yardımcısının sorumluluğunda</a:t>
            </a:r>
            <a:r>
              <a:rPr lang="tr-TR" sz="2000" dirty="0"/>
              <a:t>, koordinatör ve ofis çalışanları ve BAP komisyonundan oluşmakta olup bu dönem içerisinde BAP birimi tarafından 33 projeye destek verilmiş olup yıllar bazında desteklenen proje </a:t>
            </a:r>
            <a:r>
              <a:rPr lang="tr-TR" sz="2000" dirty="0" smtClean="0"/>
              <a:t>bilgileri</a:t>
            </a:r>
            <a:r>
              <a:rPr lang="tr-TR" sz="2000" dirty="0"/>
              <a:t> </a:t>
            </a:r>
            <a:r>
              <a:rPr lang="tr-TR" sz="2000" dirty="0" smtClean="0"/>
              <a:t>aşağıdaki gibidir.</a:t>
            </a:r>
            <a:endParaRPr lang="tr-TR" sz="2000" dirty="0"/>
          </a:p>
        </p:txBody>
      </p:sp>
      <p:graphicFrame>
        <p:nvGraphicFramePr>
          <p:cNvPr id="4" name="Tablo 3"/>
          <p:cNvGraphicFramePr>
            <a:graphicFrameLocks noGrp="1"/>
          </p:cNvGraphicFramePr>
          <p:nvPr>
            <p:extLst>
              <p:ext uri="{D42A27DB-BD31-4B8C-83A1-F6EECF244321}">
                <p14:modId xmlns:p14="http://schemas.microsoft.com/office/powerpoint/2010/main" val="4186420529"/>
              </p:ext>
            </p:extLst>
          </p:nvPr>
        </p:nvGraphicFramePr>
        <p:xfrm>
          <a:off x="179512" y="2852936"/>
          <a:ext cx="8640959" cy="3672410"/>
        </p:xfrm>
        <a:graphic>
          <a:graphicData uri="http://schemas.openxmlformats.org/drawingml/2006/table">
            <a:tbl>
              <a:tblPr firstRow="1" firstCol="1" bandRow="1">
                <a:tableStyleId>{5C22544A-7EE6-4342-B048-85BDC9FD1C3A}</a:tableStyleId>
              </a:tblPr>
              <a:tblGrid>
                <a:gridCol w="940589"/>
                <a:gridCol w="940589"/>
                <a:gridCol w="940589"/>
                <a:gridCol w="1030016"/>
                <a:gridCol w="1030016"/>
                <a:gridCol w="939790"/>
                <a:gridCol w="939790"/>
                <a:gridCol w="939790"/>
                <a:gridCol w="939790"/>
              </a:tblGrid>
              <a:tr h="472114">
                <a:tc rowSpan="2">
                  <a:txBody>
                    <a:bodyPr/>
                    <a:lstStyle/>
                    <a:p>
                      <a:pPr algn="ctr">
                        <a:lnSpc>
                          <a:spcPct val="115000"/>
                        </a:lnSpc>
                        <a:spcAft>
                          <a:spcPts val="0"/>
                        </a:spcAft>
                      </a:pPr>
                      <a:r>
                        <a:rPr lang="tr-TR" sz="1000" dirty="0">
                          <a:effectLst/>
                        </a:rPr>
                        <a:t>Yıl</a:t>
                      </a:r>
                      <a:endParaRPr lang="tr-TR" sz="1100" dirty="0">
                        <a:effectLst/>
                        <a:latin typeface="Calibri"/>
                        <a:ea typeface="Calibri"/>
                        <a:cs typeface="Times New Roman"/>
                      </a:endParaRPr>
                    </a:p>
                  </a:txBody>
                  <a:tcPr marL="44450" marR="44450" marT="0" marB="0" anchor="ctr"/>
                </a:tc>
                <a:tc gridSpan="2">
                  <a:txBody>
                    <a:bodyPr/>
                    <a:lstStyle/>
                    <a:p>
                      <a:pPr algn="ctr">
                        <a:lnSpc>
                          <a:spcPct val="115000"/>
                        </a:lnSpc>
                        <a:spcAft>
                          <a:spcPts val="0"/>
                        </a:spcAft>
                      </a:pPr>
                      <a:r>
                        <a:rPr lang="tr-TR" sz="1000" dirty="0">
                          <a:effectLst/>
                        </a:rPr>
                        <a:t>BİLİMSEL ARAŞTIRMA PROJELERİ</a:t>
                      </a:r>
                      <a:endParaRPr lang="tr-TR" sz="1100" dirty="0">
                        <a:effectLst/>
                        <a:latin typeface="Calibri"/>
                        <a:ea typeface="Calibri"/>
                        <a:cs typeface="Times New Roman"/>
                      </a:endParaRPr>
                    </a:p>
                  </a:txBody>
                  <a:tcPr marL="44450" marR="44450" marT="0" marB="0" anchor="ctr"/>
                </a:tc>
                <a:tc hMerge="1">
                  <a:txBody>
                    <a:bodyPr/>
                    <a:lstStyle/>
                    <a:p>
                      <a:endParaRPr lang="tr-TR"/>
                    </a:p>
                  </a:txBody>
                  <a:tcPr/>
                </a:tc>
                <a:tc gridSpan="2">
                  <a:txBody>
                    <a:bodyPr/>
                    <a:lstStyle/>
                    <a:p>
                      <a:pPr algn="ctr">
                        <a:lnSpc>
                          <a:spcPct val="115000"/>
                        </a:lnSpc>
                        <a:spcAft>
                          <a:spcPts val="0"/>
                        </a:spcAft>
                      </a:pPr>
                      <a:r>
                        <a:rPr lang="tr-TR" sz="1000" dirty="0">
                          <a:effectLst/>
                        </a:rPr>
                        <a:t>KALKINMA BAKANLIĞI</a:t>
                      </a:r>
                      <a:endParaRPr lang="tr-TR" sz="1100" dirty="0">
                        <a:effectLst/>
                        <a:latin typeface="Calibri"/>
                        <a:ea typeface="Calibri"/>
                        <a:cs typeface="Times New Roman"/>
                      </a:endParaRPr>
                    </a:p>
                  </a:txBody>
                  <a:tcPr marL="44450" marR="44450" marT="0" marB="0" anchor="ctr"/>
                </a:tc>
                <a:tc hMerge="1">
                  <a:txBody>
                    <a:bodyPr/>
                    <a:lstStyle/>
                    <a:p>
                      <a:endParaRPr lang="tr-TR"/>
                    </a:p>
                  </a:txBody>
                  <a:tcPr/>
                </a:tc>
                <a:tc gridSpan="2">
                  <a:txBody>
                    <a:bodyPr/>
                    <a:lstStyle/>
                    <a:p>
                      <a:pPr algn="ctr">
                        <a:lnSpc>
                          <a:spcPct val="115000"/>
                        </a:lnSpc>
                        <a:spcAft>
                          <a:spcPts val="0"/>
                        </a:spcAft>
                      </a:pPr>
                      <a:r>
                        <a:rPr lang="tr-TR" sz="1000" dirty="0">
                          <a:effectLst/>
                        </a:rPr>
                        <a:t>TÜBİTAK PROJELERİ</a:t>
                      </a:r>
                      <a:endParaRPr lang="tr-TR" sz="1100" dirty="0">
                        <a:effectLst/>
                        <a:latin typeface="Calibri"/>
                        <a:ea typeface="Calibri"/>
                        <a:cs typeface="Times New Roman"/>
                      </a:endParaRPr>
                    </a:p>
                  </a:txBody>
                  <a:tcPr marL="44450" marR="44450" marT="0" marB="0" anchor="ctr"/>
                </a:tc>
                <a:tc hMerge="1">
                  <a:txBody>
                    <a:bodyPr/>
                    <a:lstStyle/>
                    <a:p>
                      <a:endParaRPr lang="tr-TR"/>
                    </a:p>
                  </a:txBody>
                  <a:tcPr/>
                </a:tc>
                <a:tc gridSpan="2">
                  <a:txBody>
                    <a:bodyPr/>
                    <a:lstStyle/>
                    <a:p>
                      <a:pPr algn="ctr">
                        <a:lnSpc>
                          <a:spcPct val="115000"/>
                        </a:lnSpc>
                        <a:spcAft>
                          <a:spcPts val="0"/>
                        </a:spcAft>
                      </a:pPr>
                      <a:r>
                        <a:rPr lang="tr-TR" sz="1000" dirty="0">
                          <a:effectLst/>
                        </a:rPr>
                        <a:t>DİĞER PROJELER</a:t>
                      </a:r>
                      <a:endParaRPr lang="tr-TR" sz="1100" dirty="0">
                        <a:effectLst/>
                        <a:latin typeface="Calibri"/>
                        <a:ea typeface="Calibri"/>
                        <a:cs typeface="Times New Roman"/>
                      </a:endParaRPr>
                    </a:p>
                  </a:txBody>
                  <a:tcPr marL="44450" marR="44450" marT="0" marB="0" anchor="ctr"/>
                </a:tc>
                <a:tc hMerge="1">
                  <a:txBody>
                    <a:bodyPr/>
                    <a:lstStyle/>
                    <a:p>
                      <a:endParaRPr lang="tr-TR"/>
                    </a:p>
                  </a:txBody>
                  <a:tcPr/>
                </a:tc>
              </a:tr>
              <a:tr h="400037">
                <a:tc vMerge="1">
                  <a:txBody>
                    <a:bodyPr/>
                    <a:lstStyle/>
                    <a:p>
                      <a:endParaRPr lang="tr-TR"/>
                    </a:p>
                  </a:txBody>
                  <a:tcPr/>
                </a:tc>
                <a:tc>
                  <a:txBody>
                    <a:bodyPr/>
                    <a:lstStyle/>
                    <a:p>
                      <a:pPr algn="ctr">
                        <a:lnSpc>
                          <a:spcPct val="115000"/>
                        </a:lnSpc>
                        <a:spcAft>
                          <a:spcPts val="0"/>
                        </a:spcAft>
                      </a:pPr>
                      <a:r>
                        <a:rPr lang="tr-TR" sz="1000" dirty="0">
                          <a:effectLst/>
                        </a:rPr>
                        <a:t>Proje Sayısı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Tutarı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Sayısı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Tutarı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Sayısı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Tutarı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Sayısı</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Proje Tutarı</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2009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6</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401.245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6</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684.954</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30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86.000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26.457.000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4</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52.865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82.050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2012</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83.341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2.000.000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184.985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24.000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2013</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56</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502.275,9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7</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23.498.000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4</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723.091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30.800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2014</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425.581,5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6</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24.265.600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682.702</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9</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1.330.240</a:t>
                      </a:r>
                      <a:endParaRPr lang="tr-TR" sz="1100" dirty="0">
                        <a:effectLst/>
                        <a:latin typeface="Calibri"/>
                        <a:ea typeface="Calibri"/>
                        <a:cs typeface="Times New Roman"/>
                      </a:endParaRPr>
                    </a:p>
                  </a:txBody>
                  <a:tcPr marL="44450" marR="44450" marT="0" marB="0" anchor="ctr"/>
                </a:tc>
              </a:tr>
              <a:tr h="400037">
                <a:tc>
                  <a:txBody>
                    <a:bodyPr/>
                    <a:lstStyle/>
                    <a:p>
                      <a:pPr algn="ctr">
                        <a:lnSpc>
                          <a:spcPct val="115000"/>
                        </a:lnSpc>
                        <a:spcAft>
                          <a:spcPts val="0"/>
                        </a:spcAft>
                      </a:pPr>
                      <a:r>
                        <a:rPr lang="tr-TR" sz="1000" dirty="0">
                          <a:effectLst/>
                        </a:rPr>
                        <a:t>2015</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33</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192.667,8</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3</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58.250.000</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4</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906.001</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8</a:t>
                      </a:r>
                      <a:endParaRPr lang="tr-TR"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000" dirty="0">
                          <a:effectLst/>
                        </a:rPr>
                        <a:t>2.131.040</a:t>
                      </a:r>
                      <a:endParaRPr lang="tr-TR" sz="11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105580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3000" b="1" dirty="0">
                <a:solidFill>
                  <a:srgbClr val="0070C0"/>
                </a:solidFill>
              </a:rPr>
              <a:t>Araştırma Faaliyetlerinin Yürütüldüğü Birimler</a:t>
            </a:r>
            <a:endParaRPr lang="tr-TR" sz="3000" dirty="0">
              <a:solidFill>
                <a:srgbClr val="0070C0"/>
              </a:solidFill>
            </a:endParaRPr>
          </a:p>
        </p:txBody>
      </p:sp>
      <p:sp>
        <p:nvSpPr>
          <p:cNvPr id="3" name="İçerik Yer Tutucusu 2"/>
          <p:cNvSpPr>
            <a:spLocks noGrp="1"/>
          </p:cNvSpPr>
          <p:nvPr>
            <p:ph idx="1"/>
          </p:nvPr>
        </p:nvSpPr>
        <p:spPr>
          <a:xfrm>
            <a:off x="457200" y="1083060"/>
            <a:ext cx="8219256" cy="1769876"/>
          </a:xfrm>
        </p:spPr>
        <p:txBody>
          <a:bodyPr>
            <a:noAutofit/>
          </a:bodyPr>
          <a:lstStyle/>
          <a:p>
            <a:pPr marL="0" lvl="0" indent="0">
              <a:buNone/>
            </a:pPr>
            <a:r>
              <a:rPr lang="tr-TR" sz="2000" b="1" dirty="0" smtClean="0">
                <a:solidFill>
                  <a:srgbClr val="C00000"/>
                </a:solidFill>
              </a:rPr>
              <a:t>Sürekli </a:t>
            </a:r>
            <a:r>
              <a:rPr lang="tr-TR" sz="2000" b="1" dirty="0">
                <a:solidFill>
                  <a:srgbClr val="C00000"/>
                </a:solidFill>
              </a:rPr>
              <a:t>Eğitim Uygulama ve Araştırma Merkezi</a:t>
            </a:r>
            <a:endParaRPr lang="tr-TR" sz="2000" dirty="0">
              <a:solidFill>
                <a:srgbClr val="C00000"/>
              </a:solidFill>
            </a:endParaRPr>
          </a:p>
          <a:p>
            <a:pPr marL="0" indent="0">
              <a:buNone/>
            </a:pPr>
            <a:r>
              <a:rPr lang="tr-TR" sz="2000" dirty="0" smtClean="0"/>
              <a:t>Merkezin </a:t>
            </a:r>
            <a:r>
              <a:rPr lang="tr-TR" sz="2000" dirty="0"/>
              <a:t>başkanı, yardımcısı ve ofisi bulunmakta olup üniversite öğrencileri ve değişik sektörlerden gelen eğitim ve benzeri talepler merkez tarafından döner sermaye işletmesi üzerinden karşılanmaktadır. Sürekli Eğitim Uygulama ve Araştırma Merkezi faaliyetleri hakkında detaylı </a:t>
            </a:r>
            <a:r>
              <a:rPr lang="tr-TR" sz="2000" dirty="0" smtClean="0"/>
              <a:t>aşağıdaki gibidir.</a:t>
            </a:r>
            <a:endParaRPr lang="tr-TR" sz="2000" dirty="0"/>
          </a:p>
        </p:txBody>
      </p:sp>
      <p:graphicFrame>
        <p:nvGraphicFramePr>
          <p:cNvPr id="5" name="Tablo 4"/>
          <p:cNvGraphicFramePr>
            <a:graphicFrameLocks noGrp="1"/>
          </p:cNvGraphicFramePr>
          <p:nvPr>
            <p:extLst>
              <p:ext uri="{D42A27DB-BD31-4B8C-83A1-F6EECF244321}">
                <p14:modId xmlns:p14="http://schemas.microsoft.com/office/powerpoint/2010/main" val="243525627"/>
              </p:ext>
            </p:extLst>
          </p:nvPr>
        </p:nvGraphicFramePr>
        <p:xfrm>
          <a:off x="179512" y="2949036"/>
          <a:ext cx="8677852" cy="3106194"/>
        </p:xfrm>
        <a:graphic>
          <a:graphicData uri="http://schemas.openxmlformats.org/drawingml/2006/table">
            <a:tbl>
              <a:tblPr firstRow="1" firstCol="1" bandRow="1">
                <a:tableStyleId>{5C22544A-7EE6-4342-B048-85BDC9FD1C3A}</a:tableStyleId>
              </a:tblPr>
              <a:tblGrid>
                <a:gridCol w="4013899"/>
                <a:gridCol w="2016213"/>
                <a:gridCol w="2647740"/>
              </a:tblGrid>
              <a:tr h="365807">
                <a:tc>
                  <a:txBody>
                    <a:bodyPr/>
                    <a:lstStyle/>
                    <a:p>
                      <a:pPr marL="866140">
                        <a:lnSpc>
                          <a:spcPct val="115000"/>
                        </a:lnSpc>
                        <a:spcAft>
                          <a:spcPts val="0"/>
                        </a:spcAft>
                      </a:pPr>
                      <a:r>
                        <a:rPr lang="tr-TR" sz="1300" dirty="0">
                          <a:effectLst/>
                        </a:rPr>
                        <a:t>Düzenlenen Eğitim, Seminer, Kurs</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Katılımcı Sayısı</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Düzenlenen Belge</a:t>
                      </a:r>
                      <a:endParaRPr lang="tr-TR" sz="1400" dirty="0">
                        <a:effectLst/>
                        <a:latin typeface="Calibri"/>
                        <a:ea typeface="Calibri"/>
                        <a:cs typeface="Times New Roman"/>
                      </a:endParaRPr>
                    </a:p>
                  </a:txBody>
                  <a:tcPr marL="56402" marR="56402" marT="0" marB="0" anchor="ctr"/>
                </a:tc>
              </a:tr>
              <a:tr h="365807">
                <a:tc>
                  <a:txBody>
                    <a:bodyPr/>
                    <a:lstStyle/>
                    <a:p>
                      <a:pPr>
                        <a:lnSpc>
                          <a:spcPct val="115000"/>
                        </a:lnSpc>
                        <a:spcAft>
                          <a:spcPts val="0"/>
                        </a:spcAft>
                      </a:pPr>
                      <a:r>
                        <a:rPr lang="tr-TR" sz="1300" dirty="0">
                          <a:effectLst/>
                        </a:rPr>
                        <a:t>Üçü Bir Arada Kişisel Gelişim Semineri      </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95</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Katılım Belgesi</a:t>
                      </a:r>
                      <a:endParaRPr lang="tr-TR" sz="1400" dirty="0">
                        <a:effectLst/>
                        <a:latin typeface="Calibri"/>
                        <a:ea typeface="Calibri"/>
                        <a:cs typeface="Times New Roman"/>
                      </a:endParaRPr>
                    </a:p>
                  </a:txBody>
                  <a:tcPr marL="56402" marR="56402" marT="0" marB="0" anchor="ctr"/>
                </a:tc>
              </a:tr>
              <a:tr h="365807">
                <a:tc>
                  <a:txBody>
                    <a:bodyPr/>
                    <a:lstStyle/>
                    <a:p>
                      <a:pPr>
                        <a:lnSpc>
                          <a:spcPct val="115000"/>
                        </a:lnSpc>
                        <a:spcAft>
                          <a:spcPts val="0"/>
                        </a:spcAft>
                      </a:pPr>
                      <a:r>
                        <a:rPr lang="tr-TR" sz="1300" dirty="0">
                          <a:effectLst/>
                        </a:rPr>
                        <a:t>Hasta Hakları ve Hasta Güvenliği Eğitimi</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33</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Sertifika Belgesi</a:t>
                      </a:r>
                      <a:endParaRPr lang="tr-TR" sz="1400" dirty="0">
                        <a:effectLst/>
                        <a:latin typeface="Calibri"/>
                        <a:ea typeface="Calibri"/>
                        <a:cs typeface="Times New Roman"/>
                      </a:endParaRPr>
                    </a:p>
                  </a:txBody>
                  <a:tcPr marL="56402" marR="56402" marT="0" marB="0" anchor="ctr"/>
                </a:tc>
              </a:tr>
              <a:tr h="365807">
                <a:tc>
                  <a:txBody>
                    <a:bodyPr/>
                    <a:lstStyle/>
                    <a:p>
                      <a:pPr>
                        <a:lnSpc>
                          <a:spcPct val="115000"/>
                        </a:lnSpc>
                        <a:spcAft>
                          <a:spcPts val="0"/>
                        </a:spcAft>
                      </a:pPr>
                      <a:r>
                        <a:rPr lang="tr-TR" sz="1300" dirty="0">
                          <a:effectLst/>
                        </a:rPr>
                        <a:t>İş Yeri Hijyen Eğitimi </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22</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Sertifika Belgesi</a:t>
                      </a:r>
                      <a:endParaRPr lang="tr-TR" sz="1400" dirty="0">
                        <a:effectLst/>
                        <a:latin typeface="Calibri"/>
                        <a:ea typeface="Calibri"/>
                        <a:cs typeface="Times New Roman"/>
                      </a:endParaRPr>
                    </a:p>
                  </a:txBody>
                  <a:tcPr marL="56402" marR="56402" marT="0" marB="0" anchor="ctr"/>
                </a:tc>
              </a:tr>
              <a:tr h="365807">
                <a:tc>
                  <a:txBody>
                    <a:bodyPr/>
                    <a:lstStyle/>
                    <a:p>
                      <a:pPr>
                        <a:lnSpc>
                          <a:spcPct val="115000"/>
                        </a:lnSpc>
                        <a:spcAft>
                          <a:spcPts val="0"/>
                        </a:spcAft>
                      </a:pPr>
                      <a:r>
                        <a:rPr lang="tr-TR" sz="1300" dirty="0">
                          <a:effectLst/>
                        </a:rPr>
                        <a:t>TSEN ISO 17025 Laboratuvar Dokümantasyon Eğitimi</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22</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Sertifika Belgesi</a:t>
                      </a:r>
                      <a:endParaRPr lang="tr-TR" sz="1400" dirty="0">
                        <a:effectLst/>
                        <a:latin typeface="Calibri"/>
                        <a:ea typeface="Calibri"/>
                        <a:cs typeface="Times New Roman"/>
                      </a:endParaRPr>
                    </a:p>
                  </a:txBody>
                  <a:tcPr marL="56402" marR="56402" marT="0" marB="0" anchor="ctr"/>
                </a:tc>
              </a:tr>
              <a:tr h="431717">
                <a:tc>
                  <a:txBody>
                    <a:bodyPr/>
                    <a:lstStyle/>
                    <a:p>
                      <a:pPr>
                        <a:lnSpc>
                          <a:spcPct val="115000"/>
                        </a:lnSpc>
                        <a:spcAft>
                          <a:spcPts val="0"/>
                        </a:spcAft>
                      </a:pPr>
                      <a:r>
                        <a:rPr lang="tr-TR" sz="1300" dirty="0">
                          <a:effectLst/>
                        </a:rPr>
                        <a:t>ISO 22000 Gıda Güvenliği Yönetim Dokümantasyon Eğitimi</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37</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Katılım Belgesi</a:t>
                      </a:r>
                      <a:endParaRPr lang="tr-TR" sz="1400" dirty="0">
                        <a:effectLst/>
                        <a:latin typeface="Calibri"/>
                        <a:ea typeface="Calibri"/>
                        <a:cs typeface="Times New Roman"/>
                      </a:endParaRPr>
                    </a:p>
                  </a:txBody>
                  <a:tcPr marL="56402" marR="56402" marT="0" marB="0" anchor="ctr"/>
                </a:tc>
              </a:tr>
              <a:tr h="431717">
                <a:tc>
                  <a:txBody>
                    <a:bodyPr/>
                    <a:lstStyle/>
                    <a:p>
                      <a:pPr>
                        <a:lnSpc>
                          <a:spcPct val="115000"/>
                        </a:lnSpc>
                        <a:spcAft>
                          <a:spcPts val="0"/>
                        </a:spcAft>
                      </a:pPr>
                      <a:r>
                        <a:rPr lang="tr-TR" sz="1300" dirty="0">
                          <a:effectLst/>
                        </a:rPr>
                        <a:t>ISO 18001 İş ve İş Güvenliği Yönetimi Sistemi Dokümantasyon Eğitimi</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42</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Sertifika Belgesi</a:t>
                      </a:r>
                      <a:endParaRPr lang="tr-TR" sz="1400" dirty="0">
                        <a:effectLst/>
                        <a:latin typeface="Calibri"/>
                        <a:ea typeface="Calibri"/>
                        <a:cs typeface="Times New Roman"/>
                      </a:endParaRPr>
                    </a:p>
                  </a:txBody>
                  <a:tcPr marL="56402" marR="56402" marT="0" marB="0" anchor="ctr"/>
                </a:tc>
              </a:tr>
              <a:tr h="365807">
                <a:tc>
                  <a:txBody>
                    <a:bodyPr/>
                    <a:lstStyle/>
                    <a:p>
                      <a:pPr algn="ctr">
                        <a:lnSpc>
                          <a:spcPct val="115000"/>
                        </a:lnSpc>
                        <a:spcAft>
                          <a:spcPts val="0"/>
                        </a:spcAft>
                      </a:pPr>
                      <a:r>
                        <a:rPr lang="tr-TR" sz="1300" dirty="0">
                          <a:effectLst/>
                        </a:rPr>
                        <a:t>TOPLAM</a:t>
                      </a:r>
                      <a:endParaRPr lang="tr-TR" sz="1400" dirty="0">
                        <a:effectLst/>
                        <a:latin typeface="Calibri"/>
                        <a:ea typeface="Calibri"/>
                        <a:cs typeface="Times New Roman"/>
                      </a:endParaRPr>
                    </a:p>
                  </a:txBody>
                  <a:tcPr marL="56402" marR="56402" marT="0" marB="0" anchor="ctr"/>
                </a:tc>
                <a:tc>
                  <a:txBody>
                    <a:bodyPr/>
                    <a:lstStyle/>
                    <a:p>
                      <a:pPr algn="ctr">
                        <a:lnSpc>
                          <a:spcPct val="115000"/>
                        </a:lnSpc>
                        <a:spcAft>
                          <a:spcPts val="0"/>
                        </a:spcAft>
                      </a:pPr>
                      <a:r>
                        <a:rPr lang="tr-TR" sz="1300" dirty="0">
                          <a:effectLst/>
                        </a:rPr>
                        <a:t>251</a:t>
                      </a:r>
                      <a:endParaRPr lang="tr-TR" sz="1400" dirty="0">
                        <a:effectLst/>
                        <a:latin typeface="Calibri"/>
                        <a:ea typeface="Calibri"/>
                        <a:cs typeface="Times New Roman"/>
                      </a:endParaRPr>
                    </a:p>
                  </a:txBody>
                  <a:tcPr marL="56402" marR="56402" marT="0" marB="0" anchor="ctr"/>
                </a:tc>
                <a:tc>
                  <a:txBody>
                    <a:bodyPr/>
                    <a:lstStyle/>
                    <a:p>
                      <a:pPr>
                        <a:lnSpc>
                          <a:spcPct val="115000"/>
                        </a:lnSpc>
                      </a:pPr>
                      <a:endParaRPr lang="tr-TR" sz="1400" dirty="0">
                        <a:effectLst/>
                        <a:latin typeface="Calibri"/>
                        <a:cs typeface="Times New Roman"/>
                      </a:endParaRPr>
                    </a:p>
                  </a:txBody>
                  <a:tcPr marL="56402" marR="56402" marT="0" marB="0" anchor="ctr"/>
                </a:tc>
              </a:tr>
            </a:tbl>
          </a:graphicData>
        </a:graphic>
      </p:graphicFrame>
    </p:spTree>
    <p:extLst>
      <p:ext uri="{BB962C8B-B14F-4D97-AF65-F5344CB8AC3E}">
        <p14:creationId xmlns:p14="http://schemas.microsoft.com/office/powerpoint/2010/main" val="917971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1949</Words>
  <Application>Microsoft Office PowerPoint</Application>
  <PresentationFormat>Ekran Gösterisi (4:3)</PresentationFormat>
  <Paragraphs>704</Paragraphs>
  <Slides>50</Slides>
  <Notes>0</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Ofis Teması</vt:lpstr>
      <vt:lpstr>PowerPoint Sunusu</vt:lpstr>
      <vt:lpstr>KURUM HAKKINDA BİLGİLER</vt:lpstr>
      <vt:lpstr>PowerPoint Sunusu</vt:lpstr>
      <vt:lpstr>PowerPoint Sunusu</vt:lpstr>
      <vt:lpstr>Misyon &amp; Vizyon &amp; Değerler</vt:lpstr>
      <vt:lpstr>Eğitim–Öğretim Hizmeti Sunan Birimler</vt:lpstr>
      <vt:lpstr>Araştırma Faaliyetlerinin Yürütüldüğü Birimler</vt:lpstr>
      <vt:lpstr>Araştırma Faaliyetlerinin Yürütüldüğü Birimler</vt:lpstr>
      <vt:lpstr>Araştırma Faaliyetlerinin Yürütüldüğü Birimler</vt:lpstr>
      <vt:lpstr>Araştırma Faaliyetlerinin Yürütüldüğü Birimler</vt:lpstr>
      <vt:lpstr>Araştırma Faaliyetlerinin Yürütüldüğü Birimler</vt:lpstr>
      <vt:lpstr>İyileştirmeye Yönelik Çalışmalar</vt:lpstr>
      <vt:lpstr>Kalite Güvence Sistemi</vt:lpstr>
      <vt:lpstr>Kalite Güvence Sistemi</vt:lpstr>
      <vt:lpstr>Kalite Güvence Sistemi</vt:lpstr>
      <vt:lpstr>Eğitim ve Öğretim Programların Tasarımı ve Onayı </vt:lpstr>
      <vt:lpstr>Eğitim ve Öğretim Öğrenci Merkezli Öğrenme, Öğretme ve Değerlendirme </vt:lpstr>
      <vt:lpstr>Eğitim ve Öğretim Öğrenci Merkezli Öğrenme, Öğretme ve Değerlendirme </vt:lpstr>
      <vt:lpstr>Eğitim ve Öğretim Öğrencinin Kabulü ve Gelişimi, Tanınma ve Sertifikalandırma</vt:lpstr>
      <vt:lpstr>Eğitim ve Öğretim Öğrencinin Kabulü ve Gelişimi, Tanınma ve Sertifikalandırma</vt:lpstr>
      <vt:lpstr>Eğitim ve Öğretim Eğitim-Öğretim Kadrosu </vt:lpstr>
      <vt:lpstr>Eğitim ve Öğretim Eğitim-Öğretim Kadrosu </vt:lpstr>
      <vt:lpstr>Eğitim ve Öğretim Öğrenme Kaynakları, Erişilebilirlik ve Destekler </vt:lpstr>
      <vt:lpstr>Eğitim ve Öğretim Öğrenme Kaynakları, Erişilebilirlik ve Destekler </vt:lpstr>
      <vt:lpstr>Eğitim ve Öğretim Öğrenme Kaynakları, Erişilebilirlik ve Destekler </vt:lpstr>
      <vt:lpstr>Eğitim ve Öğretim Programların Sürekli İzlenmesi ve Güncellenmesi </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Stratejisi ve Hedefleri</vt:lpstr>
      <vt:lpstr>ARAŞTIRMA VE GELİŞTİRME Araştırma Kaynakları </vt:lpstr>
      <vt:lpstr>ARAŞTIRMA VE GELİŞTİRME Araştırma Kaynakları </vt:lpstr>
      <vt:lpstr>ARAŞTIRMA VE GELİŞTİRME Araştırma Kaynakları </vt:lpstr>
      <vt:lpstr>ARAŞTIRMA VE GELİŞTİRME Araştırma Kadrosu</vt:lpstr>
      <vt:lpstr>ARAŞTIRMA VE GELİŞTİRME Araştırma Kadrosu</vt:lpstr>
      <vt:lpstr>ARAŞTIRMA VE GELİŞTİRME Araştırma Performansının İzlenmesi ve İyileştirilmesi</vt:lpstr>
      <vt:lpstr>ARAŞTIRMA VE GELİŞTİRME Araştırma Performansının İzlenmesi ve İyileştirilmesi</vt:lpstr>
      <vt:lpstr>ARAŞTIRMA VE GELİŞTİRME Araştırma Performansının İzlenmesi ve İyileştirilmesi</vt:lpstr>
      <vt:lpstr>ARAŞTIRMA VE GELİŞTİRME Araştırma Performansının İzlenmesi ve İyileştirilmesi</vt:lpstr>
      <vt:lpstr>YÖNETİM SİSTEMİ Yönetim ve İdari Birimlerin Yapısı</vt:lpstr>
      <vt:lpstr>YÖNETİM SİSTEMİ Kaynakların Yönetimi </vt:lpstr>
      <vt:lpstr>YÖNETİM SİSTEMİ Bilgi Yönetim Sistemleri</vt:lpstr>
      <vt:lpstr>YÖNETİM SİSTEMİ Bilgi Yönetim Sistemleri</vt:lpstr>
      <vt:lpstr>YÖNETİM SİSTEMİ Kurum Dışından Tedarik Edilen Hizmetlerin Kalitesi </vt:lpstr>
      <vt:lpstr>SONUÇ ve DEĞERLENDİRME</vt:lpstr>
      <vt:lpstr>SONUÇ ve DEĞERLENDİRME</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Osman</dc:creator>
  <cp:lastModifiedBy>Osman</cp:lastModifiedBy>
  <cp:revision>64</cp:revision>
  <dcterms:created xsi:type="dcterms:W3CDTF">2017-03-14T09:56:55Z</dcterms:created>
  <dcterms:modified xsi:type="dcterms:W3CDTF">2017-03-14T12:48:34Z</dcterms:modified>
</cp:coreProperties>
</file>