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325" r:id="rId3"/>
    <p:sldId id="258" r:id="rId4"/>
    <p:sldId id="29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297"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0287"/>
    <a:srgbClr val="FF7F0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300113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4094757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2102317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1668026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2176984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277336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3990365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1461087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2075565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250213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D779E7A-738C-426E-9E2F-E83E662D11DA}" type="datetimeFigureOut">
              <a:rPr lang="tr-TR" smtClean="0"/>
              <a:pPr/>
              <a:t>08.01.2013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828981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79E7A-738C-426E-9E2F-E83E662D11DA}" type="datetimeFigureOut">
              <a:rPr lang="tr-TR" smtClean="0"/>
              <a:pPr/>
              <a:t>08.01.2013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171141-1F46-4C5D-BA3F-1AEEF09FF82A}" type="slidenum">
              <a:rPr lang="tr-TR" smtClean="0"/>
              <a:pPr/>
              <a:t>‹#›</a:t>
            </a:fld>
            <a:endParaRPr lang="tr-TR"/>
          </a:p>
        </p:txBody>
      </p:sp>
    </p:spTree>
    <p:extLst>
      <p:ext uri="{BB962C8B-B14F-4D97-AF65-F5344CB8AC3E}">
        <p14:creationId xmlns="" xmlns:p14="http://schemas.microsoft.com/office/powerpoint/2010/main" val="2197113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slide" Target="slide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slide" Target="slide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 y="0"/>
            <a:ext cx="9177293" cy="685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Rectangle 3"/>
          <p:cNvSpPr>
            <a:spLocks noChangeArrowheads="1"/>
          </p:cNvSpPr>
          <p:nvPr/>
        </p:nvSpPr>
        <p:spPr bwMode="auto">
          <a:xfrm>
            <a:off x="267470" y="2569703"/>
            <a:ext cx="8642350" cy="132562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GÜMÜŞHANE ÜNİVERSİTESİ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STRATEJİ GELİŞTİRME DAİRE BAŞKANLIĞI  </a:t>
            </a:r>
          </a:p>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effectLst>
                  <a:outerShdw blurRad="38100" dist="38100" dir="2700000" algn="tl">
                    <a:srgbClr val="C0C0C0"/>
                  </a:outerShdw>
                </a:effectLst>
                <a:latin typeface="Times New Roman" pitchFamily="18" charset="0"/>
                <a:cs typeface="Times New Roman" pitchFamily="18" charset="0"/>
              </a:rPr>
              <a:t>BİRİM / İDARE FAALİYET </a:t>
            </a:r>
            <a:r>
              <a:rPr lang="tr-TR" sz="2000" b="1" dirty="0" smtClean="0">
                <a:effectLst>
                  <a:outerShdw blurRad="38100" dist="38100" dir="2700000" algn="tl">
                    <a:srgbClr val="C0C0C0"/>
                  </a:outerShdw>
                </a:effectLst>
                <a:latin typeface="Times New Roman" pitchFamily="18" charset="0"/>
                <a:cs typeface="Times New Roman" pitchFamily="18" charset="0"/>
              </a:rPr>
              <a:t>RAPORLARI</a:t>
            </a:r>
            <a:endParaRPr lang="tr-TR" sz="2000" b="1" dirty="0">
              <a:solidFill>
                <a:srgbClr val="00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316320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26190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ÖRGÜTSEL </a:t>
            </a:r>
            <a:r>
              <a:rPr lang="tr-TR" b="1" dirty="0">
                <a:solidFill>
                  <a:srgbClr val="0F0287"/>
                </a:solidFill>
                <a:latin typeface="Arial Black" pitchFamily="34" charset="0"/>
                <a:cs typeface="Times New Roman" pitchFamily="18" charset="0"/>
              </a:rPr>
              <a:t>YAPI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4 Yuvarlatılmış Dikdörtgen"/>
          <p:cNvSpPr/>
          <p:nvPr/>
        </p:nvSpPr>
        <p:spPr bwMode="auto">
          <a:xfrm>
            <a:off x="3312319" y="1880394"/>
            <a:ext cx="2376487" cy="122396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STRATEJİ GELİŞTİRME DAİRE BAŞKANLIĞI</a:t>
            </a:r>
            <a:endParaRPr lang="tr-TR" sz="1400" dirty="0"/>
          </a:p>
        </p:txBody>
      </p:sp>
      <p:sp>
        <p:nvSpPr>
          <p:cNvPr id="10" name="5 Yuvarlatılmış Dikdörtgen"/>
          <p:cNvSpPr/>
          <p:nvPr/>
        </p:nvSpPr>
        <p:spPr bwMode="auto">
          <a:xfrm>
            <a:off x="1008856" y="4544219"/>
            <a:ext cx="1584325"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Stratejik Planlama ve </a:t>
            </a:r>
            <a:endParaRPr lang="tr-TR" sz="1400" dirty="0"/>
          </a:p>
          <a:p>
            <a:pPr algn="ctr">
              <a:defRPr/>
            </a:pPr>
            <a:r>
              <a:rPr lang="tr-TR" sz="1400" b="1" dirty="0"/>
              <a:t>Yönetim Bilgi Sistemi </a:t>
            </a:r>
            <a:endParaRPr lang="tr-TR" sz="1400" dirty="0"/>
          </a:p>
          <a:p>
            <a:pPr algn="ctr">
              <a:defRPr/>
            </a:pPr>
            <a:r>
              <a:rPr lang="tr-TR" sz="1400" b="1" dirty="0"/>
              <a:t>Şube Müdürlüğü</a:t>
            </a:r>
            <a:endParaRPr lang="tr-TR" sz="1400" dirty="0"/>
          </a:p>
          <a:p>
            <a:pPr eaLnBrk="0" hangingPunct="0">
              <a:defRPr/>
            </a:pPr>
            <a:endParaRPr lang="tr-TR" dirty="0">
              <a:solidFill>
                <a:schemeClr val="tx1"/>
              </a:solidFill>
              <a:latin typeface="Times New Roman" pitchFamily="18" charset="0"/>
            </a:endParaRPr>
          </a:p>
        </p:txBody>
      </p:sp>
      <p:sp>
        <p:nvSpPr>
          <p:cNvPr id="11" name="6 Yuvarlatılmış Dikdörtgen"/>
          <p:cNvSpPr/>
          <p:nvPr/>
        </p:nvSpPr>
        <p:spPr bwMode="auto">
          <a:xfrm>
            <a:off x="2880519" y="4544219"/>
            <a:ext cx="1584325"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Bütçe ve Performans Programı </a:t>
            </a:r>
            <a:endParaRPr lang="tr-TR" sz="1400" dirty="0"/>
          </a:p>
          <a:p>
            <a:pPr algn="ctr">
              <a:defRPr/>
            </a:pPr>
            <a:r>
              <a:rPr lang="tr-TR" sz="1400" b="1" dirty="0"/>
              <a:t>Şube Müdürlüğü</a:t>
            </a:r>
            <a:endParaRPr lang="tr-TR" sz="1400" dirty="0"/>
          </a:p>
          <a:p>
            <a:pPr>
              <a:defRPr/>
            </a:pPr>
            <a:r>
              <a:rPr lang="tr-TR" b="1" dirty="0"/>
              <a:t> </a:t>
            </a:r>
            <a:endParaRPr lang="tr-TR" dirty="0"/>
          </a:p>
          <a:p>
            <a:pPr eaLnBrk="0" hangingPunct="0">
              <a:defRPr/>
            </a:pPr>
            <a:endParaRPr lang="tr-TR" dirty="0">
              <a:solidFill>
                <a:schemeClr val="tx1"/>
              </a:solidFill>
              <a:latin typeface="Times New Roman" pitchFamily="18" charset="0"/>
            </a:endParaRPr>
          </a:p>
        </p:txBody>
      </p:sp>
      <p:sp>
        <p:nvSpPr>
          <p:cNvPr id="12" name="7 Yuvarlatılmış Dikdörtgen"/>
          <p:cNvSpPr/>
          <p:nvPr/>
        </p:nvSpPr>
        <p:spPr bwMode="auto">
          <a:xfrm>
            <a:off x="4680744" y="4544219"/>
            <a:ext cx="1728787"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Muhasebe, Kesin Hesap ve Raporlama</a:t>
            </a:r>
            <a:endParaRPr lang="tr-TR" sz="1400" dirty="0"/>
          </a:p>
          <a:p>
            <a:pPr algn="ctr">
              <a:defRPr/>
            </a:pPr>
            <a:r>
              <a:rPr lang="tr-TR" sz="1400" b="1" dirty="0"/>
              <a:t>Şube Müdürlüğü</a:t>
            </a:r>
          </a:p>
          <a:p>
            <a:pPr algn="ctr">
              <a:defRPr/>
            </a:pPr>
            <a:endParaRPr lang="tr-TR" sz="1400" dirty="0"/>
          </a:p>
          <a:p>
            <a:pPr eaLnBrk="0" hangingPunct="0">
              <a:defRPr/>
            </a:pPr>
            <a:endParaRPr lang="tr-TR" dirty="0">
              <a:solidFill>
                <a:schemeClr val="tx1"/>
              </a:solidFill>
              <a:latin typeface="Times New Roman" pitchFamily="18" charset="0"/>
            </a:endParaRPr>
          </a:p>
        </p:txBody>
      </p:sp>
      <p:sp>
        <p:nvSpPr>
          <p:cNvPr id="13" name="8 Yuvarlatılmış Dikdörtgen"/>
          <p:cNvSpPr/>
          <p:nvPr/>
        </p:nvSpPr>
        <p:spPr bwMode="auto">
          <a:xfrm>
            <a:off x="6625431" y="4544219"/>
            <a:ext cx="1584325" cy="18732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lstStyle/>
          <a:p>
            <a:pPr algn="ctr">
              <a:defRPr/>
            </a:pPr>
            <a:endParaRPr lang="tr-TR" sz="1400" b="1" dirty="0"/>
          </a:p>
          <a:p>
            <a:pPr algn="ctr">
              <a:defRPr/>
            </a:pPr>
            <a:r>
              <a:rPr lang="tr-TR" sz="1400" b="1" dirty="0"/>
              <a:t>İç Kontrol ve Ön Mali Kontrol</a:t>
            </a:r>
          </a:p>
          <a:p>
            <a:pPr algn="ctr">
              <a:defRPr/>
            </a:pPr>
            <a:r>
              <a:rPr lang="tr-TR" sz="1400" b="1" dirty="0"/>
              <a:t>Şube Müdürlüğü</a:t>
            </a:r>
          </a:p>
          <a:p>
            <a:pPr algn="ctr">
              <a:defRPr/>
            </a:pPr>
            <a:r>
              <a:rPr lang="tr-TR" sz="1400" b="1" dirty="0"/>
              <a:t> </a:t>
            </a:r>
          </a:p>
          <a:p>
            <a:pPr algn="ctr">
              <a:defRPr/>
            </a:pPr>
            <a:endParaRPr lang="tr-TR" sz="1400" b="1" dirty="0"/>
          </a:p>
        </p:txBody>
      </p:sp>
      <p:sp>
        <p:nvSpPr>
          <p:cNvPr id="14" name="9 Sağ Ok"/>
          <p:cNvSpPr>
            <a:spLocks noChangeArrowheads="1"/>
          </p:cNvSpPr>
          <p:nvPr/>
        </p:nvSpPr>
        <p:spPr bwMode="auto">
          <a:xfrm rot="5400000">
            <a:off x="7165181" y="3933031"/>
            <a:ext cx="576263" cy="360363"/>
          </a:xfrm>
          <a:prstGeom prst="rightArrow">
            <a:avLst>
              <a:gd name="adj1" fmla="val 50000"/>
              <a:gd name="adj2" fmla="val 49972"/>
            </a:avLst>
          </a:prstGeom>
          <a:solidFill>
            <a:schemeClr val="accent1"/>
          </a:solidFill>
          <a:ln w="9525" algn="ctr">
            <a:solidFill>
              <a:schemeClr val="tx1"/>
            </a:solidFill>
            <a:round/>
            <a:headEnd/>
            <a:tailEnd/>
          </a:ln>
        </p:spPr>
        <p:txBody>
          <a:bodyPr/>
          <a:lstStyle/>
          <a:p>
            <a:pPr eaLnBrk="0" hangingPunct="0"/>
            <a:endParaRPr lang="tr-TR"/>
          </a:p>
        </p:txBody>
      </p:sp>
      <p:sp>
        <p:nvSpPr>
          <p:cNvPr id="15" name="10 Sağ Ok"/>
          <p:cNvSpPr>
            <a:spLocks noChangeArrowheads="1"/>
          </p:cNvSpPr>
          <p:nvPr/>
        </p:nvSpPr>
        <p:spPr bwMode="auto">
          <a:xfrm rot="5400000">
            <a:off x="5292725" y="3933825"/>
            <a:ext cx="576263" cy="358775"/>
          </a:xfrm>
          <a:prstGeom prst="rightArrow">
            <a:avLst>
              <a:gd name="adj1" fmla="val 50000"/>
              <a:gd name="adj2" fmla="val 50194"/>
            </a:avLst>
          </a:prstGeom>
          <a:solidFill>
            <a:schemeClr val="accent1"/>
          </a:solidFill>
          <a:ln w="9525" algn="ctr">
            <a:solidFill>
              <a:schemeClr val="tx1"/>
            </a:solidFill>
            <a:round/>
            <a:headEnd/>
            <a:tailEnd/>
          </a:ln>
        </p:spPr>
        <p:txBody>
          <a:bodyPr/>
          <a:lstStyle/>
          <a:p>
            <a:pPr eaLnBrk="0" hangingPunct="0"/>
            <a:endParaRPr lang="tr-TR"/>
          </a:p>
        </p:txBody>
      </p:sp>
      <p:sp>
        <p:nvSpPr>
          <p:cNvPr id="16" name="11 Sağ Ok"/>
          <p:cNvSpPr>
            <a:spLocks noChangeArrowheads="1"/>
          </p:cNvSpPr>
          <p:nvPr/>
        </p:nvSpPr>
        <p:spPr bwMode="auto">
          <a:xfrm rot="5400000">
            <a:off x="3348831" y="3933031"/>
            <a:ext cx="576263" cy="360363"/>
          </a:xfrm>
          <a:prstGeom prst="rightArrow">
            <a:avLst>
              <a:gd name="adj1" fmla="val 50000"/>
              <a:gd name="adj2" fmla="val 49972"/>
            </a:avLst>
          </a:prstGeom>
          <a:solidFill>
            <a:schemeClr val="accent1"/>
          </a:solidFill>
          <a:ln w="9525" algn="ctr">
            <a:solidFill>
              <a:schemeClr val="tx1"/>
            </a:solidFill>
            <a:round/>
            <a:headEnd/>
            <a:tailEnd/>
          </a:ln>
        </p:spPr>
        <p:txBody>
          <a:bodyPr/>
          <a:lstStyle/>
          <a:p>
            <a:pPr eaLnBrk="0" hangingPunct="0"/>
            <a:endParaRPr lang="tr-TR"/>
          </a:p>
        </p:txBody>
      </p:sp>
      <p:sp>
        <p:nvSpPr>
          <p:cNvPr id="17" name="12 Sağ Ok"/>
          <p:cNvSpPr>
            <a:spLocks noChangeArrowheads="1"/>
          </p:cNvSpPr>
          <p:nvPr/>
        </p:nvSpPr>
        <p:spPr bwMode="auto">
          <a:xfrm rot="5400000">
            <a:off x="1476375" y="3933825"/>
            <a:ext cx="576263" cy="358775"/>
          </a:xfrm>
          <a:prstGeom prst="rightArrow">
            <a:avLst>
              <a:gd name="adj1" fmla="val 50000"/>
              <a:gd name="adj2" fmla="val 50194"/>
            </a:avLst>
          </a:prstGeom>
          <a:solidFill>
            <a:schemeClr val="accent1"/>
          </a:solidFill>
          <a:ln w="9525" algn="ctr">
            <a:solidFill>
              <a:schemeClr val="tx1"/>
            </a:solidFill>
            <a:round/>
            <a:headEnd/>
            <a:tailEnd/>
          </a:ln>
        </p:spPr>
        <p:txBody>
          <a:bodyPr/>
          <a:lstStyle/>
          <a:p>
            <a:pPr eaLnBrk="0" hangingPunct="0"/>
            <a:endParaRPr lang="tr-TR"/>
          </a:p>
        </p:txBody>
      </p:sp>
      <p:sp>
        <p:nvSpPr>
          <p:cNvPr id="18" name="13 Sol Sağ Yukarı Ok"/>
          <p:cNvSpPr/>
          <p:nvPr/>
        </p:nvSpPr>
        <p:spPr bwMode="auto">
          <a:xfrm>
            <a:off x="1872456" y="3177381"/>
            <a:ext cx="5545138" cy="647700"/>
          </a:xfrm>
          <a:prstGeom prst="leftRigh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endParaRPr lang="tr-TR">
              <a:latin typeface="Times New Roman" pitchFamily="18" charset="0"/>
            </a:endParaRPr>
          </a:p>
        </p:txBody>
      </p:sp>
    </p:spTree>
    <p:extLst>
      <p:ext uri="{BB962C8B-B14F-4D97-AF65-F5344CB8AC3E}">
        <p14:creationId xmlns="" xmlns:p14="http://schemas.microsoft.com/office/powerpoint/2010/main" val="3544676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261901"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ÖRGÜTSEL YAPI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19" name="4 İçerik Yer Tutucusu"/>
          <p:cNvSpPr txBox="1">
            <a:spLocks/>
          </p:cNvSpPr>
          <p:nvPr/>
        </p:nvSpPr>
        <p:spPr bwMode="auto">
          <a:xfrm>
            <a:off x="3447665" y="1772816"/>
            <a:ext cx="2257425" cy="792163"/>
          </a:xfrm>
          <a:prstGeom prst="roundRect">
            <a:avLst/>
          </a:prstGeom>
          <a:ln w="9525" cap="flat" cmpd="sng" algn="ctr">
            <a:solidFill>
              <a:schemeClr val="dk1">
                <a:shade val="95000"/>
                <a:satMod val="105000"/>
              </a:schemeClr>
            </a:solidFill>
            <a:prstDash val="solid"/>
            <a:headEnd type="none" w="med" len="med"/>
            <a:tailEnd type="none" w="med" len="med"/>
          </a:ln>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buFont typeface="Wingdings" pitchFamily="2" charset="2"/>
              <a:buNone/>
              <a:defRPr/>
            </a:pPr>
            <a:r>
              <a:rPr lang="tr-TR" sz="2400" smtClean="0">
                <a:solidFill>
                  <a:schemeClr val="tx1"/>
                </a:solidFill>
                <a:latin typeface="Arial" pitchFamily="34" charset="0"/>
                <a:cs typeface="Arial" pitchFamily="34" charset="0"/>
              </a:rPr>
              <a:t>Dekan</a:t>
            </a:r>
            <a:endParaRPr lang="tr-TR" sz="2400" dirty="0">
              <a:solidFill>
                <a:schemeClr val="tx1"/>
              </a:solidFill>
              <a:latin typeface="Arial" pitchFamily="34" charset="0"/>
              <a:cs typeface="Arial" pitchFamily="34" charset="0"/>
            </a:endParaRPr>
          </a:p>
        </p:txBody>
      </p:sp>
      <p:sp>
        <p:nvSpPr>
          <p:cNvPr id="20" name="5 Yuvarlatılmış Dikdörtgen"/>
          <p:cNvSpPr/>
          <p:nvPr/>
        </p:nvSpPr>
        <p:spPr bwMode="auto">
          <a:xfrm>
            <a:off x="714349" y="4365204"/>
            <a:ext cx="1785950" cy="100806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Dekan Yardımcıları</a:t>
            </a:r>
          </a:p>
        </p:txBody>
      </p:sp>
      <p:sp>
        <p:nvSpPr>
          <p:cNvPr id="21" name="6 Yuvarlatılmış Dikdörtgen"/>
          <p:cNvSpPr/>
          <p:nvPr/>
        </p:nvSpPr>
        <p:spPr bwMode="auto">
          <a:xfrm>
            <a:off x="6786578" y="4357694"/>
            <a:ext cx="1643074" cy="100013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Fakülte Sekreterliği</a:t>
            </a:r>
          </a:p>
        </p:txBody>
      </p:sp>
      <p:sp>
        <p:nvSpPr>
          <p:cNvPr id="22" name="7 Yuvarlatılmış Dikdörtgen"/>
          <p:cNvSpPr/>
          <p:nvPr/>
        </p:nvSpPr>
        <p:spPr bwMode="auto">
          <a:xfrm>
            <a:off x="2857488" y="4365204"/>
            <a:ext cx="1714511" cy="100806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Bölüm Başkanlıkları</a:t>
            </a:r>
          </a:p>
        </p:txBody>
      </p:sp>
      <p:sp>
        <p:nvSpPr>
          <p:cNvPr id="23" name="8 Sol Sağ Yukarı Ok"/>
          <p:cNvSpPr/>
          <p:nvPr/>
        </p:nvSpPr>
        <p:spPr bwMode="auto">
          <a:xfrm>
            <a:off x="2152265" y="2636416"/>
            <a:ext cx="5420131" cy="792163"/>
          </a:xfrm>
          <a:prstGeom prst="leftRigh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endParaRPr lang="tr-TR">
              <a:latin typeface="Times New Roman" pitchFamily="18" charset="0"/>
            </a:endParaRPr>
          </a:p>
        </p:txBody>
      </p:sp>
      <p:sp>
        <p:nvSpPr>
          <p:cNvPr id="24" name="9 Yukarı Ok"/>
          <p:cNvSpPr>
            <a:spLocks noChangeArrowheads="1"/>
          </p:cNvSpPr>
          <p:nvPr/>
        </p:nvSpPr>
        <p:spPr bwMode="auto">
          <a:xfrm rot="10800000">
            <a:off x="2007803" y="3573041"/>
            <a:ext cx="412750" cy="720725"/>
          </a:xfrm>
          <a:prstGeom prst="upArrow">
            <a:avLst>
              <a:gd name="adj1" fmla="val 50000"/>
              <a:gd name="adj2" fmla="val 50032"/>
            </a:avLst>
          </a:prstGeom>
          <a:solidFill>
            <a:schemeClr val="accent1"/>
          </a:solidFill>
          <a:ln w="9525" algn="ctr">
            <a:solidFill>
              <a:schemeClr val="tx1"/>
            </a:solidFill>
            <a:round/>
            <a:headEnd/>
            <a:tailEnd/>
          </a:ln>
        </p:spPr>
        <p:txBody>
          <a:bodyPr/>
          <a:lstStyle/>
          <a:p>
            <a:pPr eaLnBrk="0" hangingPunct="0"/>
            <a:endParaRPr lang="tr-TR"/>
          </a:p>
        </p:txBody>
      </p:sp>
      <p:sp>
        <p:nvSpPr>
          <p:cNvPr id="25" name="10 Yukarı Ok"/>
          <p:cNvSpPr>
            <a:spLocks noChangeArrowheads="1"/>
          </p:cNvSpPr>
          <p:nvPr/>
        </p:nvSpPr>
        <p:spPr bwMode="auto">
          <a:xfrm rot="10800000">
            <a:off x="3357554" y="3571876"/>
            <a:ext cx="412750" cy="719137"/>
          </a:xfrm>
          <a:prstGeom prst="upArrow">
            <a:avLst>
              <a:gd name="adj1" fmla="val 50000"/>
              <a:gd name="adj2" fmla="val 49922"/>
            </a:avLst>
          </a:prstGeom>
          <a:solidFill>
            <a:schemeClr val="accent1"/>
          </a:solidFill>
          <a:ln w="9525" algn="ctr">
            <a:solidFill>
              <a:schemeClr val="tx1"/>
            </a:solidFill>
            <a:round/>
            <a:headEnd/>
            <a:tailEnd/>
          </a:ln>
        </p:spPr>
        <p:txBody>
          <a:bodyPr/>
          <a:lstStyle/>
          <a:p>
            <a:pPr eaLnBrk="0" hangingPunct="0"/>
            <a:endParaRPr lang="tr-TR"/>
          </a:p>
        </p:txBody>
      </p:sp>
      <p:sp>
        <p:nvSpPr>
          <p:cNvPr id="26" name="11 Yukarı Ok"/>
          <p:cNvSpPr>
            <a:spLocks noChangeArrowheads="1"/>
          </p:cNvSpPr>
          <p:nvPr/>
        </p:nvSpPr>
        <p:spPr bwMode="auto">
          <a:xfrm rot="10800000">
            <a:off x="7429520" y="3500438"/>
            <a:ext cx="412750" cy="719137"/>
          </a:xfrm>
          <a:prstGeom prst="upArrow">
            <a:avLst>
              <a:gd name="adj1" fmla="val 50000"/>
              <a:gd name="adj2" fmla="val 49922"/>
            </a:avLst>
          </a:prstGeom>
          <a:solidFill>
            <a:schemeClr val="accent1"/>
          </a:solidFill>
          <a:ln w="9525" algn="ctr">
            <a:solidFill>
              <a:schemeClr val="tx1"/>
            </a:solidFill>
            <a:round/>
            <a:headEnd/>
            <a:tailEnd/>
          </a:ln>
        </p:spPr>
        <p:txBody>
          <a:bodyPr/>
          <a:lstStyle/>
          <a:p>
            <a:pPr eaLnBrk="0" hangingPunct="0"/>
            <a:endParaRPr lang="tr-TR"/>
          </a:p>
        </p:txBody>
      </p:sp>
      <p:sp>
        <p:nvSpPr>
          <p:cNvPr id="15" name="10 Yukarı Ok"/>
          <p:cNvSpPr>
            <a:spLocks noChangeArrowheads="1"/>
          </p:cNvSpPr>
          <p:nvPr/>
        </p:nvSpPr>
        <p:spPr bwMode="auto">
          <a:xfrm rot="10800000">
            <a:off x="5286380" y="3500438"/>
            <a:ext cx="412750" cy="719137"/>
          </a:xfrm>
          <a:prstGeom prst="upArrow">
            <a:avLst>
              <a:gd name="adj1" fmla="val 50000"/>
              <a:gd name="adj2" fmla="val 49922"/>
            </a:avLst>
          </a:prstGeom>
          <a:solidFill>
            <a:schemeClr val="accent1"/>
          </a:solidFill>
          <a:ln w="9525" algn="ctr">
            <a:solidFill>
              <a:schemeClr val="tx1"/>
            </a:solidFill>
            <a:round/>
            <a:headEnd/>
            <a:tailEnd/>
          </a:ln>
        </p:spPr>
        <p:txBody>
          <a:bodyPr/>
          <a:lstStyle/>
          <a:p>
            <a:pPr eaLnBrk="0" hangingPunct="0"/>
            <a:endParaRPr lang="tr-TR"/>
          </a:p>
        </p:txBody>
      </p:sp>
      <p:sp>
        <p:nvSpPr>
          <p:cNvPr id="16" name="6 Yuvarlatılmış Dikdörtgen"/>
          <p:cNvSpPr/>
          <p:nvPr/>
        </p:nvSpPr>
        <p:spPr bwMode="auto">
          <a:xfrm>
            <a:off x="4643438" y="4357694"/>
            <a:ext cx="1714512" cy="100806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lgn="ctr" eaLnBrk="0" hangingPunct="0">
              <a:defRPr/>
            </a:pPr>
            <a:r>
              <a:rPr lang="tr-TR" dirty="0">
                <a:solidFill>
                  <a:schemeClr val="tx1"/>
                </a:solidFill>
                <a:latin typeface="Arial" pitchFamily="34" charset="0"/>
                <a:cs typeface="Arial" pitchFamily="34" charset="0"/>
              </a:rPr>
              <a:t>Fakülte </a:t>
            </a:r>
            <a:r>
              <a:rPr lang="tr-TR" dirty="0" smtClean="0">
                <a:solidFill>
                  <a:schemeClr val="tx1"/>
                </a:solidFill>
                <a:latin typeface="Arial" pitchFamily="34" charset="0"/>
                <a:cs typeface="Arial" pitchFamily="34" charset="0"/>
              </a:rPr>
              <a:t>Kurulu</a:t>
            </a:r>
            <a:endParaRPr lang="tr-TR" dirty="0">
              <a:solidFill>
                <a:schemeClr val="tx1"/>
              </a:solidFill>
              <a:latin typeface="Arial" pitchFamily="34" charset="0"/>
              <a:cs typeface="Arial" pitchFamily="34" charset="0"/>
            </a:endParaRPr>
          </a:p>
        </p:txBody>
      </p:sp>
    </p:spTree>
    <p:extLst>
      <p:ext uri="{BB962C8B-B14F-4D97-AF65-F5344CB8AC3E}">
        <p14:creationId xmlns="" xmlns:p14="http://schemas.microsoft.com/office/powerpoint/2010/main" val="3029591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4758675"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BİLGİ </a:t>
            </a:r>
            <a:r>
              <a:rPr lang="tr-TR" b="1" dirty="0">
                <a:solidFill>
                  <a:srgbClr val="0F0287"/>
                </a:solidFill>
                <a:latin typeface="Arial Black" pitchFamily="34" charset="0"/>
                <a:cs typeface="Times New Roman" pitchFamily="18" charset="0"/>
              </a:rPr>
              <a:t>VE TEKNOLOJİK KAYNAKLAR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17173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Low">
              <a:buClr>
                <a:srgbClr val="FF0000"/>
              </a:buClr>
              <a:buSzPct val="135000"/>
              <a:buFont typeface="Wingdings" charset="2"/>
              <a:buNone/>
            </a:pPr>
            <a:r>
              <a:rPr lang="tr-TR" sz="1400" dirty="0" smtClean="0">
                <a:latin typeface="Times New Roman" pitchFamily="16" charset="0"/>
                <a:cs typeface="Times New Roman" pitchFamily="16" charset="0"/>
              </a:rPr>
              <a:t>Bilgisayar </a:t>
            </a:r>
            <a:r>
              <a:rPr lang="tr-TR" sz="1400" dirty="0">
                <a:latin typeface="Times New Roman" pitchFamily="16" charset="0"/>
                <a:cs typeface="Times New Roman" pitchFamily="16" charset="0"/>
              </a:rPr>
              <a:t>sayısı, hizmet alanlarında kullanım imkanları, kütüphane ve kitap kullanım durumu, internet, veri bankasına aylık  veri girişi yapılan ve kurumun tüm birimleri ile entegrasyon sağlayan online sistem ve işleyiş durumu, gerek örgün eğitime devam edenlerin bilgi düzeylerini ve başarılarını artırıcı eğiticiler nezaretinde yapılan etütler ve gerekse yaygın eğitim hizmeti verilen birimlerdeki kişilerin bilgi kaynaklarına ulaşım imkanları gibi hususlara yer verilecektir.</a:t>
            </a:r>
          </a:p>
        </p:txBody>
      </p:sp>
    </p:spTree>
    <p:extLst>
      <p:ext uri="{BB962C8B-B14F-4D97-AF65-F5344CB8AC3E}">
        <p14:creationId xmlns="" xmlns:p14="http://schemas.microsoft.com/office/powerpoint/2010/main" val="291766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778902"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6" charset="0"/>
              </a:rPr>
              <a:t>İNSAN </a:t>
            </a:r>
            <a:r>
              <a:rPr lang="tr-TR" b="1" dirty="0">
                <a:solidFill>
                  <a:srgbClr val="0F0287"/>
                </a:solidFill>
                <a:latin typeface="Arial Black" pitchFamily="34" charset="0"/>
                <a:cs typeface="Times New Roman" pitchFamily="16" charset="0"/>
              </a:rPr>
              <a:t>KAYNAKLARI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64570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lnSpc>
                <a:spcPct val="80000"/>
              </a:lnSpc>
              <a:buFontTx/>
              <a:buNone/>
            </a:pPr>
            <a:r>
              <a:rPr lang="tr-TR" sz="1400" dirty="0">
                <a:latin typeface="Times New Roman" pitchFamily="18" charset="0"/>
                <a:cs typeface="Times New Roman" pitchFamily="18" charset="0"/>
              </a:rPr>
              <a:t> </a:t>
            </a:r>
            <a:r>
              <a:rPr lang="tr-TR" sz="1400" dirty="0" smtClean="0">
                <a:latin typeface="Times New Roman" pitchFamily="18" charset="0"/>
                <a:cs typeface="Times New Roman" pitchFamily="18" charset="0"/>
              </a:rPr>
              <a:t>Mevcut </a:t>
            </a:r>
            <a:r>
              <a:rPr lang="tr-TR" sz="1400" dirty="0">
                <a:latin typeface="Times New Roman" pitchFamily="18" charset="0"/>
                <a:cs typeface="Times New Roman" pitchFamily="18" charset="0"/>
              </a:rPr>
              <a:t>kadro durumu belirtildikten sonra çalışan personelin; unvan/görev, cinsiyet, hizmet yılı, eğitim durumu ve meslek itibariyle dökümü yapılacaktır.</a:t>
            </a:r>
          </a:p>
          <a:p>
            <a:pPr algn="just">
              <a:lnSpc>
                <a:spcPct val="80000"/>
              </a:lnSpc>
              <a:buFontTx/>
              <a:buNone/>
            </a:pPr>
            <a:endParaRPr lang="tr-TR" sz="1400" dirty="0">
              <a:latin typeface="Times New Roman" pitchFamily="18" charset="0"/>
              <a:cs typeface="Times New Roman" pitchFamily="18" charset="0"/>
            </a:endParaRPr>
          </a:p>
          <a:p>
            <a:pPr algn="just">
              <a:lnSpc>
                <a:spcPct val="80000"/>
              </a:lnSpc>
              <a:buFontTx/>
              <a:buNone/>
            </a:pPr>
            <a:r>
              <a:rPr lang="tr-TR" sz="1400" dirty="0">
                <a:latin typeface="Times New Roman" pitchFamily="18" charset="0"/>
                <a:cs typeface="Times New Roman" pitchFamily="18" charset="0"/>
              </a:rPr>
              <a:t> </a:t>
            </a:r>
            <a:r>
              <a:rPr lang="tr-TR" sz="1400" dirty="0" smtClean="0">
                <a:latin typeface="Times New Roman" pitchFamily="18" charset="0"/>
                <a:cs typeface="Times New Roman" pitchFamily="18" charset="0"/>
              </a:rPr>
              <a:t>Özel </a:t>
            </a:r>
            <a:r>
              <a:rPr lang="tr-TR" sz="1400" dirty="0">
                <a:latin typeface="Times New Roman" pitchFamily="18" charset="0"/>
                <a:cs typeface="Times New Roman" pitchFamily="18" charset="0"/>
              </a:rPr>
              <a:t>hizmet alım kanalıyla çalıştırılan elemanların eğitim durumları ve verilen yetki  ve fiilen çalışan sayıları, ayrıca başka dairelerden ya da diğer kuruluşlardan geçici görevli olanlar ile işçiler hakkında nicel ve nitel bilgiler verilecektir. </a:t>
            </a:r>
          </a:p>
          <a:p>
            <a:pPr algn="just">
              <a:lnSpc>
                <a:spcPct val="80000"/>
              </a:lnSpc>
              <a:buFontTx/>
              <a:buNone/>
            </a:pPr>
            <a:endParaRPr lang="tr-TR" sz="1400" dirty="0" smtClean="0">
              <a:latin typeface="Times New Roman" pitchFamily="18" charset="0"/>
              <a:cs typeface="Times New Roman" pitchFamily="18" charset="0"/>
            </a:endParaRPr>
          </a:p>
          <a:p>
            <a:pPr algn="just">
              <a:lnSpc>
                <a:spcPct val="80000"/>
              </a:lnSpc>
              <a:buFontTx/>
              <a:buNone/>
            </a:pPr>
            <a:r>
              <a:rPr lang="tr-TR" sz="1400" dirty="0" smtClean="0">
                <a:latin typeface="Times New Roman" pitchFamily="18" charset="0"/>
                <a:cs typeface="Times New Roman" pitchFamily="18" charset="0"/>
              </a:rPr>
              <a:t>İş </a:t>
            </a:r>
            <a:r>
              <a:rPr lang="tr-TR" sz="1400" dirty="0">
                <a:latin typeface="Times New Roman" pitchFamily="18" charset="0"/>
                <a:cs typeface="Times New Roman" pitchFamily="18" charset="0"/>
              </a:rPr>
              <a:t>başında eğitim yada kurs, seminer ve hizmet içi eğitimlerden geçen personel bilgilerine değinilecektir. Ayrıca alınan ve ayrılan personel sayıları ve nedenleri belirtilecektir</a:t>
            </a:r>
          </a:p>
        </p:txBody>
      </p:sp>
    </p:spTree>
    <p:extLst>
      <p:ext uri="{BB962C8B-B14F-4D97-AF65-F5344CB8AC3E}">
        <p14:creationId xmlns="" xmlns:p14="http://schemas.microsoft.com/office/powerpoint/2010/main" val="4084468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3031599"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SUNULAN </a:t>
            </a:r>
            <a:r>
              <a:rPr lang="tr-TR" b="1" dirty="0">
                <a:solidFill>
                  <a:srgbClr val="0F0287"/>
                </a:solidFill>
                <a:latin typeface="Arial Black" pitchFamily="34" charset="0"/>
                <a:cs typeface="Times New Roman" pitchFamily="18" charset="0"/>
              </a:rPr>
              <a:t>HİZMETLER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95628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Clr>
                <a:srgbClr val="FF0000"/>
              </a:buClr>
              <a:buSzPct val="135000"/>
              <a:buFont typeface="Wingdings" charset="2"/>
              <a:buNone/>
            </a:pPr>
            <a:r>
              <a:rPr lang="tr-TR" sz="1400" dirty="0" smtClean="0">
                <a:latin typeface="Times New Roman" pitchFamily="18" charset="0"/>
                <a:cs typeface="Times New Roman" pitchFamily="18" charset="0"/>
              </a:rPr>
              <a:t>Verilen </a:t>
            </a:r>
            <a:r>
              <a:rPr lang="tr-TR" sz="1400" dirty="0">
                <a:latin typeface="Times New Roman" pitchFamily="18" charset="0"/>
                <a:cs typeface="Times New Roman" pitchFamily="18" charset="0"/>
              </a:rPr>
              <a:t>hizmetler sayılacak, birim ana faaliyetinden hizmet alanlara hizmetin nasıl ve ne düzeyde verilmekte olduğundan bahsedilecektir. Hizmet için uygulanan plan ve projelerden bahsedilecektir.</a:t>
            </a:r>
          </a:p>
          <a:p>
            <a:pPr algn="just">
              <a:buClr>
                <a:srgbClr val="FF0000"/>
              </a:buClr>
              <a:buSzPct val="135000"/>
              <a:buFont typeface="Wingdings" charset="2"/>
              <a:buNone/>
            </a:pPr>
            <a:r>
              <a:rPr lang="tr-TR" sz="1400" dirty="0">
                <a:latin typeface="Times New Roman" pitchFamily="18" charset="0"/>
                <a:cs typeface="Times New Roman" pitchFamily="18" charset="0"/>
              </a:rPr>
              <a:t/>
            </a:r>
            <a:br>
              <a:rPr lang="tr-TR" sz="1400" dirty="0">
                <a:latin typeface="Times New Roman" pitchFamily="18" charset="0"/>
                <a:cs typeface="Times New Roman" pitchFamily="18" charset="0"/>
              </a:rPr>
            </a:br>
            <a:r>
              <a:rPr lang="tr-TR" sz="1400" dirty="0" smtClean="0">
                <a:latin typeface="Times New Roman" pitchFamily="18" charset="0"/>
                <a:cs typeface="Times New Roman" pitchFamily="18" charset="0"/>
              </a:rPr>
              <a:t>Olağan </a:t>
            </a:r>
            <a:r>
              <a:rPr lang="tr-TR" sz="1400" dirty="0">
                <a:latin typeface="Times New Roman" pitchFamily="18" charset="0"/>
                <a:cs typeface="Times New Roman" pitchFamily="18" charset="0"/>
              </a:rPr>
              <a:t>ya da kriz durumlarında sunulan hizmetler ve tedbirler belirtilecektir.</a:t>
            </a:r>
            <a:r>
              <a:rPr lang="tr-TR" sz="1400" b="1" dirty="0">
                <a:latin typeface="Times New Roman" pitchFamily="18" charset="0"/>
                <a:cs typeface="Times New Roman" pitchFamily="18" charset="0"/>
              </a:rPr>
              <a:t> </a:t>
            </a:r>
          </a:p>
        </p:txBody>
      </p:sp>
    </p:spTree>
    <p:extLst>
      <p:ext uri="{BB962C8B-B14F-4D97-AF65-F5344CB8AC3E}">
        <p14:creationId xmlns="" xmlns:p14="http://schemas.microsoft.com/office/powerpoint/2010/main" val="223279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4698659"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YÖNETİM </a:t>
            </a:r>
            <a:r>
              <a:rPr lang="tr-TR" b="1" dirty="0">
                <a:solidFill>
                  <a:srgbClr val="0F0287"/>
                </a:solidFill>
                <a:latin typeface="Arial Black" pitchFamily="34" charset="0"/>
                <a:cs typeface="Arial" charset="0"/>
              </a:rPr>
              <a:t>VE İÇ KONTROL SİSTEMİ </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60261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Wingdings" charset="2"/>
              <a:buNone/>
            </a:pPr>
            <a:r>
              <a:rPr lang="tr-TR" sz="1400" dirty="0" smtClean="0">
                <a:latin typeface="Times New Roman" pitchFamily="18" charset="0"/>
                <a:cs typeface="Times New Roman" pitchFamily="18" charset="0"/>
              </a:rPr>
              <a:t>İdarenin </a:t>
            </a:r>
            <a:r>
              <a:rPr lang="tr-TR" sz="1400" dirty="0">
                <a:latin typeface="Times New Roman" pitchFamily="18" charset="0"/>
                <a:cs typeface="Times New Roman" pitchFamily="18" charset="0"/>
              </a:rPr>
              <a:t>yönetimi ve iç kontrolünün şekli ile ilgili açıklamalara,</a:t>
            </a:r>
          </a:p>
          <a:p>
            <a:pPr algn="just">
              <a:buFont typeface="Wingdings" charset="2"/>
              <a:buNone/>
            </a:pPr>
            <a:r>
              <a:rPr lang="tr-TR" sz="1400" dirty="0">
                <a:latin typeface="Times New Roman" pitchFamily="18" charset="0"/>
                <a:cs typeface="Times New Roman" pitchFamily="18" charset="0"/>
              </a:rPr>
              <a:t/>
            </a:r>
            <a:br>
              <a:rPr lang="tr-TR" sz="1400" dirty="0">
                <a:latin typeface="Times New Roman" pitchFamily="18" charset="0"/>
                <a:cs typeface="Times New Roman" pitchFamily="18" charset="0"/>
              </a:rPr>
            </a:br>
            <a:r>
              <a:rPr lang="tr-TR" sz="1400" dirty="0" smtClean="0">
                <a:latin typeface="Times New Roman" pitchFamily="18" charset="0"/>
                <a:cs typeface="Times New Roman" pitchFamily="18" charset="0"/>
              </a:rPr>
              <a:t>Ayrıca </a:t>
            </a:r>
            <a:r>
              <a:rPr lang="tr-TR" sz="1400" dirty="0">
                <a:latin typeface="Times New Roman" pitchFamily="18" charset="0"/>
                <a:cs typeface="Times New Roman" pitchFamily="18" charset="0"/>
              </a:rPr>
              <a:t>planlanmış ilkelerin hangilerinin ne derecede başarıldığı ve hangi sonuçlara ulaşılmış olduğuna,</a:t>
            </a:r>
          </a:p>
          <a:p>
            <a:pPr algn="just">
              <a:buFont typeface="Wingdings" charset="2"/>
              <a:buNone/>
            </a:pPr>
            <a:r>
              <a:rPr lang="tr-TR" sz="1400" dirty="0">
                <a:latin typeface="Times New Roman" pitchFamily="18" charset="0"/>
                <a:cs typeface="Times New Roman" pitchFamily="18" charset="0"/>
              </a:rPr>
              <a:t/>
            </a:r>
            <a:br>
              <a:rPr lang="tr-TR" sz="1400" dirty="0">
                <a:latin typeface="Times New Roman" pitchFamily="18" charset="0"/>
                <a:cs typeface="Times New Roman" pitchFamily="18" charset="0"/>
              </a:rPr>
            </a:br>
            <a:r>
              <a:rPr lang="tr-TR" sz="1400" dirty="0" smtClean="0">
                <a:latin typeface="Times New Roman" pitchFamily="18" charset="0"/>
                <a:cs typeface="Times New Roman" pitchFamily="18" charset="0"/>
              </a:rPr>
              <a:t>Hem </a:t>
            </a:r>
            <a:r>
              <a:rPr lang="tr-TR" sz="1400" dirty="0">
                <a:latin typeface="Times New Roman" pitchFamily="18" charset="0"/>
                <a:cs typeface="Times New Roman" pitchFamily="18" charset="0"/>
              </a:rPr>
              <a:t>yönetimsel faaliyetlere ve idari denetimlere, hem de mali süreçte periyodik ya da dönemsel olarak yapılmış olan iç ve dış  denetimlere yer verilecektir.</a:t>
            </a:r>
            <a:r>
              <a:rPr lang="tr-TR" sz="1400" b="1" dirty="0">
                <a:latin typeface="Times New Roman" pitchFamily="18" charset="0"/>
                <a:cs typeface="Times New Roman" pitchFamily="18" charset="0"/>
              </a:rPr>
              <a:t> </a:t>
            </a:r>
          </a:p>
          <a:p>
            <a:pPr>
              <a:buFont typeface="Wingdings" charset="2"/>
              <a:buNone/>
            </a:pPr>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748212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800767"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AMAÇ VE HEDEFLER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17173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smtClean="0">
                <a:latin typeface="Times New Roman" pitchFamily="18" charset="0"/>
                <a:cs typeface="Times New Roman" pitchFamily="18" charset="0"/>
              </a:rPr>
              <a:t>A- </a:t>
            </a:r>
            <a:r>
              <a:rPr lang="tr-TR" sz="1400" b="1" dirty="0">
                <a:latin typeface="Times New Roman" pitchFamily="18" charset="0"/>
                <a:cs typeface="Times New Roman" pitchFamily="18" charset="0"/>
              </a:rPr>
              <a:t>İdarenin Amaç ve Hedefleri </a:t>
            </a:r>
            <a:br>
              <a:rPr lang="tr-TR" sz="1400" b="1" dirty="0">
                <a:latin typeface="Times New Roman" pitchFamily="18" charset="0"/>
                <a:cs typeface="Times New Roman" pitchFamily="18" charset="0"/>
              </a:rPr>
            </a:br>
            <a:endParaRPr lang="tr-TR" sz="1400" b="1" dirty="0" smtClean="0">
              <a:latin typeface="Times New Roman" pitchFamily="18" charset="0"/>
              <a:cs typeface="Times New Roman" pitchFamily="18" charset="0"/>
            </a:endParaRPr>
          </a:p>
          <a:p>
            <a:pPr>
              <a:buFont typeface="Wingdings" charset="2"/>
              <a:buNone/>
            </a:pPr>
            <a:r>
              <a:rPr lang="tr-TR" sz="1400" b="1" dirty="0" smtClean="0">
                <a:latin typeface="Times New Roman" pitchFamily="18" charset="0"/>
                <a:cs typeface="Times New Roman" pitchFamily="18" charset="0"/>
              </a:rPr>
              <a:t>B- </a:t>
            </a:r>
            <a:r>
              <a:rPr lang="tr-TR" sz="1400" b="1" dirty="0">
                <a:latin typeface="Times New Roman" pitchFamily="18" charset="0"/>
                <a:cs typeface="Times New Roman" pitchFamily="18" charset="0"/>
              </a:rPr>
              <a:t>Temel Politikalar ve Öncelikler</a:t>
            </a:r>
            <a:br>
              <a:rPr lang="tr-TR" sz="1400" b="1" dirty="0">
                <a:latin typeface="Times New Roman" pitchFamily="18" charset="0"/>
                <a:cs typeface="Times New Roman" pitchFamily="18" charset="0"/>
              </a:rPr>
            </a:br>
            <a:endParaRPr lang="tr-TR" sz="1400" b="1" dirty="0" smtClean="0">
              <a:latin typeface="Times New Roman" pitchFamily="18" charset="0"/>
              <a:cs typeface="Times New Roman" pitchFamily="18" charset="0"/>
            </a:endParaRPr>
          </a:p>
          <a:p>
            <a:pPr>
              <a:buFont typeface="Wingdings" charset="2"/>
              <a:buNone/>
            </a:pPr>
            <a:r>
              <a:rPr lang="tr-TR" sz="1400" b="1" dirty="0" smtClean="0">
                <a:latin typeface="Times New Roman" pitchFamily="18" charset="0"/>
                <a:cs typeface="Times New Roman" pitchFamily="18" charset="0"/>
              </a:rPr>
              <a:t>C- Diğer Hususlar</a:t>
            </a:r>
            <a:endParaRPr lang="tr-TR" sz="1400" b="1" i="1" dirty="0">
              <a:latin typeface="Times New Roman" pitchFamily="18" charset="0"/>
              <a:cs typeface="Times New Roman" pitchFamily="18" charset="0"/>
            </a:endParaRPr>
          </a:p>
        </p:txBody>
      </p:sp>
    </p:spTree>
    <p:extLst>
      <p:ext uri="{BB962C8B-B14F-4D97-AF65-F5344CB8AC3E}">
        <p14:creationId xmlns="" xmlns:p14="http://schemas.microsoft.com/office/powerpoint/2010/main" val="3374963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4637488"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A- İDARENİN AMAÇ VE HEDEFLERİ</a:t>
            </a:r>
            <a:r>
              <a:rPr lang="tr-TR" dirty="0">
                <a:solidFill>
                  <a:srgbClr val="0F0287"/>
                </a:solidFill>
                <a:latin typeface="Arial Black" pitchFamily="34" charset="0"/>
                <a:cs typeface="Arial" charset="0"/>
              </a:rPr>
              <a:t> </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03350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Wingdings" charset="2"/>
              <a:buNone/>
            </a:pPr>
            <a:r>
              <a:rPr lang="tr-TR" sz="1400" dirty="0" smtClean="0">
                <a:latin typeface="Times New Roman" pitchFamily="18" charset="0"/>
                <a:cs typeface="Times New Roman" pitchFamily="18" charset="0"/>
              </a:rPr>
              <a:t>Birimler </a:t>
            </a:r>
            <a:r>
              <a:rPr lang="tr-TR" sz="1400" dirty="0">
                <a:latin typeface="Times New Roman" pitchFamily="18" charset="0"/>
                <a:cs typeface="Times New Roman" pitchFamily="18" charset="0"/>
              </a:rPr>
              <a:t>yükümlü oldukları ana faaliyetlerini başarılı bir şekilde yerine getirebilmeleri için dönem başında belirledikleri kısa ve uzun vadeli amaçlarını ve hedeflerini belirteceklerdir. </a:t>
            </a:r>
          </a:p>
          <a:p>
            <a:pPr algn="just">
              <a:buFont typeface="Wingdings" charset="2"/>
              <a:buNone/>
            </a:pPr>
            <a:endParaRPr lang="tr-TR" sz="1400" dirty="0" smtClean="0">
              <a:latin typeface="Times New Roman" pitchFamily="18" charset="0"/>
              <a:cs typeface="Times New Roman" pitchFamily="18" charset="0"/>
            </a:endParaRPr>
          </a:p>
          <a:p>
            <a:pPr algn="just">
              <a:buFont typeface="Wingdings" charset="2"/>
              <a:buNone/>
            </a:pPr>
            <a:r>
              <a:rPr lang="tr-TR" sz="1400" dirty="0" smtClean="0">
                <a:latin typeface="Times New Roman" pitchFamily="18" charset="0"/>
                <a:cs typeface="Times New Roman" pitchFamily="18" charset="0"/>
              </a:rPr>
              <a:t>Birim </a:t>
            </a:r>
            <a:r>
              <a:rPr lang="tr-TR" sz="1400" dirty="0">
                <a:latin typeface="Times New Roman" pitchFamily="18" charset="0"/>
                <a:cs typeface="Times New Roman" pitchFamily="18" charset="0"/>
              </a:rPr>
              <a:t>yönetiminin kurumun genel amaçlarına paralel olarak yaptığı planlamalardan bahsedilecektir.</a:t>
            </a:r>
          </a:p>
          <a:p>
            <a:pPr algn="just">
              <a:buFont typeface="Wingdings" charset="2"/>
              <a:buNone/>
            </a:pPr>
            <a:r>
              <a:rPr lang="tr-TR" sz="1400" dirty="0" smtClean="0">
                <a:latin typeface="Times New Roman" pitchFamily="18" charset="0"/>
                <a:cs typeface="Times New Roman" pitchFamily="18" charset="0"/>
              </a:rPr>
              <a:t>Birimlerimizce </a:t>
            </a:r>
            <a:r>
              <a:rPr lang="tr-TR" sz="1400" dirty="0">
                <a:latin typeface="Times New Roman" pitchFamily="18" charset="0"/>
                <a:cs typeface="Times New Roman" pitchFamily="18" charset="0"/>
              </a:rPr>
              <a:t>verilen hizmetin; insana yönelik olması nedeniyle faaliyetlerinde planlama büyük önem arz etmektedir. </a:t>
            </a:r>
            <a:endParaRPr lang="tr-TR" sz="1400" dirty="0" smtClean="0">
              <a:latin typeface="Times New Roman" pitchFamily="18" charset="0"/>
              <a:cs typeface="Times New Roman" pitchFamily="18" charset="0"/>
            </a:endParaRPr>
          </a:p>
          <a:p>
            <a:pPr algn="just">
              <a:buFont typeface="Wingdings" charset="2"/>
              <a:buNone/>
            </a:pPr>
            <a:endParaRPr lang="tr-TR" sz="1400" dirty="0">
              <a:latin typeface="Times New Roman" pitchFamily="18" charset="0"/>
              <a:cs typeface="Times New Roman" pitchFamily="18" charset="0"/>
            </a:endParaRPr>
          </a:p>
          <a:p>
            <a:pPr algn="just">
              <a:buFont typeface="Wingdings" charset="2"/>
              <a:buNone/>
            </a:pPr>
            <a:r>
              <a:rPr lang="tr-TR" sz="1400" dirty="0" smtClean="0">
                <a:latin typeface="Times New Roman" pitchFamily="18" charset="0"/>
                <a:cs typeface="Times New Roman" pitchFamily="18" charset="0"/>
              </a:rPr>
              <a:t>Bu </a:t>
            </a:r>
            <a:r>
              <a:rPr lang="tr-TR" sz="1400" dirty="0">
                <a:latin typeface="Times New Roman" pitchFamily="18" charset="0"/>
                <a:cs typeface="Times New Roman" pitchFamily="18" charset="0"/>
              </a:rPr>
              <a:t>bakımdan rast gele ve ani kararlarla ya da deneme-yanılma yoluyla değil de bir plan dahilinde yapılacak faaliyetler ile amaç ve hedeflere kısa yoldan ulaşılması daha kolay sağlanabilecektir.</a:t>
            </a:r>
          </a:p>
        </p:txBody>
      </p:sp>
    </p:spTree>
    <p:extLst>
      <p:ext uri="{BB962C8B-B14F-4D97-AF65-F5344CB8AC3E}">
        <p14:creationId xmlns="" xmlns:p14="http://schemas.microsoft.com/office/powerpoint/2010/main" val="4063142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5378395"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B- TEMEL POLİTİKALAR VE ÖNCELİKLER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45180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marL="571500" indent="-571500" algn="just">
              <a:lnSpc>
                <a:spcPct val="90000"/>
              </a:lnSpc>
              <a:buFontTx/>
              <a:buNone/>
            </a:pPr>
            <a:r>
              <a:rPr lang="tr-TR" sz="1400" dirty="0" smtClean="0">
                <a:latin typeface="Times New Roman" pitchFamily="18" charset="0"/>
                <a:cs typeface="Times New Roman" pitchFamily="18" charset="0"/>
              </a:rPr>
              <a:t>Amaç </a:t>
            </a:r>
            <a:r>
              <a:rPr lang="tr-TR" sz="1400" dirty="0">
                <a:latin typeface="Times New Roman" pitchFamily="18" charset="0"/>
                <a:cs typeface="Times New Roman" pitchFamily="18" charset="0"/>
              </a:rPr>
              <a:t>ve hedefe ulaşabilmek için belli bir plan ile birlikte stratejilerin de belirlenmiş olması gereklidir. Birimin </a:t>
            </a:r>
            <a:r>
              <a:rPr lang="tr-TR" sz="1400" dirty="0" smtClean="0">
                <a:latin typeface="Times New Roman" pitchFamily="18" charset="0"/>
                <a:cs typeface="Times New Roman" pitchFamily="18" charset="0"/>
              </a:rPr>
              <a:t>ana</a:t>
            </a:r>
          </a:p>
          <a:p>
            <a:pPr marL="571500" indent="-571500" algn="just">
              <a:lnSpc>
                <a:spcPct val="90000"/>
              </a:lnSpc>
              <a:buFontTx/>
              <a:buNone/>
            </a:pPr>
            <a:r>
              <a:rPr lang="tr-TR" sz="1400" dirty="0" smtClean="0">
                <a:latin typeface="Times New Roman" pitchFamily="18" charset="0"/>
                <a:cs typeface="Times New Roman" pitchFamily="18" charset="0"/>
              </a:rPr>
              <a:t>faaliyetlerine ilişkin </a:t>
            </a:r>
            <a:r>
              <a:rPr lang="tr-TR" sz="1400" dirty="0">
                <a:latin typeface="Times New Roman" pitchFamily="18" charset="0"/>
                <a:cs typeface="Times New Roman" pitchFamily="18" charset="0"/>
              </a:rPr>
              <a:t>temel politika ve stratejisinden ve bu politikalardan hangilerine öncelik verildiği bu </a:t>
            </a:r>
            <a:r>
              <a:rPr lang="tr-TR" sz="1400" dirty="0" smtClean="0">
                <a:latin typeface="Times New Roman" pitchFamily="18" charset="0"/>
                <a:cs typeface="Times New Roman" pitchFamily="18" charset="0"/>
              </a:rPr>
              <a:t>bölümde</a:t>
            </a:r>
          </a:p>
          <a:p>
            <a:pPr marL="571500" indent="-571500" algn="just">
              <a:lnSpc>
                <a:spcPct val="90000"/>
              </a:lnSpc>
              <a:buFontTx/>
              <a:buNone/>
            </a:pPr>
            <a:r>
              <a:rPr lang="tr-TR" sz="1400" dirty="0" smtClean="0">
                <a:latin typeface="Times New Roman" pitchFamily="18" charset="0"/>
                <a:cs typeface="Times New Roman" pitchFamily="18" charset="0"/>
              </a:rPr>
              <a:t>belirtilecektir</a:t>
            </a:r>
            <a:r>
              <a:rPr lang="tr-TR" sz="1400" dirty="0">
                <a:latin typeface="Times New Roman" pitchFamily="18" charset="0"/>
                <a:cs typeface="Times New Roman" pitchFamily="18" charset="0"/>
              </a:rPr>
              <a:t>.</a:t>
            </a:r>
          </a:p>
          <a:p>
            <a:pPr marL="571500" indent="-571500" algn="just">
              <a:lnSpc>
                <a:spcPct val="90000"/>
              </a:lnSpc>
              <a:buFontTx/>
              <a:buNone/>
            </a:pPr>
            <a:endParaRPr lang="tr-TR" sz="1400" dirty="0" smtClean="0">
              <a:latin typeface="Times New Roman" pitchFamily="18" charset="0"/>
              <a:cs typeface="Times New Roman" pitchFamily="18" charset="0"/>
            </a:endParaRPr>
          </a:p>
          <a:p>
            <a:pPr marL="571500" indent="-571500" algn="just">
              <a:lnSpc>
                <a:spcPct val="90000"/>
              </a:lnSpc>
              <a:buFontTx/>
              <a:buNone/>
            </a:pPr>
            <a:r>
              <a:rPr lang="tr-TR" sz="1400" dirty="0" smtClean="0">
                <a:latin typeface="Times New Roman" pitchFamily="18" charset="0"/>
                <a:cs typeface="Times New Roman" pitchFamily="18" charset="0"/>
              </a:rPr>
              <a:t>Örneğin </a:t>
            </a:r>
            <a:r>
              <a:rPr lang="tr-TR" sz="1400" dirty="0">
                <a:latin typeface="Times New Roman" pitchFamily="18" charset="0"/>
                <a:cs typeface="Times New Roman" pitchFamily="18" charset="0"/>
              </a:rPr>
              <a:t>insan gücü ve maddi kaynakların etkili, verimli ve ekonomik olarak kullanılmasına öncelik verilmesi gibi…</a:t>
            </a:r>
          </a:p>
          <a:p>
            <a:pPr marL="571500" indent="-571500" algn="just">
              <a:lnSpc>
                <a:spcPct val="90000"/>
              </a:lnSpc>
              <a:buFontTx/>
              <a:buNone/>
            </a:pPr>
            <a:r>
              <a:rPr lang="tr-TR" sz="1400" dirty="0" smtClean="0">
                <a:latin typeface="Times New Roman" pitchFamily="18" charset="0"/>
                <a:cs typeface="Times New Roman" pitchFamily="18" charset="0"/>
              </a:rPr>
              <a:t>Ayrıca </a:t>
            </a:r>
            <a:r>
              <a:rPr lang="tr-TR" sz="1400" dirty="0">
                <a:latin typeface="Times New Roman" pitchFamily="18" charset="0"/>
                <a:cs typeface="Times New Roman" pitchFamily="18" charset="0"/>
              </a:rPr>
              <a:t>kalkınma planlarında ve yıllık programlarda idareyi ilgilendiren politika ve öncelikler de bu bölümde </a:t>
            </a:r>
            <a:r>
              <a:rPr lang="tr-TR" sz="1400" dirty="0" smtClean="0">
                <a:latin typeface="Times New Roman" pitchFamily="18" charset="0"/>
                <a:cs typeface="Times New Roman" pitchFamily="18" charset="0"/>
              </a:rPr>
              <a:t>yer</a:t>
            </a:r>
          </a:p>
          <a:p>
            <a:pPr marL="571500" indent="-571500" algn="just">
              <a:lnSpc>
                <a:spcPct val="90000"/>
              </a:lnSpc>
              <a:buFontTx/>
              <a:buNone/>
            </a:pPr>
            <a:r>
              <a:rPr lang="tr-TR" sz="1400" dirty="0" smtClean="0">
                <a:latin typeface="Times New Roman" pitchFamily="18" charset="0"/>
                <a:cs typeface="Times New Roman" pitchFamily="18" charset="0"/>
              </a:rPr>
              <a:t>alacaktır</a:t>
            </a:r>
            <a:r>
              <a:rPr lang="tr-TR" sz="1400" dirty="0">
                <a:latin typeface="Times New Roman" pitchFamily="18" charset="0"/>
                <a:cs typeface="Times New Roman" pitchFamily="18" charset="0"/>
              </a:rPr>
              <a:t>.</a:t>
            </a:r>
          </a:p>
        </p:txBody>
      </p:sp>
    </p:spTree>
    <p:extLst>
      <p:ext uri="{BB962C8B-B14F-4D97-AF65-F5344CB8AC3E}">
        <p14:creationId xmlns="" xmlns:p14="http://schemas.microsoft.com/office/powerpoint/2010/main" val="3760410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826415"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C- </a:t>
            </a:r>
            <a:r>
              <a:rPr lang="tr-TR" b="1" dirty="0">
                <a:solidFill>
                  <a:srgbClr val="0F0287"/>
                </a:solidFill>
                <a:latin typeface="Arial Black" pitchFamily="34" charset="0"/>
                <a:cs typeface="Arial" charset="0"/>
              </a:rPr>
              <a:t>DİĞER HUSUSLAR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93474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Tx/>
              <a:buNone/>
            </a:pPr>
            <a:r>
              <a:rPr lang="tr-TR" sz="1400" dirty="0" smtClean="0">
                <a:latin typeface="Times New Roman" pitchFamily="18" charset="0"/>
                <a:cs typeface="Times New Roman" pitchFamily="18" charset="0"/>
              </a:rPr>
              <a:t>Amaç </a:t>
            </a:r>
            <a:r>
              <a:rPr lang="tr-TR" sz="1400" dirty="0">
                <a:latin typeface="Times New Roman" pitchFamily="18" charset="0"/>
                <a:cs typeface="Times New Roman" pitchFamily="18" charset="0"/>
              </a:rPr>
              <a:t>ve hedefler bakımından yukarıdaki iki maddede belirtilenler (</a:t>
            </a:r>
            <a:r>
              <a:rPr lang="tr-TR" sz="1400" b="1" dirty="0">
                <a:latin typeface="Times New Roman" pitchFamily="18" charset="0"/>
                <a:cs typeface="Times New Roman" pitchFamily="18" charset="0"/>
              </a:rPr>
              <a:t>İdarenin amaç ve </a:t>
            </a:r>
            <a:r>
              <a:rPr lang="tr-TR" sz="1400" b="1" dirty="0" err="1">
                <a:latin typeface="Times New Roman" pitchFamily="18" charset="0"/>
                <a:cs typeface="Times New Roman" pitchFamily="18" charset="0"/>
              </a:rPr>
              <a:t>hedefleri,Temel</a:t>
            </a:r>
            <a:r>
              <a:rPr lang="tr-TR" sz="1400" b="1" dirty="0">
                <a:latin typeface="Times New Roman" pitchFamily="18" charset="0"/>
                <a:cs typeface="Times New Roman" pitchFamily="18" charset="0"/>
              </a:rPr>
              <a:t> politika ve öncelikler) </a:t>
            </a:r>
            <a:r>
              <a:rPr lang="tr-TR" sz="1400" dirty="0">
                <a:latin typeface="Times New Roman" pitchFamily="18" charset="0"/>
                <a:cs typeface="Times New Roman" pitchFamily="18" charset="0"/>
              </a:rPr>
              <a:t>dışında özellik arz eden ve yer alması gerekenlerden bahsedilecektir.</a:t>
            </a:r>
          </a:p>
          <a:p>
            <a:pPr algn="just">
              <a:buFont typeface="Wingdings" charset="2"/>
              <a:buNone/>
            </a:pPr>
            <a:endParaRPr lang="tr-TR" sz="1400" dirty="0">
              <a:latin typeface="Times New Roman" pitchFamily="18" charset="0"/>
              <a:cs typeface="Times New Roman" pitchFamily="18" charset="0"/>
            </a:endParaRPr>
          </a:p>
          <a:p>
            <a:pPr marL="571500" indent="-571500" algn="just">
              <a:lnSpc>
                <a:spcPct val="90000"/>
              </a:lnSpc>
              <a:buFontTx/>
              <a:buNone/>
            </a:pPr>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435380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71612"/>
            <a:ext cx="8229600" cy="4740277"/>
          </a:xfrm>
        </p:spPr>
        <p:txBody>
          <a:bodyPr>
            <a:normAutofit fontScale="92500" lnSpcReduction="20000"/>
          </a:bodyPr>
          <a:lstStyle/>
          <a:p>
            <a:pPr>
              <a:buFont typeface="Wingdings" pitchFamily="2" charset="2"/>
              <a:buChar char="Ø"/>
            </a:pPr>
            <a:r>
              <a:rPr lang="tr-TR" altLang="ko-KR" sz="2300" dirty="0" smtClean="0">
                <a:latin typeface="Times New Roman" pitchFamily="18" charset="0"/>
                <a:cs typeface="Times New Roman" pitchFamily="18" charset="0"/>
              </a:rPr>
              <a:t>Birim ve İdari Faaliyet Raporunun Şekli</a:t>
            </a:r>
          </a:p>
          <a:p>
            <a:pPr>
              <a:buFont typeface="Wingdings" pitchFamily="2" charset="2"/>
              <a:buChar char="Ø"/>
            </a:pPr>
            <a:r>
              <a:rPr lang="tr-TR" altLang="ko-KR" sz="2300" dirty="0" smtClean="0">
                <a:latin typeface="Times New Roman" pitchFamily="18" charset="0"/>
                <a:cs typeface="Times New Roman" pitchFamily="18" charset="0"/>
              </a:rPr>
              <a:t>Birim ve İdari Faaliyet Raporu Hazırlama</a:t>
            </a:r>
          </a:p>
          <a:p>
            <a:pPr>
              <a:buFont typeface="Wingdings" pitchFamily="2" charset="2"/>
              <a:buChar char="Ø"/>
            </a:pPr>
            <a:r>
              <a:rPr lang="tr-TR" altLang="ko-KR" sz="2300" dirty="0" smtClean="0">
                <a:latin typeface="Times New Roman" pitchFamily="18" charset="0"/>
                <a:cs typeface="Times New Roman" pitchFamily="18" charset="0"/>
              </a:rPr>
              <a:t>Genel Bilgiler</a:t>
            </a:r>
          </a:p>
          <a:p>
            <a:pPr>
              <a:buFont typeface="Wingdings" pitchFamily="2" charset="2"/>
              <a:buChar char="Ø"/>
            </a:pPr>
            <a:r>
              <a:rPr lang="tr-TR" altLang="ko-KR" sz="2300" dirty="0" smtClean="0">
                <a:latin typeface="Times New Roman" pitchFamily="18" charset="0"/>
                <a:cs typeface="Times New Roman" pitchFamily="18" charset="0"/>
              </a:rPr>
              <a:t>Örgütsel Yapı</a:t>
            </a:r>
          </a:p>
          <a:p>
            <a:pPr>
              <a:buFont typeface="Wingdings" pitchFamily="2" charset="2"/>
              <a:buChar char="Ø"/>
            </a:pPr>
            <a:r>
              <a:rPr lang="tr-TR" altLang="ko-KR" sz="2300" dirty="0" smtClean="0">
                <a:latin typeface="Times New Roman" pitchFamily="18" charset="0"/>
                <a:cs typeface="Times New Roman" pitchFamily="18" charset="0"/>
              </a:rPr>
              <a:t>Bilgi ve Teknolojik Kaynaklar</a:t>
            </a:r>
          </a:p>
          <a:p>
            <a:pPr>
              <a:buFont typeface="Wingdings" pitchFamily="2" charset="2"/>
              <a:buChar char="Ø"/>
            </a:pPr>
            <a:r>
              <a:rPr lang="tr-TR" altLang="ko-KR" sz="2300" dirty="0" smtClean="0">
                <a:latin typeface="Times New Roman" pitchFamily="18" charset="0"/>
                <a:cs typeface="Times New Roman" pitchFamily="18" charset="0"/>
              </a:rPr>
              <a:t>İnsan Kaynakları</a:t>
            </a:r>
          </a:p>
          <a:p>
            <a:pPr>
              <a:buFont typeface="Wingdings" pitchFamily="2" charset="2"/>
              <a:buChar char="Ø"/>
            </a:pPr>
            <a:r>
              <a:rPr lang="tr-TR" altLang="ko-KR" sz="2300" dirty="0" smtClean="0">
                <a:latin typeface="Times New Roman" pitchFamily="18" charset="0"/>
                <a:cs typeface="Times New Roman" pitchFamily="18" charset="0"/>
              </a:rPr>
              <a:t>Sunulan Hizmetler</a:t>
            </a:r>
          </a:p>
          <a:p>
            <a:pPr>
              <a:buFont typeface="Wingdings" pitchFamily="2" charset="2"/>
              <a:buChar char="Ø"/>
            </a:pPr>
            <a:r>
              <a:rPr lang="tr-TR" altLang="ko-KR" sz="2300" dirty="0" smtClean="0">
                <a:latin typeface="Times New Roman" pitchFamily="18" charset="0"/>
                <a:cs typeface="Times New Roman" pitchFamily="18" charset="0"/>
              </a:rPr>
              <a:t>Yönetim ve İç Kontrol Sistemi</a:t>
            </a:r>
          </a:p>
          <a:p>
            <a:pPr>
              <a:buFont typeface="Wingdings" pitchFamily="2" charset="2"/>
              <a:buChar char="Ø"/>
            </a:pPr>
            <a:r>
              <a:rPr lang="tr-TR" altLang="ko-KR" sz="2300" dirty="0" smtClean="0">
                <a:latin typeface="Times New Roman" pitchFamily="18" charset="0"/>
                <a:cs typeface="Times New Roman" pitchFamily="18" charset="0"/>
              </a:rPr>
              <a:t>Amaç ve Hedefler</a:t>
            </a:r>
          </a:p>
          <a:p>
            <a:pPr>
              <a:buFont typeface="Wingdings" pitchFamily="2" charset="2"/>
              <a:buChar char="Ø"/>
            </a:pPr>
            <a:r>
              <a:rPr lang="tr-TR" altLang="ko-KR" sz="2300" dirty="0" smtClean="0">
                <a:latin typeface="Times New Roman" pitchFamily="18" charset="0"/>
                <a:cs typeface="Times New Roman" pitchFamily="18" charset="0"/>
              </a:rPr>
              <a:t>Temel Politika ve Öncelikler</a:t>
            </a:r>
          </a:p>
          <a:p>
            <a:pPr>
              <a:buFont typeface="Wingdings" pitchFamily="2" charset="2"/>
              <a:buChar char="Ø"/>
            </a:pPr>
            <a:r>
              <a:rPr lang="tr-TR" altLang="ko-KR" sz="2300" dirty="0" smtClean="0">
                <a:latin typeface="Times New Roman" pitchFamily="18" charset="0"/>
                <a:cs typeface="Times New Roman" pitchFamily="18" charset="0"/>
              </a:rPr>
              <a:t>Faaliyetlere İlişkin Bilgi ve Değerlendirmeler</a:t>
            </a:r>
          </a:p>
          <a:p>
            <a:pPr>
              <a:buFont typeface="Wingdings" pitchFamily="2" charset="2"/>
              <a:buChar char="Ø"/>
            </a:pPr>
            <a:r>
              <a:rPr lang="tr-TR" altLang="ko-KR" sz="2300" dirty="0" smtClean="0">
                <a:latin typeface="Times New Roman" pitchFamily="18" charset="0"/>
                <a:cs typeface="Times New Roman" pitchFamily="18" charset="0"/>
              </a:rPr>
              <a:t>Kurumsal Kabiliyet ve Kapasitenin Değerlendirilmesi</a:t>
            </a:r>
          </a:p>
          <a:p>
            <a:pPr>
              <a:buFont typeface="Wingdings" pitchFamily="2" charset="2"/>
              <a:buChar char="Ø"/>
            </a:pPr>
            <a:r>
              <a:rPr lang="tr-TR" altLang="ko-KR" sz="2300" dirty="0" smtClean="0">
                <a:latin typeface="Times New Roman" pitchFamily="18" charset="0"/>
                <a:cs typeface="Times New Roman" pitchFamily="18" charset="0"/>
              </a:rPr>
              <a:t>Genel  Değerlendirmeler</a:t>
            </a:r>
          </a:p>
          <a:p>
            <a:pPr>
              <a:buFont typeface="Wingdings" pitchFamily="2" charset="2"/>
              <a:buChar char="Ø"/>
            </a:pPr>
            <a:r>
              <a:rPr lang="tr-TR" altLang="ko-KR" sz="2300" dirty="0" smtClean="0">
                <a:latin typeface="Times New Roman" pitchFamily="18" charset="0"/>
                <a:cs typeface="Times New Roman" pitchFamily="18" charset="0"/>
              </a:rPr>
              <a:t>Güvence Beyanları Çeşitleri ve </a:t>
            </a:r>
            <a:r>
              <a:rPr lang="tr-TR" altLang="ko-KR" sz="2300" dirty="0" smtClean="0">
                <a:latin typeface="Times New Roman" pitchFamily="18" charset="0"/>
                <a:cs typeface="Times New Roman" pitchFamily="18" charset="0"/>
              </a:rPr>
              <a:t>Açıklaması</a:t>
            </a:r>
            <a:endParaRPr lang="tr-TR" altLang="ko-KR" sz="2300" dirty="0" smtClean="0">
              <a:latin typeface="Times New Roman" pitchFamily="18" charset="0"/>
              <a:cs typeface="Times New Roman" pitchFamily="18" charset="0"/>
            </a:endParaRPr>
          </a:p>
          <a:p>
            <a:pPr>
              <a:buFont typeface="Wingdings" pitchFamily="2" charset="2"/>
              <a:buChar char="Ø"/>
            </a:pPr>
            <a:endParaRPr lang="tr-TR" b="1" dirty="0" smtClean="0">
              <a:solidFill>
                <a:srgbClr val="0F0287"/>
              </a:solidFill>
              <a:latin typeface="Arial Black" pitchFamily="34" charset="0"/>
              <a:cs typeface="Times New Roman" pitchFamily="16" charset="0"/>
            </a:endParaRPr>
          </a:p>
          <a:p>
            <a:pPr>
              <a:buFont typeface="Wingdings" pitchFamily="2" charset="2"/>
              <a:buChar char="Ø"/>
            </a:pPr>
            <a:endParaRPr lang="tr-TR" b="1" dirty="0" smtClean="0">
              <a:solidFill>
                <a:srgbClr val="0F0287"/>
              </a:solidFill>
              <a:effectLst>
                <a:outerShdw blurRad="38100" dist="38100" dir="2700000" algn="tl">
                  <a:srgbClr val="C0C0C0"/>
                </a:outerShdw>
              </a:effectLst>
              <a:latin typeface="Arial Black" pitchFamily="34" charset="0"/>
              <a:cs typeface="Times New Roman" pitchFamily="18" charset="0"/>
            </a:endParaRPr>
          </a:p>
          <a:p>
            <a:pPr>
              <a:buFont typeface="Wingdings" pitchFamily="2" charset="2"/>
              <a:buChar char="Ø"/>
            </a:pPr>
            <a:endParaRPr lang="tr-TR" dirty="0" smtClean="0"/>
          </a:p>
          <a:p>
            <a:pPr>
              <a:buFont typeface="Wingdings" pitchFamily="2" charset="2"/>
              <a:buChar char="Ø"/>
            </a:pPr>
            <a:endParaRPr lang="tr-TR" dirty="0" smtClean="0"/>
          </a:p>
          <a:p>
            <a:pPr>
              <a:buFont typeface="Wingdings" pitchFamily="2" charset="2"/>
              <a:buChar char="Ø"/>
            </a:pPr>
            <a:endParaRPr lang="tr-TR" dirty="0" smtClean="0"/>
          </a:p>
          <a:p>
            <a:pPr>
              <a:buFont typeface="Wingdings" pitchFamily="2" charset="2"/>
              <a:buChar char="Ø"/>
            </a:pPr>
            <a:endParaRPr lang="tr-TR" dirty="0" smtClean="0"/>
          </a:p>
          <a:p>
            <a:pPr>
              <a:buFont typeface="Wingdings" pitchFamily="2" charset="2"/>
              <a:buChar char="Ø"/>
            </a:pPr>
            <a:endParaRPr lang="tr-TR" dirty="0" smtClean="0"/>
          </a:p>
          <a:p>
            <a:pPr>
              <a:buFont typeface="Wingdings" pitchFamily="2" charset="2"/>
              <a:buChar char="Ø"/>
            </a:pPr>
            <a:endParaRPr lang="tr-TR" dirty="0" smtClean="0"/>
          </a:p>
          <a:p>
            <a:pPr>
              <a:buFont typeface="Wingdings" pitchFamily="2" charset="2"/>
              <a:buChar char="Ø"/>
            </a:pPr>
            <a:endParaRPr lang="tr-TR" dirty="0"/>
          </a:p>
        </p:txBody>
      </p:sp>
      <p:pic>
        <p:nvPicPr>
          <p:cNvPr id="4"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Dikdörtgen 1"/>
          <p:cNvSpPr/>
          <p:nvPr/>
        </p:nvSpPr>
        <p:spPr>
          <a:xfrm>
            <a:off x="-7861" y="1027056"/>
            <a:ext cx="1936655" cy="507831"/>
          </a:xfrm>
          <a:prstGeom prst="rect">
            <a:avLst/>
          </a:prstGeom>
        </p:spPr>
        <p:txBody>
          <a:bodyPr wrap="squar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effectLst>
                  <a:outerShdw blurRad="38100" dist="38100" dir="2700000" algn="tl">
                    <a:srgbClr val="C0C0C0"/>
                  </a:outerShdw>
                </a:effectLst>
                <a:latin typeface="Arial Black" pitchFamily="34" charset="0"/>
                <a:cs typeface="Times New Roman" pitchFamily="18" charset="0"/>
              </a:rPr>
              <a:t>SUNU PLANI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716087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FAALİYETLERE </a:t>
            </a:r>
            <a:r>
              <a:rPr lang="tr-TR" b="1" dirty="0">
                <a:solidFill>
                  <a:srgbClr val="0F0287"/>
                </a:solidFill>
                <a:latin typeface="Arial Black" pitchFamily="34" charset="0"/>
                <a:cs typeface="Arial" charset="0"/>
              </a:rPr>
              <a:t>İLİŞKİN BİLGİ VE DEĞERLENDİRMELER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67983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smtClean="0">
                <a:latin typeface="Times New Roman" pitchFamily="18" charset="0"/>
                <a:cs typeface="Times New Roman" pitchFamily="18" charset="0"/>
              </a:rPr>
              <a:t>A- </a:t>
            </a:r>
            <a:r>
              <a:rPr lang="tr-TR" sz="1400" b="1" dirty="0">
                <a:latin typeface="Times New Roman" pitchFamily="18" charset="0"/>
                <a:cs typeface="Times New Roman" pitchFamily="18" charset="0"/>
              </a:rPr>
              <a:t>MALİ BİLGİLER</a:t>
            </a:r>
            <a:br>
              <a:rPr lang="tr-TR" sz="1400" b="1" dirty="0">
                <a:latin typeface="Times New Roman" pitchFamily="18" charset="0"/>
                <a:cs typeface="Times New Roman" pitchFamily="18" charset="0"/>
              </a:rPr>
            </a:br>
            <a:r>
              <a:rPr lang="tr-TR" sz="1400" dirty="0">
                <a:latin typeface="Times New Roman" pitchFamily="18" charset="0"/>
                <a:cs typeface="Times New Roman" pitchFamily="18" charset="0"/>
              </a:rPr>
              <a:t>1-Bütçe Uygulama Sonuçları</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2-Temel Mali Tablolara İlişkin Açıklamalar</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3-Mali Denetim Sonuçları</a:t>
            </a:r>
          </a:p>
          <a:p>
            <a:pPr>
              <a:buFont typeface="Wingdings" charset="2"/>
              <a:buNone/>
            </a:pPr>
            <a:r>
              <a:rPr lang="tr-TR" sz="1400" b="1" dirty="0">
                <a:latin typeface="Times New Roman" pitchFamily="18" charset="0"/>
                <a:cs typeface="Times New Roman" pitchFamily="18" charset="0"/>
              </a:rPr>
              <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B- PERFORMANS BİLGİLERİ</a:t>
            </a:r>
            <a:br>
              <a:rPr lang="tr-TR" sz="1400" b="1" dirty="0">
                <a:latin typeface="Times New Roman" pitchFamily="18" charset="0"/>
                <a:cs typeface="Times New Roman" pitchFamily="18" charset="0"/>
              </a:rPr>
            </a:br>
            <a:r>
              <a:rPr lang="tr-TR" sz="1400" dirty="0">
                <a:latin typeface="Times New Roman" pitchFamily="18" charset="0"/>
                <a:cs typeface="Times New Roman" pitchFamily="18" charset="0"/>
              </a:rPr>
              <a:t>1-Faaliyet ve Proje Bilgileri</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2-Performans Sonuçları Tablosu</a:t>
            </a:r>
          </a:p>
          <a:p>
            <a:pPr>
              <a:buFont typeface="Wingdings" charset="2"/>
              <a:buNone/>
            </a:pPr>
            <a:r>
              <a:rPr lang="tr-TR" sz="1400" b="1" dirty="0" smtClean="0">
                <a:latin typeface="Times New Roman" pitchFamily="18" charset="0"/>
                <a:cs typeface="Times New Roman" pitchFamily="18" charset="0"/>
              </a:rPr>
              <a:t>(</a:t>
            </a:r>
            <a:r>
              <a:rPr lang="tr-TR" sz="1400" b="1" dirty="0">
                <a:latin typeface="Times New Roman" pitchFamily="18" charset="0"/>
                <a:cs typeface="Times New Roman" pitchFamily="18" charset="0"/>
              </a:rPr>
              <a:t>Üniversitemizin Stratejik Planının Henüz Hazırlanmaması Nedeniyle 2011 Yılı Faaliyet Raporunda Yer Verilmeyecektir.)</a:t>
            </a:r>
            <a:r>
              <a:rPr lang="tr-TR" sz="1400" dirty="0">
                <a:latin typeface="Times New Roman" pitchFamily="18" charset="0"/>
                <a:cs typeface="Times New Roman" pitchFamily="18" charset="0"/>
              </a:rPr>
              <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3-Performans Sonuçlarının Değerlendirilmesi</a:t>
            </a:r>
            <a:br>
              <a:rPr lang="tr-TR" sz="1400" dirty="0">
                <a:latin typeface="Times New Roman" pitchFamily="18" charset="0"/>
                <a:cs typeface="Times New Roman" pitchFamily="18" charset="0"/>
              </a:rPr>
            </a:br>
            <a:r>
              <a:rPr lang="tr-TR" sz="1400" dirty="0">
                <a:latin typeface="Times New Roman" pitchFamily="18" charset="0"/>
                <a:cs typeface="Times New Roman" pitchFamily="18" charset="0"/>
              </a:rPr>
              <a:t>4-Performans Bilgi Sisteminin Değerlendirilmesi</a:t>
            </a:r>
          </a:p>
        </p:txBody>
      </p:sp>
    </p:spTree>
    <p:extLst>
      <p:ext uri="{BB962C8B-B14F-4D97-AF65-F5344CB8AC3E}">
        <p14:creationId xmlns="" xmlns:p14="http://schemas.microsoft.com/office/powerpoint/2010/main" val="658950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716087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FAALİYETLERE </a:t>
            </a:r>
            <a:r>
              <a:rPr lang="tr-TR" b="1" dirty="0">
                <a:solidFill>
                  <a:srgbClr val="0F0287"/>
                </a:solidFill>
                <a:latin typeface="Arial Black" pitchFamily="34" charset="0"/>
                <a:cs typeface="Arial" charset="0"/>
              </a:rPr>
              <a:t>İLİŞKİN BİLGİ VE DEĞERLENDİRMELER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64933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110000"/>
              </a:lnSpc>
              <a:buClr>
                <a:srgbClr val="FF0000"/>
              </a:buClr>
              <a:buFont typeface="Wingdings" charset="2"/>
              <a:buNone/>
            </a:pPr>
            <a:r>
              <a:rPr lang="tr-TR" sz="1400" b="1" dirty="0" smtClean="0">
                <a:latin typeface="Times New Roman" pitchFamily="18" charset="0"/>
                <a:cs typeface="Times New Roman" pitchFamily="18" charset="0"/>
              </a:rPr>
              <a:t>A- Mali Bilgiler</a:t>
            </a:r>
          </a:p>
          <a:p>
            <a:pPr>
              <a:lnSpc>
                <a:spcPct val="110000"/>
              </a:lnSpc>
              <a:buClr>
                <a:srgbClr val="FF0000"/>
              </a:buClr>
              <a:buFont typeface="Wingdings" charset="2"/>
              <a:buNone/>
            </a:pPr>
            <a:r>
              <a:rPr lang="tr-TR" sz="1400" b="1" dirty="0" smtClean="0">
                <a:latin typeface="Times New Roman" pitchFamily="18" charset="0"/>
                <a:cs typeface="Times New Roman" pitchFamily="18" charset="0"/>
              </a:rPr>
              <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1- Bütçe Uygulama Sonuçları</a:t>
            </a:r>
          </a:p>
          <a:p>
            <a:pPr>
              <a:lnSpc>
                <a:spcPct val="110000"/>
              </a:lnSpc>
              <a:buClr>
                <a:srgbClr val="FF0000"/>
              </a:buClr>
              <a:buFont typeface="Wingdings" charset="2"/>
              <a:buNone/>
            </a:pPr>
            <a:r>
              <a:rPr lang="tr-TR" sz="1400" b="1" dirty="0" smtClean="0">
                <a:latin typeface="Times New Roman" pitchFamily="18" charset="0"/>
                <a:cs typeface="Times New Roman" pitchFamily="18" charset="0"/>
              </a:rPr>
              <a:t> </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 </a:t>
            </a:r>
            <a:r>
              <a:rPr lang="tr-TR" sz="1400" dirty="0" smtClean="0">
                <a:latin typeface="Times New Roman" pitchFamily="18" charset="0"/>
                <a:cs typeface="Times New Roman" pitchFamily="18" charset="0"/>
              </a:rPr>
              <a:t>Gelirlerin kaynağı ve gelir toplamı, bütçe tahsisi ve harcamalar toplamı, yıllar itibariyle bu verilerin kıyaslanması,</a:t>
            </a:r>
          </a:p>
          <a:p>
            <a:pPr>
              <a:lnSpc>
                <a:spcPct val="110000"/>
              </a:lnSpc>
              <a:buClr>
                <a:srgbClr val="FF0000"/>
              </a:buClr>
              <a:buFont typeface="Wingdings" charset="2"/>
              <a:buNone/>
            </a:pPr>
            <a:r>
              <a:rPr lang="tr-TR" sz="1400" dirty="0" smtClean="0">
                <a:latin typeface="Times New Roman" pitchFamily="18" charset="0"/>
                <a:cs typeface="Times New Roman" pitchFamily="18" charset="0"/>
              </a:rPr>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 Bütçe hedef ve gerçekleşmeleri ile meydana gelen sapmaların nedenleri, varlık ve yükümlülüklere ilişkin bilgiler,</a:t>
            </a:r>
          </a:p>
          <a:p>
            <a:pPr>
              <a:lnSpc>
                <a:spcPct val="110000"/>
              </a:lnSpc>
              <a:buClr>
                <a:srgbClr val="FF0000"/>
              </a:buClr>
              <a:buFont typeface="Wingdings" charset="2"/>
              <a:buNone/>
            </a:pPr>
            <a:endParaRPr lang="tr-TR" sz="1400" b="1" dirty="0" smtClean="0">
              <a:latin typeface="Times New Roman" pitchFamily="18" charset="0"/>
              <a:cs typeface="Times New Roman" pitchFamily="18" charset="0"/>
            </a:endParaRPr>
          </a:p>
          <a:p>
            <a:pPr>
              <a:lnSpc>
                <a:spcPct val="110000"/>
              </a:lnSpc>
              <a:buClr>
                <a:srgbClr val="FF0000"/>
              </a:buClr>
            </a:pPr>
            <a:r>
              <a:rPr lang="tr-TR" sz="1400" b="1" dirty="0" smtClean="0">
                <a:latin typeface="Times New Roman" pitchFamily="18" charset="0"/>
                <a:cs typeface="Times New Roman" pitchFamily="18" charset="0"/>
              </a:rPr>
              <a:t> 2- Temel Mali Tablolara İlişkin Açıklamalar</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 </a:t>
            </a:r>
            <a:r>
              <a:rPr lang="tr-TR" sz="1400" dirty="0" smtClean="0">
                <a:latin typeface="Times New Roman" pitchFamily="18" charset="0"/>
                <a:cs typeface="Times New Roman" pitchFamily="18" charset="0"/>
              </a:rPr>
              <a:t>Mali tabloların özellikleri ve bu tablolara ilişkin açıklamalar,</a:t>
            </a:r>
          </a:p>
          <a:p>
            <a:pPr>
              <a:lnSpc>
                <a:spcPct val="110000"/>
              </a:lnSpc>
              <a:buClr>
                <a:srgbClr val="FF0000"/>
              </a:buClr>
            </a:pPr>
            <a:r>
              <a:rPr lang="tr-TR" sz="1400" b="1" dirty="0" smtClean="0">
                <a:latin typeface="Times New Roman" pitchFamily="18" charset="0"/>
                <a:cs typeface="Times New Roman" pitchFamily="18" charset="0"/>
              </a:rPr>
              <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3- Mali Denetim Sonuçları</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 </a:t>
            </a:r>
            <a:r>
              <a:rPr lang="tr-TR" sz="1400" dirty="0" smtClean="0">
                <a:latin typeface="Times New Roman" pitchFamily="18" charset="0"/>
                <a:cs typeface="Times New Roman" pitchFamily="18" charset="0"/>
              </a:rPr>
              <a:t>İdareye yapılan Mali Denetim ve sonuçlarına bu bölümde yer verilecektir. </a:t>
            </a:r>
          </a:p>
          <a:p>
            <a:pPr>
              <a:lnSpc>
                <a:spcPct val="110000"/>
              </a:lnSpc>
              <a:buClr>
                <a:srgbClr val="FF0000"/>
              </a:buClr>
            </a:pPr>
            <a:r>
              <a:rPr lang="tr-TR" sz="1400" dirty="0" smtClean="0">
                <a:latin typeface="Times New Roman" pitchFamily="18" charset="0"/>
                <a:cs typeface="Times New Roman" pitchFamily="18" charset="0"/>
              </a:rPr>
              <a:t/>
            </a:r>
            <a:br>
              <a:rPr lang="tr-TR" sz="1400"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4- Diğer Hususlar</a:t>
            </a:r>
          </a:p>
        </p:txBody>
      </p:sp>
    </p:spTree>
    <p:extLst>
      <p:ext uri="{BB962C8B-B14F-4D97-AF65-F5344CB8AC3E}">
        <p14:creationId xmlns="" xmlns:p14="http://schemas.microsoft.com/office/powerpoint/2010/main" val="768348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7160871"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FAALİYETLERE </a:t>
            </a:r>
            <a:r>
              <a:rPr lang="tr-TR" b="1" dirty="0">
                <a:solidFill>
                  <a:srgbClr val="0F0287"/>
                </a:solidFill>
                <a:latin typeface="Arial Black" pitchFamily="34" charset="0"/>
                <a:cs typeface="Arial" charset="0"/>
              </a:rPr>
              <a:t>İLİŞKİN BİLGİ VE DEĞERLENDİRMELER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488178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110000"/>
              </a:lnSpc>
              <a:buClr>
                <a:srgbClr val="FF0000"/>
              </a:buClr>
              <a:buFont typeface="Wingdings" pitchFamily="2" charset="2"/>
              <a:buNone/>
              <a:defRPr/>
            </a:pPr>
            <a:r>
              <a:rPr lang="tr-TR" sz="1400" b="1" dirty="0" smtClean="0">
                <a:latin typeface="Times New Roman" pitchFamily="18" charset="0"/>
                <a:cs typeface="Times New Roman" pitchFamily="18" charset="0"/>
              </a:rPr>
              <a:t>B- </a:t>
            </a:r>
            <a:r>
              <a:rPr lang="tr-TR" sz="1400" b="1" dirty="0">
                <a:latin typeface="Times New Roman" pitchFamily="18" charset="0"/>
                <a:cs typeface="Times New Roman" pitchFamily="18" charset="0"/>
              </a:rPr>
              <a:t>PERFORMANS BİLGİLERİ </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1- Faaliyet ve Proje Bilgileri</a:t>
            </a:r>
          </a:p>
          <a:p>
            <a:pPr>
              <a:lnSpc>
                <a:spcPct val="110000"/>
              </a:lnSpc>
              <a:buClr>
                <a:srgbClr val="FF0000"/>
              </a:buClr>
              <a:buFont typeface="Wingdings" pitchFamily="2" charset="2"/>
              <a:buNone/>
              <a:defRPr/>
            </a:pPr>
            <a:r>
              <a:rPr lang="tr-TR" sz="1400" b="1" dirty="0">
                <a:latin typeface="Times New Roman" pitchFamily="18" charset="0"/>
                <a:cs typeface="Times New Roman" pitchFamily="18" charset="0"/>
              </a:rPr>
              <a:t/>
            </a:r>
            <a:br>
              <a:rPr lang="tr-TR" sz="1400" b="1" dirty="0">
                <a:latin typeface="Times New Roman" pitchFamily="18" charset="0"/>
                <a:cs typeface="Times New Roman" pitchFamily="18" charset="0"/>
              </a:rPr>
            </a:br>
            <a:r>
              <a:rPr lang="tr-TR" sz="1400" dirty="0" smtClean="0">
                <a:latin typeface="Times New Roman" pitchFamily="18" charset="0"/>
                <a:cs typeface="Times New Roman" pitchFamily="18" charset="0"/>
              </a:rPr>
              <a:t>Birimler </a:t>
            </a:r>
            <a:r>
              <a:rPr lang="tr-TR" sz="1400" dirty="0">
                <a:latin typeface="Times New Roman" pitchFamily="18" charset="0"/>
                <a:cs typeface="Times New Roman" pitchFamily="18" charset="0"/>
              </a:rPr>
              <a:t>2011 yılına ilişkin bütün faaliyetlerini nicel ve nitel olarak sayacaklar, dönem başında belirlenmiş hedeflerin ne ölçüde gerçekleştiğini, sağlanan gelişmeleri geçen yıllar ile mukayeseli olarak belirteceklerdir. Hem zorunluluk arz eden günlük ya da aylık olağan faaliyetler hem de varsa olağanüstü veya periyodik olmayan faaliyetlere (yeni bir bölüm, yatırım </a:t>
            </a:r>
            <a:r>
              <a:rPr lang="tr-TR" sz="1400" dirty="0" err="1">
                <a:latin typeface="Times New Roman" pitchFamily="18" charset="0"/>
                <a:cs typeface="Times New Roman" pitchFamily="18" charset="0"/>
              </a:rPr>
              <a:t>v.s</a:t>
            </a:r>
            <a:r>
              <a:rPr lang="tr-TR" sz="1400" dirty="0">
                <a:latin typeface="Times New Roman" pitchFamily="18" charset="0"/>
                <a:cs typeface="Times New Roman" pitchFamily="18" charset="0"/>
              </a:rPr>
              <a:t>. gibi) yer vereceklerdir.</a:t>
            </a:r>
            <a:endParaRPr lang="tr-TR" sz="1400" b="1" dirty="0">
              <a:latin typeface="Times New Roman" pitchFamily="18" charset="0"/>
              <a:cs typeface="Times New Roman" pitchFamily="18" charset="0"/>
            </a:endParaRPr>
          </a:p>
          <a:p>
            <a:pPr>
              <a:lnSpc>
                <a:spcPct val="110000"/>
              </a:lnSpc>
              <a:buClr>
                <a:srgbClr val="FF0000"/>
              </a:buClr>
            </a:pPr>
            <a:endParaRPr lang="tr-TR" sz="1400" b="1" dirty="0">
              <a:latin typeface="Times New Roman" pitchFamily="18" charset="0"/>
              <a:cs typeface="Times New Roman" pitchFamily="18" charset="0"/>
            </a:endParaRPr>
          </a:p>
          <a:p>
            <a:pPr>
              <a:lnSpc>
                <a:spcPct val="110000"/>
              </a:lnSpc>
              <a:buClr>
                <a:srgbClr val="FF0000"/>
              </a:buClr>
            </a:pPr>
            <a:r>
              <a:rPr lang="tr-TR" sz="1400" dirty="0">
                <a:latin typeface="Times New Roman" pitchFamily="18" charset="0"/>
                <a:cs typeface="Times New Roman" pitchFamily="18" charset="0"/>
              </a:rPr>
              <a:t>Gerek resmi çevre, gerekse STK’lar ile birlikte ya da yalnızca birim tarafından gerçekleştirilen veya başlatılan projelerin isim ve mahiyetleri hakkında bilgi vereceklerdir. Ayrıca edinilen bağış ve yardımlara ilişkin faaliyetlere yer verilecektir.</a:t>
            </a:r>
            <a:br>
              <a:rPr lang="tr-TR" sz="1400" dirty="0">
                <a:latin typeface="Times New Roman" pitchFamily="18" charset="0"/>
                <a:cs typeface="Times New Roman" pitchFamily="18" charset="0"/>
              </a:rPr>
            </a:br>
            <a:endParaRPr lang="tr-TR" sz="1400" b="1" dirty="0">
              <a:latin typeface="Times New Roman" pitchFamily="18" charset="0"/>
              <a:cs typeface="Times New Roman" pitchFamily="18" charset="0"/>
            </a:endParaRPr>
          </a:p>
          <a:p>
            <a:pPr>
              <a:buFontTx/>
              <a:buNone/>
            </a:pPr>
            <a:r>
              <a:rPr lang="tr-TR" sz="1400" b="1" dirty="0">
                <a:latin typeface="Times New Roman" pitchFamily="18" charset="0"/>
                <a:cs typeface="Times New Roman" pitchFamily="18" charset="0"/>
              </a:rPr>
              <a:t> 2- Performans Sonuçları</a:t>
            </a:r>
            <a:endParaRPr lang="tr-TR" sz="1400" dirty="0">
              <a:latin typeface="Times New Roman" pitchFamily="18" charset="0"/>
              <a:cs typeface="Times New Roman" pitchFamily="18" charset="0"/>
            </a:endParaRPr>
          </a:p>
          <a:p>
            <a:pPr>
              <a:buFontTx/>
              <a:buNone/>
            </a:pPr>
            <a:endParaRPr lang="tr-TR" sz="1400" dirty="0">
              <a:latin typeface="Times New Roman" pitchFamily="18" charset="0"/>
              <a:cs typeface="Times New Roman" pitchFamily="18" charset="0"/>
            </a:endParaRPr>
          </a:p>
          <a:p>
            <a:pPr>
              <a:buFontTx/>
              <a:buNone/>
            </a:pPr>
            <a:r>
              <a:rPr lang="tr-TR" sz="1400" dirty="0" smtClean="0">
                <a:latin typeface="Times New Roman" pitchFamily="18" charset="0"/>
                <a:cs typeface="Times New Roman" pitchFamily="18" charset="0"/>
              </a:rPr>
              <a:t>Kamu </a:t>
            </a:r>
            <a:r>
              <a:rPr lang="tr-TR" sz="1400" dirty="0">
                <a:latin typeface="Times New Roman" pitchFamily="18" charset="0"/>
                <a:cs typeface="Times New Roman" pitchFamily="18" charset="0"/>
              </a:rPr>
              <a:t>İdarelerince Hazırlanacak Faaliyet Raporları hakkında Yönetmeliğin</a:t>
            </a:r>
            <a:r>
              <a:rPr lang="tr-TR" sz="1400" b="1" dirty="0">
                <a:latin typeface="Times New Roman" pitchFamily="18" charset="0"/>
                <a:cs typeface="Times New Roman" pitchFamily="18" charset="0"/>
              </a:rPr>
              <a:t> “Geçici 2. Maddesi” </a:t>
            </a:r>
            <a:r>
              <a:rPr lang="tr-TR" sz="1400" dirty="0">
                <a:latin typeface="Times New Roman" pitchFamily="18" charset="0"/>
                <a:cs typeface="Times New Roman" pitchFamily="18" charset="0"/>
              </a:rPr>
              <a:t>ne göre bu bölümün doldurulması zorunluluğu bulunmamaktadır.</a:t>
            </a:r>
          </a:p>
          <a:p>
            <a:pPr>
              <a:buFontTx/>
              <a:buNone/>
            </a:pPr>
            <a:endParaRPr lang="tr-TR" sz="1400" dirty="0">
              <a:latin typeface="Times New Roman" pitchFamily="18" charset="0"/>
              <a:cs typeface="Times New Roman" pitchFamily="18" charset="0"/>
            </a:endParaRPr>
          </a:p>
          <a:p>
            <a:pPr>
              <a:buFontTx/>
              <a:buNone/>
            </a:pPr>
            <a:r>
              <a:rPr lang="tr-TR" sz="1400" b="1" dirty="0" smtClean="0">
                <a:latin typeface="Times New Roman" pitchFamily="18" charset="0"/>
                <a:cs typeface="Times New Roman" pitchFamily="18" charset="0"/>
              </a:rPr>
              <a:t>3-Performans </a:t>
            </a:r>
            <a:r>
              <a:rPr lang="tr-TR" sz="1400" b="1" dirty="0">
                <a:latin typeface="Times New Roman" pitchFamily="18" charset="0"/>
                <a:cs typeface="Times New Roman" pitchFamily="18" charset="0"/>
              </a:rPr>
              <a:t>Sonuçlarının Değerlendirilmesi </a:t>
            </a:r>
          </a:p>
          <a:p>
            <a:pPr>
              <a:buFontTx/>
              <a:buNone/>
            </a:pPr>
            <a:r>
              <a:rPr lang="tr-TR" sz="1400" dirty="0" smtClean="0">
                <a:latin typeface="Times New Roman" pitchFamily="18" charset="0"/>
                <a:cs typeface="Times New Roman" pitchFamily="18" charset="0"/>
              </a:rPr>
              <a:t>Kamu </a:t>
            </a:r>
            <a:r>
              <a:rPr lang="tr-TR" sz="1400" dirty="0">
                <a:latin typeface="Times New Roman" pitchFamily="18" charset="0"/>
                <a:cs typeface="Times New Roman" pitchFamily="18" charset="0"/>
              </a:rPr>
              <a:t>İdarelerince Hazırlanacak Faaliyet Raporları hakkında Yönetmeliğin</a:t>
            </a:r>
            <a:r>
              <a:rPr lang="tr-TR" sz="1400" b="1" dirty="0">
                <a:latin typeface="Times New Roman" pitchFamily="18" charset="0"/>
                <a:cs typeface="Times New Roman" pitchFamily="18" charset="0"/>
              </a:rPr>
              <a:t> “Geçici 2. Maddesi” </a:t>
            </a:r>
            <a:r>
              <a:rPr lang="tr-TR" sz="1400" dirty="0">
                <a:latin typeface="Times New Roman" pitchFamily="18" charset="0"/>
                <a:cs typeface="Times New Roman" pitchFamily="18" charset="0"/>
              </a:rPr>
              <a:t>ne göre bu bölümün doldurulması zorunluluğu bulunmamaktadır</a:t>
            </a:r>
          </a:p>
          <a:p>
            <a:pPr>
              <a:lnSpc>
                <a:spcPct val="110000"/>
              </a:lnSpc>
              <a:buClr>
                <a:srgbClr val="FF0000"/>
              </a:buClr>
              <a:buFont typeface="Wingdings" charset="2"/>
              <a:buNone/>
            </a:pPr>
            <a:endParaRPr lang="tr-TR" sz="14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2046018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983667"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UYARI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95628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Tx/>
              <a:buNone/>
              <a:defRPr/>
            </a:pPr>
            <a:r>
              <a:rPr lang="tr-TR" altLang="ko-KR" sz="1400" b="1" dirty="0">
                <a:latin typeface="Times New Roman" pitchFamily="18" charset="0"/>
                <a:cs typeface="Times New Roman" pitchFamily="18" charset="0"/>
              </a:rPr>
              <a:t>Performans bilgileri</a:t>
            </a:r>
          </a:p>
          <a:p>
            <a:pPr>
              <a:buFontTx/>
              <a:buNone/>
              <a:defRPr/>
            </a:pPr>
            <a:endParaRPr lang="tr-TR" altLang="ko-KR" sz="1400" b="1" dirty="0">
              <a:latin typeface="Times New Roman" pitchFamily="18" charset="0"/>
              <a:cs typeface="Times New Roman" pitchFamily="18" charset="0"/>
            </a:endParaRPr>
          </a:p>
          <a:p>
            <a:pPr algn="just">
              <a:buFontTx/>
              <a:buNone/>
              <a:defRPr/>
            </a:pPr>
            <a:r>
              <a:rPr lang="tr-TR" altLang="ko-KR" sz="1400" b="1" dirty="0" smtClean="0">
                <a:latin typeface="Times New Roman" pitchFamily="18" charset="0"/>
                <a:cs typeface="Times New Roman" pitchFamily="18" charset="0"/>
              </a:rPr>
              <a:t>GEÇİCİ </a:t>
            </a:r>
            <a:r>
              <a:rPr lang="tr-TR" altLang="ko-KR" sz="1400" b="1" dirty="0">
                <a:latin typeface="Times New Roman" pitchFamily="18" charset="0"/>
                <a:cs typeface="Times New Roman" pitchFamily="18" charset="0"/>
              </a:rPr>
              <a:t>MADDE 2 – </a:t>
            </a:r>
            <a:r>
              <a:rPr lang="tr-TR" altLang="ko-KR" sz="1400" dirty="0">
                <a:latin typeface="Times New Roman" pitchFamily="18" charset="0"/>
                <a:cs typeface="Times New Roman" pitchFamily="18" charset="0"/>
              </a:rPr>
              <a:t>(1) </a:t>
            </a:r>
            <a:r>
              <a:rPr lang="tr-TR" altLang="ko-KR" sz="1400" u="sng" dirty="0">
                <a:latin typeface="Times New Roman" pitchFamily="18" charset="0"/>
                <a:cs typeface="Times New Roman" pitchFamily="18" charset="0"/>
              </a:rPr>
              <a:t>Kamu idareleri </a:t>
            </a:r>
            <a:r>
              <a:rPr lang="tr-TR" altLang="ko-KR" sz="1400" b="1" u="sng" dirty="0">
                <a:latin typeface="Times New Roman" pitchFamily="18" charset="0"/>
                <a:cs typeface="Times New Roman" pitchFamily="18" charset="0"/>
              </a:rPr>
              <a:t>ilk performans programlarını </a:t>
            </a:r>
            <a:r>
              <a:rPr lang="tr-TR" altLang="ko-KR" sz="1400" u="sng" dirty="0">
                <a:latin typeface="Times New Roman" pitchFamily="18" charset="0"/>
                <a:cs typeface="Times New Roman" pitchFamily="18" charset="0"/>
              </a:rPr>
              <a:t>hazırladıkları yıla kadar, faaliyet raporlarının performans bilgileri bölümünde </a:t>
            </a:r>
            <a:r>
              <a:rPr lang="tr-TR" altLang="ko-KR" sz="1400" b="1" u="sng" dirty="0">
                <a:latin typeface="Times New Roman" pitchFamily="18" charset="0"/>
                <a:cs typeface="Times New Roman" pitchFamily="18" charset="0"/>
              </a:rPr>
              <a:t>sadece faaliyet ve projelere </a:t>
            </a:r>
            <a:r>
              <a:rPr lang="tr-TR" altLang="ko-KR" sz="1400" u="sng" dirty="0">
                <a:latin typeface="Times New Roman" pitchFamily="18" charset="0"/>
                <a:cs typeface="Times New Roman" pitchFamily="18" charset="0"/>
              </a:rPr>
              <a:t>ilişkin bilgilere yer verirler</a:t>
            </a:r>
            <a:r>
              <a:rPr lang="tr-TR" altLang="ko-KR" sz="1400" dirty="0">
                <a:latin typeface="Times New Roman" pitchFamily="18" charset="0"/>
                <a:cs typeface="Times New Roman" pitchFamily="18" charset="0"/>
              </a:rPr>
              <a:t>.</a:t>
            </a:r>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3671105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8201732"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6" charset="0"/>
              </a:rPr>
              <a:t>KURUMSAL </a:t>
            </a:r>
            <a:r>
              <a:rPr lang="tr-TR" b="1" dirty="0">
                <a:solidFill>
                  <a:srgbClr val="0F0287"/>
                </a:solidFill>
                <a:latin typeface="Arial Black" pitchFamily="34" charset="0"/>
                <a:cs typeface="Times New Roman" pitchFamily="16" charset="0"/>
              </a:rPr>
              <a:t>KABİLİYET VE KAPASİTENİN </a:t>
            </a:r>
            <a:r>
              <a:rPr lang="tr-TR" b="1" dirty="0" smtClean="0">
                <a:solidFill>
                  <a:srgbClr val="0F0287"/>
                </a:solidFill>
                <a:latin typeface="Arial Black" pitchFamily="34" charset="0"/>
                <a:cs typeface="Times New Roman" pitchFamily="16" charset="0"/>
              </a:rPr>
              <a:t>DEĞERLENDİRİLMESİ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138717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smtClean="0">
                <a:latin typeface="Times New Roman" pitchFamily="16" charset="0"/>
              </a:rPr>
              <a:t>A- </a:t>
            </a:r>
            <a:r>
              <a:rPr lang="tr-TR" sz="1400" b="1" dirty="0">
                <a:latin typeface="Times New Roman" pitchFamily="16" charset="0"/>
              </a:rPr>
              <a:t>Üstünlükler</a:t>
            </a:r>
            <a:br>
              <a:rPr lang="tr-TR" sz="1400" b="1" dirty="0">
                <a:latin typeface="Times New Roman" pitchFamily="16" charset="0"/>
              </a:rPr>
            </a:br>
            <a:r>
              <a:rPr lang="tr-TR" sz="1400" b="1" dirty="0">
                <a:latin typeface="Times New Roman" pitchFamily="16" charset="0"/>
              </a:rPr>
              <a:t/>
            </a:r>
            <a:br>
              <a:rPr lang="tr-TR" sz="1400" b="1" dirty="0">
                <a:latin typeface="Times New Roman" pitchFamily="16" charset="0"/>
              </a:rPr>
            </a:br>
            <a:r>
              <a:rPr lang="tr-TR" sz="1400" b="1" dirty="0">
                <a:latin typeface="Times New Roman" pitchFamily="16" charset="0"/>
              </a:rPr>
              <a:t>B- Zayıflıklar </a:t>
            </a:r>
            <a:br>
              <a:rPr lang="tr-TR" sz="1400" b="1" dirty="0">
                <a:latin typeface="Times New Roman" pitchFamily="16" charset="0"/>
              </a:rPr>
            </a:br>
            <a:r>
              <a:rPr lang="tr-TR" sz="1400" b="1" dirty="0">
                <a:latin typeface="Times New Roman" pitchFamily="16" charset="0"/>
              </a:rPr>
              <a:t/>
            </a:r>
            <a:br>
              <a:rPr lang="tr-TR" sz="1400" b="1" dirty="0">
                <a:latin typeface="Times New Roman" pitchFamily="16" charset="0"/>
              </a:rPr>
            </a:br>
            <a:r>
              <a:rPr lang="tr-TR" sz="1400" b="1" dirty="0">
                <a:latin typeface="Times New Roman" pitchFamily="16" charset="0"/>
              </a:rPr>
              <a:t>C- Değerlendirme</a:t>
            </a:r>
            <a:endParaRPr lang="tr-TR" sz="1400" dirty="0">
              <a:latin typeface="Times New Roman" pitchFamily="16" charset="0"/>
            </a:endParaRPr>
          </a:p>
          <a:p>
            <a:pPr>
              <a:buFont typeface="Wingdings" charset="2"/>
              <a:buNone/>
            </a:pPr>
            <a:endParaRPr lang="tr-TR" sz="1400" dirty="0"/>
          </a:p>
        </p:txBody>
      </p:sp>
    </p:spTree>
    <p:extLst>
      <p:ext uri="{BB962C8B-B14F-4D97-AF65-F5344CB8AC3E}">
        <p14:creationId xmlns="" xmlns:p14="http://schemas.microsoft.com/office/powerpoint/2010/main" val="374550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8201732"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6" charset="0"/>
              </a:rPr>
              <a:t>KURUMSAL </a:t>
            </a:r>
            <a:r>
              <a:rPr lang="tr-TR" b="1" dirty="0">
                <a:solidFill>
                  <a:srgbClr val="0F0287"/>
                </a:solidFill>
                <a:latin typeface="Arial Black" pitchFamily="34" charset="0"/>
                <a:cs typeface="Times New Roman" pitchFamily="16" charset="0"/>
              </a:rPr>
              <a:t>KABİLİYET VE KAPASİTENİN </a:t>
            </a:r>
            <a:r>
              <a:rPr lang="tr-TR" b="1" dirty="0" smtClean="0">
                <a:solidFill>
                  <a:srgbClr val="0F0287"/>
                </a:solidFill>
                <a:latin typeface="Arial Black" pitchFamily="34" charset="0"/>
                <a:cs typeface="Times New Roman" pitchFamily="16" charset="0"/>
              </a:rPr>
              <a:t>DEĞERLENDİRİLMESİ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504971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pitchFamily="2" charset="2"/>
              <a:buNone/>
              <a:defRPr/>
            </a:pPr>
            <a:r>
              <a:rPr lang="tr-TR" sz="1400" b="1" dirty="0" smtClean="0">
                <a:latin typeface="Times New Roman" pitchFamily="18" charset="0"/>
                <a:cs typeface="Times New Roman" pitchFamily="18" charset="0"/>
              </a:rPr>
              <a:t>A- Üstünlükler</a:t>
            </a:r>
          </a:p>
          <a:p>
            <a:pPr>
              <a:buFont typeface="Wingdings" pitchFamily="2" charset="2"/>
              <a:buNone/>
              <a:defRPr/>
            </a:pPr>
            <a:r>
              <a:rPr lang="tr-TR" sz="1400" b="1" dirty="0" smtClean="0">
                <a:latin typeface="Times New Roman" pitchFamily="18" charset="0"/>
                <a:cs typeface="Times New Roman" pitchFamily="18" charset="0"/>
              </a:rPr>
              <a:t/>
            </a:r>
            <a:br>
              <a:rPr lang="tr-TR" sz="1400" b="1"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Hizmetin sunumu, insan, bilgi ve teknolojik kaynaklar, idari ve mali imkanlar ile toplumsal duyarlılık açısından üstünlük ve kolaylıklar ile idarece belirlenecek başkaca konulardaki üstünlükleri belirtilecektir.</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 </a:t>
            </a:r>
            <a:r>
              <a:rPr lang="tr-TR" sz="1400" b="1" dirty="0" smtClean="0">
                <a:latin typeface="Times New Roman" pitchFamily="18" charset="0"/>
                <a:cs typeface="Times New Roman" pitchFamily="18" charset="0"/>
              </a:rPr>
              <a:t>Birimin  güçlü yönleri</a:t>
            </a:r>
          </a:p>
          <a:p>
            <a:pPr>
              <a:buFont typeface="Wingdings" pitchFamily="2" charset="2"/>
              <a:buNone/>
              <a:defRPr/>
            </a:pPr>
            <a:endParaRPr lang="tr-TR" sz="1400" b="1" i="1" dirty="0" smtClean="0">
              <a:latin typeface="Times New Roman" pitchFamily="18" charset="0"/>
              <a:cs typeface="Times New Roman" pitchFamily="18" charset="0"/>
            </a:endParaRPr>
          </a:p>
          <a:p>
            <a:pPr>
              <a:buFont typeface="Wingdings" pitchFamily="2" charset="2"/>
              <a:buNone/>
              <a:defRPr/>
            </a:pPr>
            <a:r>
              <a:rPr lang="tr-TR" sz="1400" b="1" dirty="0" smtClean="0">
                <a:latin typeface="Times New Roman" pitchFamily="18" charset="0"/>
                <a:cs typeface="Times New Roman" pitchFamily="18" charset="0"/>
              </a:rPr>
              <a:t>B- Zayıflıklar </a:t>
            </a:r>
          </a:p>
          <a:p>
            <a:pPr>
              <a:buFont typeface="Wingdings" pitchFamily="2" charset="2"/>
              <a:buNone/>
              <a:defRPr/>
            </a:pPr>
            <a:endParaRPr lang="tr-TR" sz="1400" b="1" dirty="0" smtClean="0">
              <a:latin typeface="Times New Roman" pitchFamily="18" charset="0"/>
              <a:cs typeface="Times New Roman" pitchFamily="18" charset="0"/>
            </a:endParaRPr>
          </a:p>
          <a:p>
            <a:pPr>
              <a:buFont typeface="Wingdings" pitchFamily="2" charset="2"/>
              <a:buNone/>
              <a:defRPr/>
            </a:pPr>
            <a:r>
              <a:rPr lang="tr-TR" sz="1400" dirty="0" smtClean="0">
                <a:latin typeface="Times New Roman" pitchFamily="18" charset="0"/>
                <a:cs typeface="Times New Roman" pitchFamily="18" charset="0"/>
              </a:rPr>
              <a:t>Birimin temel görevlerinin önündeki engeller ile faaliyetin kalitesini etkileyen hususlara yer verilecek, kamuoyuna intikal eden sorunların nedenleri irdelenecektir.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a:t>
            </a:r>
            <a:r>
              <a:rPr lang="tr-TR" sz="1400" b="1" dirty="0" smtClean="0">
                <a:latin typeface="Times New Roman" pitchFamily="18" charset="0"/>
                <a:cs typeface="Times New Roman" pitchFamily="18" charset="0"/>
              </a:rPr>
              <a:t> Birimin  zayıf yönleri</a:t>
            </a:r>
            <a:endParaRPr lang="tr-TR" sz="1400" b="1" i="1" dirty="0" smtClean="0">
              <a:latin typeface="Times New Roman" pitchFamily="18" charset="0"/>
              <a:cs typeface="Times New Roman" pitchFamily="18" charset="0"/>
            </a:endParaRPr>
          </a:p>
          <a:p>
            <a:pPr>
              <a:buFont typeface="Wingdings" pitchFamily="2" charset="2"/>
              <a:buNone/>
              <a:defRPr/>
            </a:pPr>
            <a:endParaRPr lang="tr-TR" sz="1400" b="1" i="1" dirty="0" smtClean="0">
              <a:latin typeface="Times New Roman" pitchFamily="18" charset="0"/>
              <a:cs typeface="Times New Roman" pitchFamily="18" charset="0"/>
            </a:endParaRPr>
          </a:p>
          <a:p>
            <a:pPr>
              <a:buFont typeface="Wingdings" charset="2"/>
              <a:buNone/>
            </a:pPr>
            <a:r>
              <a:rPr lang="tr-TR" sz="1400" b="1" dirty="0" smtClean="0">
                <a:latin typeface="Times New Roman" pitchFamily="18" charset="0"/>
                <a:cs typeface="Times New Roman" pitchFamily="18" charset="0"/>
              </a:rPr>
              <a:t>C- Değerlendirme</a:t>
            </a:r>
          </a:p>
          <a:p>
            <a:pPr>
              <a:buFont typeface="Wingdings" charset="2"/>
              <a:buNone/>
            </a:pPr>
            <a:endParaRPr lang="tr-TR" sz="1400" b="1" dirty="0" smtClean="0">
              <a:latin typeface="Times New Roman" pitchFamily="18" charset="0"/>
              <a:cs typeface="Times New Roman" pitchFamily="18" charset="0"/>
            </a:endParaRPr>
          </a:p>
          <a:p>
            <a:pPr>
              <a:buFont typeface="Wingdings" charset="2"/>
              <a:buNone/>
            </a:pPr>
            <a:r>
              <a:rPr lang="tr-TR" sz="1400" dirty="0" smtClean="0">
                <a:latin typeface="Times New Roman" pitchFamily="18" charset="0"/>
                <a:cs typeface="Times New Roman" pitchFamily="18" charset="0"/>
              </a:rPr>
              <a:t>Birim başarısı ve faaliyet genişlemesi imkanları değerlendirilebilir.</a:t>
            </a:r>
          </a:p>
          <a:p>
            <a:pPr>
              <a:buFont typeface="Wingdings" charset="2"/>
              <a:buNone/>
            </a:pPr>
            <a:r>
              <a:rPr lang="tr-TR" sz="1400" dirty="0" smtClean="0">
                <a:latin typeface="Times New Roman" pitchFamily="18" charset="0"/>
                <a:cs typeface="Times New Roman" pitchFamily="18" charset="0"/>
              </a:rPr>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Bu bölümde, orta ve uzun vadeli hedeflere ulaşılabilmesi sürecinde teşkilat yapısı, organizasyon yeteneği, teknolojik kapasite gibi unsurlar açısından içsel bir durum değerlendirmesi yapılarak idarenin üstün ve zayıf yanlarına yer verilebilir.</a:t>
            </a:r>
          </a:p>
          <a:p>
            <a:pPr>
              <a:buFont typeface="Wingdings" charset="2"/>
              <a:buNone/>
            </a:pPr>
            <a:r>
              <a:rPr lang="tr-TR" sz="1400" dirty="0" smtClean="0">
                <a:latin typeface="Times New Roman" pitchFamily="18" charset="0"/>
                <a:cs typeface="Times New Roman" pitchFamily="18" charset="0"/>
              </a:rPr>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Değerlendirmede geçmiş yıllarla mukayeselere yer verilmesi uygun olacaktır.</a:t>
            </a:r>
            <a:endParaRPr lang="tr-TR" sz="1400" b="1" i="1" dirty="0">
              <a:latin typeface="Times New Roman" pitchFamily="18" charset="0"/>
              <a:cs typeface="Times New Roman" pitchFamily="18" charset="0"/>
            </a:endParaRPr>
          </a:p>
        </p:txBody>
      </p:sp>
    </p:spTree>
    <p:extLst>
      <p:ext uri="{BB962C8B-B14F-4D97-AF65-F5344CB8AC3E}">
        <p14:creationId xmlns="" xmlns:p14="http://schemas.microsoft.com/office/powerpoint/2010/main" val="38755068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3595856"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effectLst>
                  <a:outerShdw blurRad="38100" dist="38100" dir="2700000" algn="tl">
                    <a:srgbClr val="C0C0C0"/>
                  </a:outerShdw>
                </a:effectLst>
                <a:latin typeface="Arial Black" pitchFamily="34" charset="0"/>
                <a:cs typeface="Arial" pitchFamily="34" charset="0"/>
              </a:rPr>
              <a:t>GENEL </a:t>
            </a:r>
            <a:r>
              <a:rPr lang="tr-TR" b="1" dirty="0">
                <a:solidFill>
                  <a:srgbClr val="0F0287"/>
                </a:solidFill>
                <a:effectLst>
                  <a:outerShdw blurRad="38100" dist="38100" dir="2700000" algn="tl">
                    <a:srgbClr val="C0C0C0"/>
                  </a:outerShdw>
                </a:effectLst>
                <a:latin typeface="Arial Black" pitchFamily="34" charset="0"/>
                <a:cs typeface="Arial" pitchFamily="34" charset="0"/>
              </a:rPr>
              <a:t>DEĞERLENDİRME </a:t>
            </a:r>
            <a:r>
              <a:rPr lang="tr-TR" b="1" dirty="0" smtClean="0">
                <a:solidFill>
                  <a:srgbClr val="0F0287"/>
                </a:solidFill>
                <a:effectLst>
                  <a:outerShdw blurRad="38100" dist="38100" dir="2700000" algn="tl">
                    <a:srgbClr val="C0C0C0"/>
                  </a:outerShdw>
                </a:effectLst>
                <a:latin typeface="Arial Black" pitchFamily="34" charset="0"/>
                <a:cs typeface="Arial" pitchFamily="34" charset="0"/>
              </a:rPr>
              <a:t>1</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18180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dirty="0" smtClean="0">
                <a:latin typeface="Times New Roman" pitchFamily="18" charset="0"/>
                <a:cs typeface="Times New Roman" pitchFamily="18" charset="0"/>
              </a:rPr>
              <a:t>Birim </a:t>
            </a:r>
            <a:r>
              <a:rPr lang="tr-TR" sz="1400" dirty="0">
                <a:latin typeface="Times New Roman" pitchFamily="18" charset="0"/>
                <a:cs typeface="Times New Roman" pitchFamily="18" charset="0"/>
              </a:rPr>
              <a:t>faaliyet raporu hazırlayan harcama yetkilileri,</a:t>
            </a:r>
            <a:r>
              <a:rPr lang="tr-TR" sz="1400" b="1" dirty="0">
                <a:latin typeface="Times New Roman" pitchFamily="18" charset="0"/>
                <a:cs typeface="Times New Roman" pitchFamily="18" charset="0"/>
              </a:rPr>
              <a:t> raporun içeriğinden ve raporda yer alan bilgilerin doğruluğundan ve zamanında gönderilmesinden Üst Yöneticiye karşı sorumludur</a:t>
            </a:r>
            <a:r>
              <a:rPr lang="tr-TR" sz="1400" b="1" dirty="0" smtClean="0">
                <a:latin typeface="Times New Roman" pitchFamily="18" charset="0"/>
                <a:cs typeface="Times New Roman" pitchFamily="18" charset="0"/>
              </a:rPr>
              <a:t>.</a:t>
            </a:r>
          </a:p>
          <a:p>
            <a:pPr>
              <a:buFont typeface="Wingdings" charset="2"/>
              <a:buNone/>
            </a:pPr>
            <a:endParaRPr lang="tr-TR" sz="1400" b="1" dirty="0">
              <a:latin typeface="Times New Roman" pitchFamily="18" charset="0"/>
              <a:cs typeface="Times New Roman" pitchFamily="18" charset="0"/>
            </a:endParaRPr>
          </a:p>
          <a:p>
            <a:pPr>
              <a:buFont typeface="Wingdings" charset="2"/>
              <a:buNone/>
            </a:pPr>
            <a:r>
              <a:rPr lang="tr-TR" sz="1400" b="1" dirty="0">
                <a:latin typeface="Times New Roman" pitchFamily="18" charset="0"/>
                <a:cs typeface="Times New Roman" pitchFamily="18" charset="0"/>
              </a:rPr>
              <a:t>HARCAMA YETKİLİSİ İÇ KONTROL GÜVENCE BEYANI</a:t>
            </a:r>
            <a:br>
              <a:rPr lang="tr-TR" sz="1400" b="1" dirty="0">
                <a:latin typeface="Times New Roman" pitchFamily="18" charset="0"/>
                <a:cs typeface="Times New Roman" pitchFamily="18" charset="0"/>
              </a:rPr>
            </a:br>
            <a:endParaRPr lang="tr-TR" sz="1400" b="1" dirty="0" smtClean="0">
              <a:latin typeface="Times New Roman" pitchFamily="18" charset="0"/>
              <a:cs typeface="Times New Roman" pitchFamily="18" charset="0"/>
            </a:endParaRPr>
          </a:p>
          <a:p>
            <a:pPr>
              <a:buFont typeface="Wingdings" charset="2"/>
              <a:buNone/>
            </a:pPr>
            <a:r>
              <a:rPr lang="tr-TR" sz="1400" dirty="0" smtClean="0">
                <a:latin typeface="Times New Roman" pitchFamily="18" charset="0"/>
                <a:cs typeface="Times New Roman" pitchFamily="18" charset="0"/>
              </a:rPr>
              <a:t>Harcama </a:t>
            </a:r>
            <a:r>
              <a:rPr lang="tr-TR" sz="1400" dirty="0">
                <a:latin typeface="Times New Roman" pitchFamily="18" charset="0"/>
                <a:cs typeface="Times New Roman" pitchFamily="18" charset="0"/>
              </a:rPr>
              <a:t>yetkilileri, hazırladıkları birim faaliyet raporuna yönetmelik ekinde yer bu belgeyi imzalayarak ekleyeceklerdir.</a:t>
            </a:r>
          </a:p>
          <a:p>
            <a:pPr>
              <a:buFont typeface="Wingdings" charset="2"/>
              <a:buNone/>
            </a:pPr>
            <a:endParaRPr lang="tr-TR" sz="14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2948381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6930808"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Arial" charset="0"/>
              </a:rPr>
              <a:t>HARCAMA </a:t>
            </a:r>
            <a:r>
              <a:rPr lang="tr-TR" b="1" dirty="0">
                <a:solidFill>
                  <a:srgbClr val="0F0287"/>
                </a:solidFill>
                <a:latin typeface="Arial Black" pitchFamily="34" charset="0"/>
                <a:cs typeface="Arial" charset="0"/>
              </a:rPr>
              <a:t>YETKİLİSİ </a:t>
            </a:r>
            <a:r>
              <a:rPr lang="tr-TR" b="1" dirty="0" smtClean="0">
                <a:solidFill>
                  <a:srgbClr val="0F0287"/>
                </a:solidFill>
                <a:latin typeface="Arial Black" pitchFamily="34" charset="0"/>
                <a:cs typeface="Arial" charset="0"/>
              </a:rPr>
              <a:t>İÇ </a:t>
            </a:r>
            <a:r>
              <a:rPr lang="tr-TR" b="1" dirty="0">
                <a:solidFill>
                  <a:srgbClr val="0F0287"/>
                </a:solidFill>
                <a:latin typeface="Arial Black" pitchFamily="34" charset="0"/>
                <a:cs typeface="Arial" charset="0"/>
              </a:rPr>
              <a:t>KONTROL GÜVENCE </a:t>
            </a:r>
            <a:r>
              <a:rPr lang="tr-TR" b="1" dirty="0" smtClean="0">
                <a:solidFill>
                  <a:srgbClr val="0F0287"/>
                </a:solidFill>
                <a:latin typeface="Arial Black" pitchFamily="34" charset="0"/>
                <a:cs typeface="Arial" charset="0"/>
              </a:rPr>
              <a:t>BEYANI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418794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Font typeface="Wingdings" charset="2"/>
              <a:buNone/>
            </a:pPr>
            <a:r>
              <a:rPr lang="tr-TR" sz="1400" b="1" dirty="0">
                <a:latin typeface="Times New Roman" pitchFamily="18" charset="0"/>
                <a:cs typeface="Times New Roman" pitchFamily="18" charset="0"/>
              </a:rPr>
              <a:t>HARCAMA YETKİLİSİ </a:t>
            </a:r>
          </a:p>
          <a:p>
            <a:pPr algn="ctr">
              <a:buFont typeface="Wingdings" charset="2"/>
              <a:buNone/>
            </a:pPr>
            <a:r>
              <a:rPr lang="tr-TR" sz="1400" b="1" dirty="0">
                <a:latin typeface="Times New Roman" pitchFamily="18" charset="0"/>
                <a:cs typeface="Times New Roman" pitchFamily="18" charset="0"/>
              </a:rPr>
              <a:t>İÇ KONTROL GÜVENCE BEYANI </a:t>
            </a:r>
          </a:p>
          <a:p>
            <a:pPr algn="just"/>
            <a:endParaRPr lang="tr-TR" sz="1400" dirty="0">
              <a:latin typeface="Times New Roman" pitchFamily="18" charset="0"/>
              <a:cs typeface="Times New Roman" pitchFamily="18" charset="0"/>
            </a:endParaRPr>
          </a:p>
          <a:p>
            <a:pPr algn="just">
              <a:buFont typeface="Wingdings" charset="2"/>
              <a:buNone/>
            </a:pPr>
            <a:r>
              <a:rPr lang="tr-TR" sz="1400" dirty="0">
                <a:latin typeface="Times New Roman" pitchFamily="18" charset="0"/>
                <a:cs typeface="Times New Roman" pitchFamily="18" charset="0"/>
              </a:rPr>
              <a:t>	Harcama yetkilisi olarak yetkim dahilinde;</a:t>
            </a:r>
          </a:p>
          <a:p>
            <a:pPr>
              <a:buFont typeface="Wingdings" charset="2"/>
              <a:buNone/>
            </a:pPr>
            <a:r>
              <a:rPr lang="tr-TR" sz="1400" dirty="0">
                <a:latin typeface="Times New Roman" pitchFamily="18" charset="0"/>
                <a:cs typeface="Times New Roman" pitchFamily="18" charset="0"/>
              </a:rPr>
              <a:t>        	Bu raporda yer alan bilgilerin güvenilir, tam ve doğru olduğunu beyan ederim.</a:t>
            </a:r>
          </a:p>
          <a:p>
            <a:pPr algn="just">
              <a:buFont typeface="Wingdings" charset="2"/>
              <a:buNone/>
            </a:pPr>
            <a:r>
              <a:rPr lang="tr-TR" sz="1400" dirty="0">
                <a:latin typeface="Times New Roman" pitchFamily="18" charset="0"/>
                <a:cs typeface="Times New Roman" pitchFamily="18" charset="0"/>
              </a:rPr>
              <a:t>        	Bu raporda açıklanan faaliyetler için idare bütçesinden harcama birimimize tahsis edilmiş kaynakların etkili, ekonomik ve verimli bir şekilde kullanıldığını, görev ve yetki alanım çerçevesinde iç kontrol sisteminin idari ve mali kararlar ile bunlara ilişkin işlemlerin yasallık ve düzenliliği hususunda yeterli güvenceyi sağladığını ve harcama birimimizde süreç kontrolünün etkin olarak uygulandığını bildiririm. </a:t>
            </a:r>
          </a:p>
          <a:p>
            <a:pPr algn="just">
              <a:buFont typeface="Wingdings" charset="2"/>
              <a:buNone/>
            </a:pPr>
            <a:r>
              <a:rPr lang="tr-TR" sz="1400" dirty="0">
                <a:latin typeface="Times New Roman" pitchFamily="18" charset="0"/>
                <a:cs typeface="Times New Roman" pitchFamily="18" charset="0"/>
              </a:rPr>
              <a:t>         	Bu güvence, harcama yetkilisi olarak sahip olduğum bilgi ve değerlendirmeler, iç kontroller, iç denetçi raporları ile Sayıştay raporları gibi bilgim dahilindeki hususlara dayanmaktadır. </a:t>
            </a:r>
          </a:p>
          <a:p>
            <a:pPr algn="just">
              <a:buFont typeface="Wingdings" charset="2"/>
              <a:buNone/>
            </a:pPr>
            <a:r>
              <a:rPr lang="tr-TR" sz="1400" dirty="0" smtClean="0">
                <a:latin typeface="Times New Roman" pitchFamily="18" charset="0"/>
                <a:cs typeface="Times New Roman" pitchFamily="18" charset="0"/>
              </a:rPr>
              <a:t>	Burada </a:t>
            </a:r>
            <a:r>
              <a:rPr lang="tr-TR" sz="1400" dirty="0">
                <a:latin typeface="Times New Roman" pitchFamily="18" charset="0"/>
                <a:cs typeface="Times New Roman" pitchFamily="18" charset="0"/>
              </a:rPr>
              <a:t>raporlanmayan, idarenin menfaatlerine zarar veren herhangi bir husus hakkında bilgim olmadığını beyan ederim.  (Yer-Tarih)</a:t>
            </a:r>
          </a:p>
          <a:p>
            <a:pPr algn="just">
              <a:buFont typeface="Wingdings" charset="2"/>
              <a:buNone/>
            </a:pPr>
            <a:r>
              <a:rPr lang="tr-TR" sz="1400" dirty="0">
                <a:latin typeface="Times New Roman" pitchFamily="18" charset="0"/>
                <a:cs typeface="Times New Roman" pitchFamily="18" charset="0"/>
              </a:rPr>
              <a:t>								</a:t>
            </a:r>
          </a:p>
          <a:p>
            <a:pPr algn="just">
              <a:buFont typeface="Wingdings" charset="2"/>
              <a:buNone/>
            </a:pPr>
            <a:r>
              <a:rPr lang="tr-TR" sz="1400" dirty="0">
                <a:latin typeface="Times New Roman" pitchFamily="18" charset="0"/>
                <a:cs typeface="Times New Roman" pitchFamily="18" charset="0"/>
              </a:rPr>
              <a:t>                                                                                                                                    							  </a:t>
            </a:r>
            <a:r>
              <a:rPr lang="tr-TR" sz="1400" dirty="0" smtClean="0">
                <a:latin typeface="Times New Roman" pitchFamily="18" charset="0"/>
                <a:cs typeface="Times New Roman" pitchFamily="18" charset="0"/>
              </a:rPr>
              <a:t>			  </a:t>
            </a:r>
            <a:r>
              <a:rPr lang="tr-TR" sz="1400" dirty="0">
                <a:latin typeface="Times New Roman" pitchFamily="18" charset="0"/>
                <a:cs typeface="Times New Roman" pitchFamily="18" charset="0"/>
              </a:rPr>
              <a:t>İmza</a:t>
            </a:r>
          </a:p>
          <a:p>
            <a:pPr algn="just">
              <a:buFont typeface="Wingdings" charset="2"/>
              <a:buNone/>
            </a:pPr>
            <a:r>
              <a:rPr lang="tr-TR" sz="1400" dirty="0">
                <a:latin typeface="Times New Roman" pitchFamily="18" charset="0"/>
                <a:cs typeface="Times New Roman" pitchFamily="18" charset="0"/>
              </a:rPr>
              <a:t>     						        	Adı Soyadı</a:t>
            </a:r>
          </a:p>
          <a:p>
            <a:pPr algn="just">
              <a:buFont typeface="Wingdings" charset="2"/>
              <a:buNone/>
            </a:pPr>
            <a:r>
              <a:rPr lang="tr-TR" sz="1400" dirty="0">
                <a:latin typeface="Times New Roman" pitchFamily="18" charset="0"/>
                <a:cs typeface="Times New Roman" pitchFamily="18" charset="0"/>
              </a:rPr>
              <a:t>							   Unvan </a:t>
            </a:r>
          </a:p>
          <a:p>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987901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6100388"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a:solidFill>
                  <a:srgbClr val="0F0287"/>
                </a:solidFill>
                <a:latin typeface="Arial Black" pitchFamily="34" charset="0"/>
                <a:cs typeface="Arial" charset="0"/>
              </a:rPr>
              <a:t>ÜST YÖNETİCİ </a:t>
            </a:r>
            <a:r>
              <a:rPr lang="tr-TR" b="1" dirty="0" smtClean="0">
                <a:solidFill>
                  <a:srgbClr val="0F0287"/>
                </a:solidFill>
                <a:latin typeface="Arial Black" pitchFamily="34" charset="0"/>
                <a:cs typeface="Arial" charset="0"/>
              </a:rPr>
              <a:t>İÇ </a:t>
            </a:r>
            <a:r>
              <a:rPr lang="tr-TR" b="1" dirty="0">
                <a:solidFill>
                  <a:srgbClr val="0F0287"/>
                </a:solidFill>
                <a:latin typeface="Arial Black" pitchFamily="34" charset="0"/>
                <a:cs typeface="Arial" charset="0"/>
              </a:rPr>
              <a:t>KONTROL GÜVENCE BEYANI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375705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lnSpc>
                <a:spcPct val="80000"/>
              </a:lnSpc>
              <a:buFontTx/>
              <a:buNone/>
            </a:pPr>
            <a:r>
              <a:rPr lang="tr-TR" sz="1400" b="1" dirty="0" smtClean="0">
                <a:latin typeface="Times New Roman" pitchFamily="18" charset="0"/>
                <a:cs typeface="Times New Roman" pitchFamily="18" charset="0"/>
              </a:rPr>
              <a:t>ÜST </a:t>
            </a:r>
            <a:r>
              <a:rPr lang="tr-TR" sz="1400" b="1" dirty="0">
                <a:latin typeface="Times New Roman" pitchFamily="18" charset="0"/>
                <a:cs typeface="Times New Roman" pitchFamily="18" charset="0"/>
              </a:rPr>
              <a:t>YÖNETİCİ  </a:t>
            </a:r>
            <a:br>
              <a:rPr lang="tr-TR" sz="1400" b="1" dirty="0">
                <a:latin typeface="Times New Roman" pitchFamily="18" charset="0"/>
                <a:cs typeface="Times New Roman" pitchFamily="18" charset="0"/>
              </a:rPr>
            </a:br>
            <a:r>
              <a:rPr lang="tr-TR" sz="1400" b="1" dirty="0">
                <a:latin typeface="Times New Roman" pitchFamily="18" charset="0"/>
                <a:cs typeface="Times New Roman" pitchFamily="18" charset="0"/>
              </a:rPr>
              <a:t>İÇ KONTROL GÜVENCE BEYANI</a:t>
            </a:r>
            <a:endParaRPr lang="tr-TR" altLang="ko-KR" sz="1400" b="1" dirty="0">
              <a:latin typeface="Times New Roman" pitchFamily="18" charset="0"/>
              <a:cs typeface="Times New Roman" pitchFamily="18" charset="0"/>
            </a:endParaRPr>
          </a:p>
          <a:p>
            <a:pPr>
              <a:lnSpc>
                <a:spcPct val="80000"/>
              </a:lnSpc>
              <a:buFontTx/>
              <a:buNone/>
            </a:pPr>
            <a:r>
              <a:rPr lang="tr-TR" altLang="ko-KR" sz="1400" dirty="0">
                <a:latin typeface="Times New Roman" pitchFamily="18" charset="0"/>
                <a:cs typeface="Times New Roman" pitchFamily="18" charset="0"/>
              </a:rPr>
              <a:t>	</a:t>
            </a:r>
          </a:p>
          <a:p>
            <a:pPr>
              <a:lnSpc>
                <a:spcPct val="80000"/>
              </a:lnSpc>
              <a:buFontTx/>
              <a:buNone/>
            </a:pPr>
            <a:r>
              <a:rPr lang="tr-TR" altLang="ko-KR" sz="1400" dirty="0">
                <a:latin typeface="Times New Roman" pitchFamily="18" charset="0"/>
                <a:cs typeface="Times New Roman" pitchFamily="18" charset="0"/>
              </a:rPr>
              <a:t> </a:t>
            </a:r>
            <a:r>
              <a:rPr lang="tr-TR" altLang="ko-KR" sz="1400" dirty="0" smtClean="0">
                <a:latin typeface="Times New Roman" pitchFamily="18" charset="0"/>
                <a:cs typeface="Times New Roman" pitchFamily="18" charset="0"/>
              </a:rPr>
              <a:t>           Üst </a:t>
            </a:r>
            <a:r>
              <a:rPr lang="tr-TR" altLang="ko-KR" sz="1400" dirty="0">
                <a:latin typeface="Times New Roman" pitchFamily="18" charset="0"/>
                <a:cs typeface="Times New Roman" pitchFamily="18" charset="0"/>
              </a:rPr>
              <a:t>yönetici olarak yetkim dahilinde;</a:t>
            </a:r>
          </a:p>
          <a:p>
            <a:pPr algn="just">
              <a:lnSpc>
                <a:spcPct val="80000"/>
              </a:lnSpc>
              <a:buFontTx/>
              <a:buNone/>
            </a:pPr>
            <a:r>
              <a:rPr lang="tr-TR" altLang="ko-KR" sz="1400" dirty="0">
                <a:latin typeface="Times New Roman" pitchFamily="18" charset="0"/>
                <a:cs typeface="Times New Roman" pitchFamily="18" charset="0"/>
              </a:rPr>
              <a:t>            Bu raporda yer alan bilgilerin güvenilir, tam ve doğru olduğunu beyan ederim.</a:t>
            </a:r>
          </a:p>
          <a:p>
            <a:pPr algn="just">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 raporda açıklanan faaliyetler için bütçe ile tahsis edilmiş kaynakların, planlanmış amaçlar doğrultusunda ve iyi mali yönetim ilkelerine uygun olarak kullanıldığını ve iç kontrol sisteminin işlemlerin yasallık ve düzenliliğine ilişkin yeterli güvenceyi sağladığını bildiririm. </a:t>
            </a:r>
          </a:p>
          <a:p>
            <a:pPr algn="just">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 güvence, üst yönetici olarak sahip olduğum bilgi ve değerlendirmeler, iç kontroller, iç denetçi raporları ile Sayıştay raporları gibi bilgim dahilindeki hususlara dayanmaktadır.</a:t>
            </a:r>
          </a:p>
          <a:p>
            <a:pPr algn="just">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Burada raporlanmayan, idarenin menfaatlerine zarar veren herhangi bir husus hakkında bilgim olmadığını beyan ederim.(Yer-Tarih)</a:t>
            </a:r>
          </a:p>
          <a:p>
            <a:pPr algn="just">
              <a:lnSpc>
                <a:spcPct val="80000"/>
              </a:lnSpc>
              <a:buFontTx/>
              <a:buNone/>
            </a:pPr>
            <a:r>
              <a:rPr lang="tr-TR" altLang="ko-KR" sz="1400" dirty="0">
                <a:latin typeface="Times New Roman" pitchFamily="18" charset="0"/>
                <a:cs typeface="Times New Roman" pitchFamily="18" charset="0"/>
              </a:rPr>
              <a:t>			</a:t>
            </a:r>
          </a:p>
          <a:p>
            <a:pPr>
              <a:lnSpc>
                <a:spcPct val="80000"/>
              </a:lnSpc>
              <a:buFontTx/>
              <a:buNone/>
            </a:pPr>
            <a:r>
              <a:rPr lang="tr-TR" altLang="ko-KR" sz="1400" dirty="0">
                <a:latin typeface="Times New Roman" pitchFamily="18" charset="0"/>
                <a:cs typeface="Times New Roman" pitchFamily="18" charset="0"/>
              </a:rPr>
              <a:t>		                                                                       						                  	                                     </a:t>
            </a:r>
            <a:r>
              <a:rPr lang="tr-TR" altLang="ko-KR" sz="1400" dirty="0" smtClean="0">
                <a:latin typeface="Times New Roman" pitchFamily="18" charset="0"/>
                <a:cs typeface="Times New Roman" pitchFamily="18" charset="0"/>
              </a:rPr>
              <a:t>			     </a:t>
            </a:r>
            <a:r>
              <a:rPr lang="tr-TR" altLang="ko-KR" sz="1400" dirty="0">
                <a:latin typeface="Times New Roman" pitchFamily="18" charset="0"/>
                <a:cs typeface="Times New Roman" pitchFamily="18" charset="0"/>
              </a:rPr>
              <a:t>İmza</a:t>
            </a:r>
          </a:p>
          <a:p>
            <a:pPr>
              <a:lnSpc>
                <a:spcPct val="80000"/>
              </a:lnSpc>
              <a:buFontTx/>
              <a:buNone/>
            </a:pPr>
            <a:r>
              <a:rPr lang="tr-TR" altLang="ko-KR" sz="1400" dirty="0">
                <a:latin typeface="Times New Roman" pitchFamily="18" charset="0"/>
                <a:cs typeface="Times New Roman" pitchFamily="18" charset="0"/>
              </a:rPr>
              <a:t>							Adı Soyadı</a:t>
            </a:r>
          </a:p>
          <a:p>
            <a:pPr>
              <a:lnSpc>
                <a:spcPct val="80000"/>
              </a:lnSpc>
              <a:buFontTx/>
              <a:buNone/>
            </a:pPr>
            <a:r>
              <a:rPr lang="tr-TR" altLang="ko-KR" sz="1400" dirty="0">
                <a:latin typeface="Times New Roman" pitchFamily="18" charset="0"/>
                <a:cs typeface="Times New Roman" pitchFamily="18" charset="0"/>
              </a:rPr>
              <a:t>							    Unvan</a:t>
            </a:r>
          </a:p>
          <a:p>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153571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5932714"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altLang="ko-KR" b="1" dirty="0" smtClean="0">
                <a:solidFill>
                  <a:srgbClr val="0F0287"/>
                </a:solidFill>
                <a:latin typeface="Arial Black" pitchFamily="34" charset="0"/>
                <a:cs typeface="Arial" charset="0"/>
              </a:rPr>
              <a:t>MALİ </a:t>
            </a:r>
            <a:r>
              <a:rPr lang="tr-TR" altLang="ko-KR" b="1" dirty="0">
                <a:solidFill>
                  <a:srgbClr val="0F0287"/>
                </a:solidFill>
                <a:latin typeface="Arial Black" pitchFamily="34" charset="0"/>
                <a:cs typeface="Arial" charset="0"/>
              </a:rPr>
              <a:t>HİZMETLER BİRİM YÖNETİCİSİ BEYANI </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9" name="Rectangle 3"/>
          <p:cNvSpPr>
            <a:spLocks noChangeArrowheads="1"/>
          </p:cNvSpPr>
          <p:nvPr/>
        </p:nvSpPr>
        <p:spPr bwMode="auto">
          <a:xfrm>
            <a:off x="179512" y="1556792"/>
            <a:ext cx="8642350" cy="289528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lnSpc>
                <a:spcPct val="80000"/>
              </a:lnSpc>
              <a:buFontTx/>
              <a:buNone/>
            </a:pPr>
            <a:r>
              <a:rPr lang="tr-TR" altLang="ko-KR" sz="1400" b="1" dirty="0">
                <a:latin typeface="Times New Roman" pitchFamily="18" charset="0"/>
                <a:cs typeface="Times New Roman" pitchFamily="18" charset="0"/>
              </a:rPr>
              <a:t>MALİ HİZMETLER BİRİM YÖNETİCİSİ BEYANI </a:t>
            </a:r>
          </a:p>
          <a:p>
            <a:pPr>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Mali hizmetler birim yöneticisi olarak yetkim dahilinde;</a:t>
            </a:r>
          </a:p>
          <a:p>
            <a:pPr>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Bu idarede, faaliyetlerin mali yönetim ve kontrol mevzuatı ile diğer mevzuata uygun olarak yürütüldüğünü, kamu kaynaklarının etkili, ekonomik ve verimli bir şekilde kullanılmasını temin etmek üzere iç kontrol süreçlerinin işletildiğini, izlendiğini ve gerekli tedbirlerin alınması için düşünce ve önerilerimin zamanında üst yöneticiye raporlandığını beyan ederim.</a:t>
            </a:r>
          </a:p>
          <a:p>
            <a:pPr>
              <a:lnSpc>
                <a:spcPct val="80000"/>
              </a:lnSpc>
              <a:buFontTx/>
              <a:buNone/>
            </a:pPr>
            <a:endParaRPr lang="tr-TR" altLang="ko-KR" sz="1400" dirty="0">
              <a:latin typeface="Times New Roman" pitchFamily="18" charset="0"/>
              <a:cs typeface="Times New Roman" pitchFamily="18" charset="0"/>
            </a:endParaRPr>
          </a:p>
          <a:p>
            <a:pPr algn="just">
              <a:lnSpc>
                <a:spcPct val="80000"/>
              </a:lnSpc>
              <a:buFontTx/>
              <a:buNone/>
            </a:pPr>
            <a:r>
              <a:rPr lang="tr-TR" altLang="ko-KR" sz="1400" dirty="0">
                <a:latin typeface="Times New Roman" pitchFamily="18" charset="0"/>
                <a:cs typeface="Times New Roman" pitchFamily="18" charset="0"/>
              </a:rPr>
              <a:t>          İdaremizin ………. yılı Faaliyet Raporunun “III/A- Mali Bilgiler” bölümünde yer alan bilgilerin güvenilir, tam ve doğru olduğunu teyit ederim. (Yer-Tarih)</a:t>
            </a:r>
          </a:p>
          <a:p>
            <a:pPr>
              <a:lnSpc>
                <a:spcPct val="80000"/>
              </a:lnSpc>
              <a:buFontTx/>
              <a:buNone/>
            </a:pPr>
            <a:endParaRPr lang="tr-TR" altLang="ko-KR" sz="1400" dirty="0">
              <a:latin typeface="Times New Roman" pitchFamily="18" charset="0"/>
              <a:cs typeface="Times New Roman" pitchFamily="18" charset="0"/>
            </a:endParaRPr>
          </a:p>
          <a:p>
            <a:pPr>
              <a:lnSpc>
                <a:spcPct val="80000"/>
              </a:lnSpc>
              <a:buFontTx/>
              <a:buNone/>
            </a:pPr>
            <a:r>
              <a:rPr lang="tr-TR" altLang="ko-KR" sz="1400" dirty="0">
                <a:latin typeface="Times New Roman" pitchFamily="18" charset="0"/>
                <a:cs typeface="Times New Roman" pitchFamily="18" charset="0"/>
              </a:rPr>
              <a:t>							</a:t>
            </a:r>
            <a:r>
              <a:rPr lang="tr-TR" altLang="ko-KR" sz="1400" dirty="0" smtClean="0">
                <a:latin typeface="Times New Roman" pitchFamily="18" charset="0"/>
                <a:cs typeface="Times New Roman" pitchFamily="18" charset="0"/>
              </a:rPr>
              <a:t>	 </a:t>
            </a:r>
            <a:r>
              <a:rPr lang="tr-TR" altLang="ko-KR" sz="1400" dirty="0">
                <a:latin typeface="Times New Roman" pitchFamily="18" charset="0"/>
                <a:cs typeface="Times New Roman" pitchFamily="18" charset="0"/>
              </a:rPr>
              <a:t>İmza</a:t>
            </a:r>
          </a:p>
          <a:p>
            <a:pPr>
              <a:lnSpc>
                <a:spcPct val="80000"/>
              </a:lnSpc>
              <a:buFontTx/>
              <a:buNone/>
            </a:pPr>
            <a:r>
              <a:rPr lang="tr-TR" altLang="ko-KR" sz="1400" dirty="0" smtClean="0">
                <a:latin typeface="Times New Roman" pitchFamily="18" charset="0"/>
                <a:cs typeface="Times New Roman" pitchFamily="18" charset="0"/>
              </a:rPr>
              <a:t>	     </a:t>
            </a:r>
            <a:r>
              <a:rPr lang="tr-TR" altLang="ko-KR" sz="1400" dirty="0">
                <a:latin typeface="Times New Roman" pitchFamily="18" charset="0"/>
                <a:cs typeface="Times New Roman" pitchFamily="18" charset="0"/>
              </a:rPr>
              <a:t>						        </a:t>
            </a:r>
            <a:r>
              <a:rPr lang="tr-TR" altLang="ko-KR" sz="1400" dirty="0" smtClean="0">
                <a:latin typeface="Times New Roman" pitchFamily="18" charset="0"/>
                <a:cs typeface="Times New Roman" pitchFamily="18" charset="0"/>
              </a:rPr>
              <a:t>         </a:t>
            </a:r>
            <a:r>
              <a:rPr lang="tr-TR" altLang="ko-KR" sz="1400" dirty="0">
                <a:latin typeface="Times New Roman" pitchFamily="18" charset="0"/>
                <a:cs typeface="Times New Roman" pitchFamily="18" charset="0"/>
              </a:rPr>
              <a:t>Adı Soyadı</a:t>
            </a:r>
          </a:p>
          <a:p>
            <a:pPr>
              <a:lnSpc>
                <a:spcPct val="80000"/>
              </a:lnSpc>
              <a:buFontTx/>
              <a:buNone/>
            </a:pPr>
            <a:r>
              <a:rPr lang="tr-TR" altLang="ko-KR" sz="1400" dirty="0">
                <a:latin typeface="Times New Roman" pitchFamily="18" charset="0"/>
                <a:cs typeface="Times New Roman" pitchFamily="18" charset="0"/>
              </a:rPr>
              <a:t>								Unvan</a:t>
            </a:r>
          </a:p>
          <a:p>
            <a:pPr>
              <a:buFont typeface="Wingdings" charset="2"/>
              <a:buNone/>
            </a:pPr>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81944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6881627"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EK-1: BİRİM </a:t>
            </a:r>
            <a:r>
              <a:rPr lang="tr-TR" b="1" dirty="0">
                <a:solidFill>
                  <a:srgbClr val="0F0287"/>
                </a:solidFill>
                <a:latin typeface="Arial Black" pitchFamily="34" charset="0"/>
                <a:cs typeface="Times New Roman" pitchFamily="18" charset="0"/>
              </a:rPr>
              <a:t>VE İDARİ FAALİYET RAPORUNUN ŞEKLİ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461883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indent="342900">
              <a:tabLst>
                <a:tab pos="3568700" algn="l"/>
              </a:tabLst>
            </a:pPr>
            <a:r>
              <a:rPr lang="tr-TR" altLang="ko-KR" sz="1400" dirty="0" smtClean="0">
                <a:latin typeface="Times New Roman" pitchFamily="18" charset="0"/>
                <a:cs typeface="Times New Roman" pitchFamily="18" charset="0"/>
              </a:rPr>
              <a:t>Ek-1</a:t>
            </a:r>
            <a:r>
              <a:rPr lang="tr-TR" altLang="ko-KR" sz="1400" dirty="0">
                <a:latin typeface="Times New Roman" pitchFamily="18" charset="0"/>
                <a:cs typeface="Times New Roman" pitchFamily="18" charset="0"/>
              </a:rPr>
              <a:t>: Birim ve İdare Faaliyet Raporlarının Şekli</a:t>
            </a:r>
          </a:p>
          <a:p>
            <a:pPr indent="342900" eaLnBrk="0" hangingPunct="0">
              <a:tabLst>
                <a:tab pos="3568700" algn="l"/>
              </a:tabLst>
            </a:pPr>
            <a:r>
              <a:rPr lang="tr-TR" altLang="ko-KR" sz="1400" b="1" dirty="0">
                <a:latin typeface="Times New Roman" pitchFamily="18" charset="0"/>
                <a:cs typeface="Times New Roman" pitchFamily="18" charset="0"/>
              </a:rPr>
              <a:t>………..YILI</a:t>
            </a:r>
          </a:p>
          <a:p>
            <a:pPr indent="342900" eaLnBrk="0" hangingPunct="0">
              <a:tabLst>
                <a:tab pos="3568700" algn="l"/>
              </a:tabLst>
            </a:pPr>
            <a:r>
              <a:rPr lang="tr-TR" altLang="ko-KR" sz="1400" b="1" dirty="0">
                <a:latin typeface="Times New Roman" pitchFamily="18" charset="0"/>
                <a:cs typeface="Times New Roman" pitchFamily="18" charset="0"/>
              </a:rPr>
              <a:t>………….. FAALİYET RAPORU</a:t>
            </a:r>
          </a:p>
          <a:p>
            <a:pPr indent="342900" eaLnBrk="0" hangingPunct="0">
              <a:tabLst>
                <a:tab pos="3568700" algn="l"/>
              </a:tabLst>
            </a:pPr>
            <a:r>
              <a:rPr lang="tr-TR" altLang="ko-KR" sz="1400" dirty="0">
                <a:latin typeface="Times New Roman" pitchFamily="18" charset="0"/>
                <a:cs typeface="Times New Roman" pitchFamily="18" charset="0"/>
              </a:rPr>
              <a:t>BAKAN SUNUŞU</a:t>
            </a:r>
            <a:r>
              <a:rPr lang="tr-TR" altLang="ko-KR" sz="1400" baseline="30000" dirty="0">
                <a:latin typeface="Times New Roman" pitchFamily="18" charset="0"/>
                <a:cs typeface="Times New Roman" pitchFamily="18" charset="0"/>
                <a:hlinkClick r:id="rId4" action="ppaction://hlinksldjump"/>
              </a:rPr>
              <a:t>[1]</a:t>
            </a:r>
            <a:r>
              <a:rPr lang="tr-TR" altLang="ko-KR" sz="1400" baseline="30000" dirty="0">
                <a:latin typeface="Times New Roman" pitchFamily="18" charset="0"/>
                <a:cs typeface="Times New Roman" pitchFamily="18" charset="0"/>
              </a:rPr>
              <a:t>[1]</a:t>
            </a:r>
            <a:r>
              <a:rPr lang="tr-TR" altLang="ko-KR" sz="1400" dirty="0">
                <a:latin typeface="Times New Roman" pitchFamily="18" charset="0"/>
                <a:cs typeface="Times New Roman" pitchFamily="18" charset="0"/>
              </a:rPr>
              <a:t> </a:t>
            </a:r>
          </a:p>
          <a:p>
            <a:pPr indent="342900" eaLnBrk="0" hangingPunct="0">
              <a:tabLst>
                <a:tab pos="3568700" algn="l"/>
              </a:tabLst>
            </a:pPr>
            <a:r>
              <a:rPr lang="tr-TR" altLang="ko-KR" sz="1400" dirty="0">
                <a:latin typeface="Times New Roman" pitchFamily="18" charset="0"/>
                <a:cs typeface="Times New Roman" pitchFamily="18" charset="0"/>
              </a:rPr>
              <a:t>ÜST YÖNETİCİ SUNUŞU</a:t>
            </a:r>
          </a:p>
          <a:p>
            <a:pPr indent="342900" eaLnBrk="0" hangingPunct="0">
              <a:tabLst>
                <a:tab pos="3568700" algn="l"/>
              </a:tabLst>
            </a:pPr>
            <a:r>
              <a:rPr lang="tr-TR" altLang="ko-KR" sz="1400" dirty="0">
                <a:latin typeface="Times New Roman" pitchFamily="18" charset="0"/>
                <a:cs typeface="Times New Roman" pitchFamily="18" charset="0"/>
              </a:rPr>
              <a:t>İÇİNDEKİLER</a:t>
            </a:r>
          </a:p>
          <a:p>
            <a:pPr indent="342900" eaLnBrk="0" hangingPunct="0">
              <a:tabLst>
                <a:tab pos="3568700" algn="l"/>
              </a:tabLst>
            </a:pPr>
            <a:r>
              <a:rPr lang="tr-TR" altLang="ko-KR" sz="1400" b="1" dirty="0">
                <a:latin typeface="Times New Roman" pitchFamily="18" charset="0"/>
                <a:cs typeface="Times New Roman" pitchFamily="18" charset="0"/>
              </a:rPr>
              <a:t>I- GENEL BİLGİLER</a:t>
            </a:r>
          </a:p>
          <a:p>
            <a:pPr indent="342900" eaLnBrk="0" hangingPunct="0">
              <a:tabLst>
                <a:tab pos="3568700" algn="l"/>
              </a:tabLst>
            </a:pPr>
            <a:r>
              <a:rPr lang="tr-TR" altLang="ko-KR" sz="1400" dirty="0">
                <a:latin typeface="Times New Roman" pitchFamily="18" charset="0"/>
                <a:cs typeface="Times New Roman" pitchFamily="18" charset="0"/>
              </a:rPr>
              <a:t>A- Misyon ve Vizyon</a:t>
            </a:r>
            <a:r>
              <a:rPr lang="tr-TR" altLang="ko-KR" sz="1400" baseline="30000" dirty="0">
                <a:latin typeface="Times New Roman" pitchFamily="18" charset="0"/>
                <a:cs typeface="Times New Roman" pitchFamily="18" charset="0"/>
                <a:hlinkClick r:id="rId4" action="ppaction://hlinksldjump"/>
              </a:rPr>
              <a:t>[2]</a:t>
            </a:r>
            <a:r>
              <a:rPr lang="tr-TR" altLang="ko-KR" sz="1400" baseline="30000" dirty="0">
                <a:latin typeface="Times New Roman" pitchFamily="18" charset="0"/>
                <a:cs typeface="Times New Roman" pitchFamily="18" charset="0"/>
              </a:rPr>
              <a:t>[2]</a:t>
            </a:r>
            <a:r>
              <a:rPr lang="tr-TR" altLang="ko-KR" sz="1400" dirty="0">
                <a:latin typeface="Times New Roman" pitchFamily="18" charset="0"/>
                <a:cs typeface="Times New Roman" pitchFamily="18" charset="0"/>
              </a:rPr>
              <a:t> </a:t>
            </a:r>
          </a:p>
          <a:p>
            <a:pPr indent="342900" eaLnBrk="0" hangingPunct="0">
              <a:tabLst>
                <a:tab pos="3568700" algn="l"/>
              </a:tabLst>
            </a:pPr>
            <a:r>
              <a:rPr lang="tr-TR" altLang="ko-KR" sz="1400" dirty="0">
                <a:latin typeface="Times New Roman" pitchFamily="18" charset="0"/>
                <a:cs typeface="Times New Roman" pitchFamily="18" charset="0"/>
              </a:rPr>
              <a:t>B- Yetki, Görev ve Sorumluluklar</a:t>
            </a:r>
          </a:p>
          <a:p>
            <a:pPr indent="342900" eaLnBrk="0" hangingPunct="0">
              <a:tabLst>
                <a:tab pos="3568700" algn="l"/>
              </a:tabLst>
            </a:pPr>
            <a:r>
              <a:rPr lang="tr-TR" altLang="ko-KR" sz="1400" dirty="0">
                <a:latin typeface="Times New Roman" pitchFamily="18" charset="0"/>
                <a:cs typeface="Times New Roman" pitchFamily="18" charset="0"/>
              </a:rPr>
              <a:t>C- İdareye İlişkin Bilgiler</a:t>
            </a:r>
          </a:p>
          <a:p>
            <a:pPr indent="342900" eaLnBrk="0" hangingPunct="0">
              <a:tabLst>
                <a:tab pos="3568700" algn="l"/>
              </a:tabLst>
            </a:pPr>
            <a:r>
              <a:rPr lang="tr-TR" altLang="ko-KR" sz="1400" dirty="0">
                <a:latin typeface="Times New Roman" pitchFamily="18" charset="0"/>
                <a:cs typeface="Times New Roman" pitchFamily="18" charset="0"/>
              </a:rPr>
              <a:t>      1- Fiziksel Yapı</a:t>
            </a:r>
          </a:p>
          <a:p>
            <a:pPr indent="342900" eaLnBrk="0" hangingPunct="0">
              <a:tabLst>
                <a:tab pos="3568700" algn="l"/>
              </a:tabLst>
            </a:pPr>
            <a:r>
              <a:rPr lang="tr-TR" altLang="ko-KR" sz="1400" dirty="0">
                <a:latin typeface="Times New Roman" pitchFamily="18" charset="0"/>
                <a:cs typeface="Times New Roman" pitchFamily="18" charset="0"/>
              </a:rPr>
              <a:t>      2- Örgüt Yapısı</a:t>
            </a:r>
          </a:p>
          <a:p>
            <a:pPr indent="342900" eaLnBrk="0" hangingPunct="0">
              <a:tabLst>
                <a:tab pos="3568700" algn="l"/>
              </a:tabLst>
            </a:pPr>
            <a:r>
              <a:rPr lang="tr-TR" altLang="ko-KR" sz="1400" dirty="0">
                <a:latin typeface="Times New Roman" pitchFamily="18" charset="0"/>
                <a:cs typeface="Times New Roman" pitchFamily="18" charset="0"/>
              </a:rPr>
              <a:t>      3- Bilgi ve Teknolojik Kaynaklar </a:t>
            </a:r>
          </a:p>
          <a:p>
            <a:pPr indent="342900" eaLnBrk="0" hangingPunct="0">
              <a:tabLst>
                <a:tab pos="3568700" algn="l"/>
              </a:tabLst>
            </a:pPr>
            <a:r>
              <a:rPr lang="tr-TR" altLang="ko-KR" sz="1400" dirty="0">
                <a:latin typeface="Times New Roman" pitchFamily="18" charset="0"/>
                <a:cs typeface="Times New Roman" pitchFamily="18" charset="0"/>
              </a:rPr>
              <a:t>      4- İnsan Kaynakları</a:t>
            </a:r>
          </a:p>
          <a:p>
            <a:pPr indent="342900" eaLnBrk="0" hangingPunct="0">
              <a:tabLst>
                <a:tab pos="3568700" algn="l"/>
              </a:tabLst>
            </a:pPr>
            <a:r>
              <a:rPr lang="tr-TR" altLang="ko-KR" sz="1400" dirty="0">
                <a:latin typeface="Times New Roman" pitchFamily="18" charset="0"/>
                <a:cs typeface="Times New Roman" pitchFamily="18" charset="0"/>
              </a:rPr>
              <a:t>      5- Sunulan Hizmetler</a:t>
            </a:r>
          </a:p>
          <a:p>
            <a:pPr indent="342900" eaLnBrk="0" hangingPunct="0">
              <a:tabLst>
                <a:tab pos="3568700" algn="l"/>
              </a:tabLst>
            </a:pPr>
            <a:r>
              <a:rPr lang="tr-TR" altLang="ko-KR" sz="1400" dirty="0">
                <a:latin typeface="Times New Roman" pitchFamily="18" charset="0"/>
                <a:cs typeface="Times New Roman" pitchFamily="18" charset="0"/>
              </a:rPr>
              <a:t>      6- Yönetim ve İç Kontrol Sistemi</a:t>
            </a:r>
          </a:p>
          <a:p>
            <a:pPr indent="342900" eaLnBrk="0" hangingPunct="0">
              <a:tabLst>
                <a:tab pos="3568700" algn="l"/>
              </a:tabLst>
            </a:pPr>
            <a:r>
              <a:rPr lang="tr-TR" altLang="ko-KR" sz="1400" dirty="0">
                <a:latin typeface="Times New Roman" pitchFamily="18" charset="0"/>
                <a:cs typeface="Times New Roman" pitchFamily="18" charset="0"/>
              </a:rPr>
              <a:t>D- Diğer Hususlar</a:t>
            </a:r>
          </a:p>
          <a:p>
            <a:pPr indent="342900" eaLnBrk="0" hangingPunct="0">
              <a:tabLst>
                <a:tab pos="3568700" algn="l"/>
              </a:tabLst>
            </a:pPr>
            <a:r>
              <a:rPr lang="tr-TR" altLang="ko-KR" sz="1400" b="1" dirty="0">
                <a:latin typeface="Times New Roman" pitchFamily="18" charset="0"/>
                <a:cs typeface="Times New Roman" pitchFamily="18" charset="0"/>
              </a:rPr>
              <a:t>II- AMAÇ ve HEDEFLER</a:t>
            </a:r>
          </a:p>
          <a:p>
            <a:pPr indent="342900" eaLnBrk="0" hangingPunct="0">
              <a:tabLst>
                <a:tab pos="3568700" algn="l"/>
              </a:tabLst>
            </a:pPr>
            <a:r>
              <a:rPr lang="tr-TR" altLang="ko-KR" sz="1400" dirty="0">
                <a:latin typeface="Times New Roman" pitchFamily="18" charset="0"/>
                <a:cs typeface="Times New Roman" pitchFamily="18" charset="0"/>
              </a:rPr>
              <a:t>A- İdarenin Amaç ve Hedefleri </a:t>
            </a:r>
          </a:p>
          <a:p>
            <a:pPr indent="342900" eaLnBrk="0" hangingPunct="0">
              <a:tabLst>
                <a:tab pos="3568700" algn="l"/>
              </a:tabLst>
            </a:pPr>
            <a:r>
              <a:rPr lang="tr-TR" altLang="ko-KR" sz="1400" dirty="0">
                <a:latin typeface="Times New Roman" pitchFamily="18" charset="0"/>
                <a:cs typeface="Times New Roman" pitchFamily="18" charset="0"/>
              </a:rPr>
              <a:t>B- Temel Politikalar ve Öncelikler </a:t>
            </a:r>
          </a:p>
          <a:p>
            <a:pPr indent="342900" eaLnBrk="0" hangingPunct="0">
              <a:tabLst>
                <a:tab pos="3568700" algn="l"/>
              </a:tabLst>
            </a:pPr>
            <a:r>
              <a:rPr lang="tr-TR" altLang="ko-KR" sz="1400" dirty="0">
                <a:latin typeface="Times New Roman" pitchFamily="18" charset="0"/>
                <a:cs typeface="Times New Roman" pitchFamily="18" charset="0"/>
              </a:rPr>
              <a:t>C- Diğer </a:t>
            </a:r>
            <a:r>
              <a:rPr lang="tr-TR" altLang="ko-KR" sz="1400" dirty="0" smtClean="0">
                <a:latin typeface="Times New Roman" pitchFamily="18" charset="0"/>
                <a:cs typeface="Times New Roman" pitchFamily="18" charset="0"/>
              </a:rPr>
              <a:t>Hususlar</a:t>
            </a:r>
            <a:endParaRPr lang="tr-TR" altLang="ko-K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893152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 y="0"/>
            <a:ext cx="9177293" cy="685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Rectangle 3"/>
          <p:cNvSpPr>
            <a:spLocks noChangeArrowheads="1"/>
          </p:cNvSpPr>
          <p:nvPr/>
        </p:nvSpPr>
        <p:spPr bwMode="auto">
          <a:xfrm>
            <a:off x="179512" y="2924944"/>
            <a:ext cx="8642350" cy="71006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GÜMÜŞHANE ÜNİVERSİTESİ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2000" b="1" dirty="0">
                <a:solidFill>
                  <a:srgbClr val="000000"/>
                </a:solidFill>
                <a:latin typeface="Times New Roman" pitchFamily="18" charset="0"/>
                <a:cs typeface="Times New Roman" pitchFamily="18" charset="0"/>
              </a:rPr>
              <a:t>STRATEJİ GELİŞTİRME DAİRE BAŞKANLIĞI  </a:t>
            </a:r>
          </a:p>
        </p:txBody>
      </p:sp>
    </p:spTree>
    <p:extLst>
      <p:ext uri="{BB962C8B-B14F-4D97-AF65-F5344CB8AC3E}">
        <p14:creationId xmlns="" xmlns:p14="http://schemas.microsoft.com/office/powerpoint/2010/main" val="1709961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6804683"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EK-1: BİRİM </a:t>
            </a:r>
            <a:r>
              <a:rPr lang="tr-TR" b="1" dirty="0">
                <a:solidFill>
                  <a:srgbClr val="0F0287"/>
                </a:solidFill>
                <a:latin typeface="Arial Black" pitchFamily="34" charset="0"/>
                <a:cs typeface="Times New Roman" pitchFamily="18" charset="0"/>
              </a:rPr>
              <a:t>VE İDARİ FAALİYET RAPORUNUN ŞEKLİ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418794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indent="342900">
              <a:buFont typeface="Wingdings" charset="2"/>
              <a:buNone/>
              <a:tabLst>
                <a:tab pos="3568700" algn="l"/>
              </a:tabLst>
            </a:pPr>
            <a:r>
              <a:rPr lang="tr-TR" altLang="ko-KR" sz="1400" b="1" dirty="0" smtClean="0">
                <a:latin typeface="Times New Roman" pitchFamily="18" charset="0"/>
                <a:cs typeface="Times New Roman" pitchFamily="18" charset="0"/>
              </a:rPr>
              <a:t>III- </a:t>
            </a:r>
            <a:r>
              <a:rPr lang="tr-TR" altLang="ko-KR" sz="1400" b="1" dirty="0">
                <a:latin typeface="Times New Roman" pitchFamily="18" charset="0"/>
                <a:cs typeface="Times New Roman" pitchFamily="18" charset="0"/>
              </a:rPr>
              <a:t>FAALİYETLERE İLİŞKİN BİLGİ VE DEĞERLENDİRMELER</a:t>
            </a:r>
          </a:p>
          <a:p>
            <a:pPr indent="342900">
              <a:buFont typeface="Wingdings" charset="2"/>
              <a:buNone/>
              <a:tabLst>
                <a:tab pos="3568700" algn="l"/>
              </a:tabLst>
            </a:pPr>
            <a:endParaRPr lang="tr-TR" altLang="ko-KR" sz="1400" b="1" dirty="0">
              <a:latin typeface="Times New Roman" pitchFamily="18" charset="0"/>
              <a:cs typeface="Times New Roman" pitchFamily="18" charset="0"/>
            </a:endParaRPr>
          </a:p>
          <a:p>
            <a:pPr indent="342900">
              <a:buFont typeface="Wingdings" charset="2"/>
              <a:buNone/>
              <a:tabLst>
                <a:tab pos="3568700" algn="l"/>
              </a:tabLst>
            </a:pPr>
            <a:r>
              <a:rPr lang="tr-TR" altLang="ko-KR" sz="1400" dirty="0">
                <a:latin typeface="Times New Roman" pitchFamily="18" charset="0"/>
                <a:cs typeface="Times New Roman" pitchFamily="18" charset="0"/>
              </a:rPr>
              <a:t>A- Mali Bilgiler</a:t>
            </a:r>
          </a:p>
          <a:p>
            <a:pPr indent="342900">
              <a:buFont typeface="Wingdings" charset="2"/>
              <a:buNone/>
              <a:tabLst>
                <a:tab pos="3568700" algn="l"/>
              </a:tabLst>
            </a:pPr>
            <a:r>
              <a:rPr lang="tr-TR" altLang="ko-KR" sz="1400" dirty="0">
                <a:latin typeface="Times New Roman" pitchFamily="18" charset="0"/>
                <a:cs typeface="Times New Roman" pitchFamily="18" charset="0"/>
              </a:rPr>
              <a:t>      1- Bütçe Uygulama Sonuçları </a:t>
            </a:r>
          </a:p>
          <a:p>
            <a:pPr indent="342900">
              <a:buFont typeface="Wingdings" charset="2"/>
              <a:buNone/>
              <a:tabLst>
                <a:tab pos="3568700" algn="l"/>
              </a:tabLst>
            </a:pPr>
            <a:r>
              <a:rPr lang="tr-TR" altLang="ko-KR" sz="1400" dirty="0">
                <a:latin typeface="Times New Roman" pitchFamily="18" charset="0"/>
                <a:cs typeface="Times New Roman" pitchFamily="18" charset="0"/>
              </a:rPr>
              <a:t>      2- Temel Mali Tablolara İlişkin Açıklamalar</a:t>
            </a:r>
          </a:p>
          <a:p>
            <a:pPr indent="342900">
              <a:buFont typeface="Wingdings" charset="2"/>
              <a:buNone/>
              <a:tabLst>
                <a:tab pos="3568700" algn="l"/>
              </a:tabLst>
            </a:pPr>
            <a:r>
              <a:rPr lang="tr-TR" altLang="ko-KR" sz="1400" dirty="0">
                <a:latin typeface="Times New Roman" pitchFamily="18" charset="0"/>
                <a:cs typeface="Times New Roman" pitchFamily="18" charset="0"/>
              </a:rPr>
              <a:t>      3- Mali Denetim Sonuçları  </a:t>
            </a:r>
          </a:p>
          <a:p>
            <a:pPr indent="342900">
              <a:buFont typeface="Wingdings" charset="2"/>
              <a:buNone/>
              <a:tabLst>
                <a:tab pos="3568700" algn="l"/>
              </a:tabLst>
            </a:pPr>
            <a:r>
              <a:rPr lang="tr-TR" altLang="ko-KR" sz="1400" dirty="0">
                <a:latin typeface="Times New Roman" pitchFamily="18" charset="0"/>
                <a:cs typeface="Times New Roman" pitchFamily="18" charset="0"/>
              </a:rPr>
              <a:t>      4- Diğer Hususlar </a:t>
            </a:r>
          </a:p>
          <a:p>
            <a:pPr indent="342900">
              <a:buFont typeface="Wingdings" charset="2"/>
              <a:buNone/>
              <a:tabLst>
                <a:tab pos="3568700" algn="l"/>
              </a:tabLst>
            </a:pPr>
            <a:r>
              <a:rPr lang="tr-TR" altLang="ko-KR" sz="1400" dirty="0">
                <a:latin typeface="Times New Roman" pitchFamily="18" charset="0"/>
                <a:cs typeface="Times New Roman" pitchFamily="18" charset="0"/>
              </a:rPr>
              <a:t>B- Performans Bilgileri</a:t>
            </a:r>
          </a:p>
          <a:p>
            <a:pPr indent="342900">
              <a:buFont typeface="Wingdings" charset="2"/>
              <a:buNone/>
              <a:tabLst>
                <a:tab pos="3568700" algn="l"/>
              </a:tabLst>
            </a:pPr>
            <a:r>
              <a:rPr lang="tr-TR" altLang="ko-KR" sz="1400" dirty="0">
                <a:latin typeface="Times New Roman" pitchFamily="18" charset="0"/>
                <a:cs typeface="Times New Roman" pitchFamily="18" charset="0"/>
              </a:rPr>
              <a:t>      1- Faaliyet ve Proje Bilgileri </a:t>
            </a:r>
          </a:p>
          <a:p>
            <a:pPr indent="342900">
              <a:buFont typeface="Wingdings" charset="2"/>
              <a:buNone/>
              <a:tabLst>
                <a:tab pos="3568700" algn="l"/>
              </a:tabLst>
            </a:pPr>
            <a:r>
              <a:rPr lang="tr-TR" altLang="ko-KR" sz="1400" dirty="0">
                <a:latin typeface="Times New Roman" pitchFamily="18" charset="0"/>
                <a:cs typeface="Times New Roman" pitchFamily="18" charset="0"/>
              </a:rPr>
              <a:t>      2- Performans Sonuçları Tablosu </a:t>
            </a:r>
          </a:p>
          <a:p>
            <a:pPr indent="342900">
              <a:buFont typeface="Wingdings" charset="2"/>
              <a:buNone/>
              <a:tabLst>
                <a:tab pos="3568700" algn="l"/>
              </a:tabLst>
            </a:pPr>
            <a:r>
              <a:rPr lang="tr-TR" altLang="ko-KR" sz="1400" dirty="0">
                <a:latin typeface="Times New Roman" pitchFamily="18" charset="0"/>
                <a:cs typeface="Times New Roman" pitchFamily="18" charset="0"/>
              </a:rPr>
              <a:t>      3- Performans Sonuçlarının Değerlendirilmesi      </a:t>
            </a:r>
          </a:p>
          <a:p>
            <a:pPr indent="342900">
              <a:buFont typeface="Wingdings" charset="2"/>
              <a:buNone/>
              <a:tabLst>
                <a:tab pos="3568700" algn="l"/>
              </a:tabLst>
            </a:pPr>
            <a:r>
              <a:rPr lang="tr-TR" altLang="ko-KR" sz="1400" dirty="0">
                <a:latin typeface="Times New Roman" pitchFamily="18" charset="0"/>
                <a:cs typeface="Times New Roman" pitchFamily="18" charset="0"/>
              </a:rPr>
              <a:t>      4- Performans Bilgi Sisteminin Değerlendirilmesi</a:t>
            </a:r>
          </a:p>
          <a:p>
            <a:pPr indent="342900">
              <a:buFont typeface="Wingdings" charset="2"/>
              <a:buNone/>
              <a:tabLst>
                <a:tab pos="3568700" algn="l"/>
              </a:tabLst>
            </a:pPr>
            <a:r>
              <a:rPr lang="tr-TR" altLang="ko-KR" sz="1400" dirty="0">
                <a:latin typeface="Times New Roman" pitchFamily="18" charset="0"/>
                <a:cs typeface="Times New Roman" pitchFamily="18" charset="0"/>
              </a:rPr>
              <a:t>     5- Diğer Hususlar</a:t>
            </a:r>
            <a:endParaRPr lang="tr-TR" sz="1400" dirty="0">
              <a:latin typeface="Times New Roman" pitchFamily="18" charset="0"/>
              <a:cs typeface="Times New Roman" pitchFamily="18" charset="0"/>
            </a:endParaRPr>
          </a:p>
          <a:p>
            <a:pPr indent="342900">
              <a:buFont typeface="Wingdings" pitchFamily="2" charset="2"/>
              <a:buNone/>
              <a:tabLst>
                <a:tab pos="3568700" algn="l"/>
              </a:tabLst>
              <a:defRPr/>
            </a:pPr>
            <a:endParaRPr lang="tr-TR" altLang="ko-KR" sz="1400" b="1" dirty="0" smtClean="0">
              <a:latin typeface="Times New Roman" pitchFamily="18" charset="0"/>
              <a:cs typeface="Times New Roman" pitchFamily="18" charset="0"/>
            </a:endParaRPr>
          </a:p>
          <a:p>
            <a:pPr indent="342900">
              <a:buFont typeface="Wingdings" pitchFamily="2" charset="2"/>
              <a:buNone/>
              <a:tabLst>
                <a:tab pos="3568700" algn="l"/>
              </a:tabLst>
              <a:defRPr/>
            </a:pPr>
            <a:r>
              <a:rPr lang="tr-TR" altLang="ko-KR" sz="1400" b="1" dirty="0" smtClean="0">
                <a:latin typeface="Times New Roman" pitchFamily="18" charset="0"/>
                <a:cs typeface="Times New Roman" pitchFamily="18" charset="0"/>
              </a:rPr>
              <a:t>IV- </a:t>
            </a:r>
            <a:r>
              <a:rPr lang="tr-TR" altLang="ko-KR" sz="1400" b="1" dirty="0">
                <a:latin typeface="Times New Roman" pitchFamily="18" charset="0"/>
                <a:cs typeface="Times New Roman" pitchFamily="18" charset="0"/>
              </a:rPr>
              <a:t>KURUMSAL KABİLİYET ve KAPASİTENİN DEĞERLENDİRİLMESİ</a:t>
            </a:r>
            <a:r>
              <a:rPr lang="tr-TR" altLang="ko-KR" sz="1400" dirty="0">
                <a:latin typeface="Times New Roman" pitchFamily="18" charset="0"/>
                <a:cs typeface="Times New Roman" pitchFamily="18" charset="0"/>
              </a:rPr>
              <a:t> </a:t>
            </a:r>
          </a:p>
          <a:p>
            <a:pPr indent="342900">
              <a:buFont typeface="Wingdings" pitchFamily="2" charset="2"/>
              <a:buNone/>
              <a:tabLst>
                <a:tab pos="3568700" algn="l"/>
              </a:tabLst>
              <a:defRPr/>
            </a:pPr>
            <a:endParaRPr lang="tr-TR" altLang="ko-KR" sz="1400" dirty="0">
              <a:latin typeface="Times New Roman" pitchFamily="18" charset="0"/>
              <a:cs typeface="Times New Roman" pitchFamily="18" charset="0"/>
            </a:endParaRP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           A- Üstünlükler </a:t>
            </a: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           B-  Zayıflıklar</a:t>
            </a: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           C- </a:t>
            </a:r>
            <a:r>
              <a:rPr lang="tr-TR" altLang="ko-KR" sz="1400" dirty="0" smtClean="0">
                <a:latin typeface="Times New Roman" pitchFamily="18" charset="0"/>
                <a:cs typeface="Times New Roman" pitchFamily="18" charset="0"/>
              </a:rPr>
              <a:t>Değerlendirme</a:t>
            </a:r>
            <a:endParaRPr lang="tr-TR" altLang="ko-K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012506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6804683"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EK-1: BİRİM </a:t>
            </a:r>
            <a:r>
              <a:rPr lang="tr-TR" b="1" dirty="0">
                <a:solidFill>
                  <a:srgbClr val="0F0287"/>
                </a:solidFill>
                <a:latin typeface="Arial Black" pitchFamily="34" charset="0"/>
                <a:cs typeface="Times New Roman" pitchFamily="18" charset="0"/>
              </a:rPr>
              <a:t>VE İDARİ FAALİYET RAPORUNUN ŞEKLİ</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03350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indent="342900">
              <a:buFont typeface="Wingdings" pitchFamily="2" charset="2"/>
              <a:buNone/>
              <a:tabLst>
                <a:tab pos="3568700" algn="l"/>
              </a:tabLst>
              <a:defRPr/>
            </a:pPr>
            <a:r>
              <a:rPr lang="tr-TR" altLang="ko-KR" sz="1400" b="1" dirty="0" smtClean="0">
                <a:latin typeface="Times New Roman" pitchFamily="18" charset="0"/>
                <a:cs typeface="Times New Roman" pitchFamily="18" charset="0"/>
              </a:rPr>
              <a:t>V- </a:t>
            </a:r>
            <a:r>
              <a:rPr lang="tr-TR" altLang="ko-KR" sz="1400" b="1" dirty="0">
                <a:latin typeface="Times New Roman" pitchFamily="18" charset="0"/>
                <a:cs typeface="Times New Roman" pitchFamily="18" charset="0"/>
              </a:rPr>
              <a:t>ÖNERİ VE TEDBİRLER</a:t>
            </a:r>
          </a:p>
          <a:p>
            <a:pPr indent="342900">
              <a:buFont typeface="Wingdings" pitchFamily="2" charset="2"/>
              <a:buNone/>
              <a:tabLst>
                <a:tab pos="3568700" algn="l"/>
              </a:tabLst>
              <a:defRPr/>
            </a:pPr>
            <a:endParaRPr lang="tr-TR" altLang="ko-KR" sz="1400" b="1" dirty="0">
              <a:latin typeface="Times New Roman" pitchFamily="18" charset="0"/>
              <a:cs typeface="Times New Roman" pitchFamily="18" charset="0"/>
            </a:endParaRPr>
          </a:p>
          <a:p>
            <a:pPr indent="342900">
              <a:buFont typeface="Wingdings" pitchFamily="2" charset="2"/>
              <a:buNone/>
              <a:tabLst>
                <a:tab pos="3568700" algn="l"/>
              </a:tabLst>
              <a:defRPr/>
            </a:pPr>
            <a:r>
              <a:rPr lang="tr-TR" altLang="ko-KR" sz="1400" dirty="0">
                <a:latin typeface="Times New Roman" pitchFamily="18" charset="0"/>
                <a:cs typeface="Times New Roman" pitchFamily="18" charset="0"/>
              </a:rPr>
              <a:t>EKLER</a:t>
            </a:r>
          </a:p>
          <a:p>
            <a:pPr indent="342900" algn="just">
              <a:buFont typeface="Wingdings" pitchFamily="2" charset="2"/>
              <a:buNone/>
              <a:tabLst>
                <a:tab pos="3568700" algn="l"/>
              </a:tabLst>
              <a:defRPr/>
            </a:pPr>
            <a:r>
              <a:rPr lang="tr-TR" altLang="ko-KR" sz="1400" dirty="0">
                <a:latin typeface="Times New Roman" pitchFamily="18" charset="0"/>
                <a:cs typeface="Times New Roman" pitchFamily="18" charset="0"/>
                <a:hlinkClick r:id="rId4" action="ppaction://hlinksldjump"/>
              </a:rPr>
              <a:t>[1]</a:t>
            </a:r>
            <a:r>
              <a:rPr lang="tr-TR" altLang="ko-KR" sz="1400" dirty="0">
                <a:latin typeface="Times New Roman" pitchFamily="18" charset="0"/>
                <a:cs typeface="Times New Roman" pitchFamily="18" charset="0"/>
              </a:rPr>
              <a:t>[1] “Bakan sunuşu”, sadece merkezi yönetim kapsamındaki kamu idareleri ile sosyal güvenlik kurumlarının faaliyet raporlarında yer alır.</a:t>
            </a:r>
          </a:p>
          <a:p>
            <a:pPr indent="342900" algn="just">
              <a:buFont typeface="Wingdings" pitchFamily="2" charset="2"/>
              <a:buNone/>
              <a:tabLst>
                <a:tab pos="3568700" algn="l"/>
              </a:tabLst>
              <a:defRPr/>
            </a:pPr>
            <a:r>
              <a:rPr lang="tr-TR" altLang="ko-KR" sz="1400" dirty="0">
                <a:latin typeface="Times New Roman" pitchFamily="18" charset="0"/>
                <a:cs typeface="Times New Roman" pitchFamily="18" charset="0"/>
                <a:hlinkClick r:id="rId4" action="ppaction://hlinksldjump"/>
              </a:rPr>
              <a:t>2]</a:t>
            </a:r>
            <a:r>
              <a:rPr lang="tr-TR" altLang="ko-KR" sz="1400" dirty="0">
                <a:latin typeface="Times New Roman" pitchFamily="18" charset="0"/>
                <a:cs typeface="Times New Roman" pitchFamily="18" charset="0"/>
              </a:rPr>
              <a:t>[2] </a:t>
            </a:r>
            <a:r>
              <a:rPr lang="tr-TR" altLang="ko-KR" sz="1400" dirty="0">
                <a:latin typeface="Times New Roman" pitchFamily="18" charset="0"/>
                <a:ea typeface="Times New Roman" pitchFamily="18" charset="0"/>
                <a:cs typeface="Times New Roman" pitchFamily="18" charset="0"/>
              </a:rPr>
              <a:t>Kamu idareleri, “misyon ve vizyon” alt bölümüne ilk stratejik planlarını hazırladıkları yıldan itibaren yer verirler.</a:t>
            </a:r>
            <a:endParaRPr lang="tr-TR" altLang="ko-KR" sz="1400" dirty="0">
              <a:latin typeface="Times New Roman" pitchFamily="18" charset="0"/>
              <a:cs typeface="Times New Roman" pitchFamily="18" charset="0"/>
            </a:endParaRPr>
          </a:p>
          <a:p>
            <a:pPr indent="342900">
              <a:buFont typeface="Wingdings" pitchFamily="2" charset="2"/>
              <a:buNone/>
              <a:tabLst>
                <a:tab pos="3568700" algn="l"/>
              </a:tabLst>
              <a:defRPr/>
            </a:pPr>
            <a:endParaRPr lang="tr-TR" altLang="ko-KR" sz="1400" dirty="0">
              <a:latin typeface="Times New Roman" pitchFamily="18" charset="0"/>
              <a:cs typeface="Times New Roman" pitchFamily="18" charset="0"/>
            </a:endParaRPr>
          </a:p>
          <a:p>
            <a:pPr>
              <a:buFont typeface="Wingdings" pitchFamily="2" charset="2"/>
              <a:buNone/>
              <a:defRPr/>
            </a:pPr>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072473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6561027"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BİRİM </a:t>
            </a:r>
            <a:r>
              <a:rPr lang="tr-TR" b="1" dirty="0">
                <a:solidFill>
                  <a:srgbClr val="0F0287"/>
                </a:solidFill>
                <a:latin typeface="Arial Black" pitchFamily="34" charset="0"/>
                <a:cs typeface="Times New Roman" pitchFamily="18" charset="0"/>
              </a:rPr>
              <a:t>VE İDARE FAALİYET  RAPORU </a:t>
            </a:r>
            <a:r>
              <a:rPr lang="tr-TR" b="1" dirty="0" smtClean="0">
                <a:solidFill>
                  <a:srgbClr val="0F0287"/>
                </a:solidFill>
                <a:latin typeface="Arial Black" pitchFamily="34" charset="0"/>
                <a:cs typeface="Times New Roman" pitchFamily="18" charset="0"/>
              </a:rPr>
              <a:t>HAZIRLAMA</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502819"/>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r>
              <a:rPr lang="tr-TR" sz="1400" b="1" dirty="0" smtClean="0">
                <a:latin typeface="Arial" charset="0"/>
                <a:cs typeface="Arial" charset="0"/>
              </a:rPr>
              <a:t>KAPSAM</a:t>
            </a:r>
            <a:r>
              <a:rPr lang="tr-TR" sz="1400" b="1" dirty="0">
                <a:latin typeface="Times New Roman" pitchFamily="16" charset="0"/>
                <a:cs typeface="Times New Roman" pitchFamily="16" charset="0"/>
              </a:rPr>
              <a:t/>
            </a:r>
            <a:br>
              <a:rPr lang="tr-TR" sz="1400" b="1" dirty="0">
                <a:latin typeface="Times New Roman" pitchFamily="16" charset="0"/>
                <a:cs typeface="Times New Roman" pitchFamily="16" charset="0"/>
              </a:rPr>
            </a:br>
            <a:r>
              <a:rPr lang="tr-TR" sz="1400" b="1" dirty="0">
                <a:latin typeface="Times New Roman" pitchFamily="16" charset="0"/>
                <a:cs typeface="Times New Roman" pitchFamily="16" charset="0"/>
              </a:rPr>
              <a:t/>
            </a:r>
            <a:br>
              <a:rPr lang="tr-TR" sz="1400" b="1" dirty="0">
                <a:latin typeface="Times New Roman" pitchFamily="16" charset="0"/>
                <a:cs typeface="Times New Roman" pitchFamily="16" charset="0"/>
              </a:rPr>
            </a:br>
            <a:r>
              <a:rPr lang="tr-TR" sz="1400" b="1" dirty="0">
                <a:latin typeface="Arial" charset="0"/>
                <a:cs typeface="Arial" charset="0"/>
              </a:rPr>
              <a:t>I- GENEL BİLGİLER</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II- AMAÇ VE HEDEFLER</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III- FAALİYETLERE İLİŞKİN BİLGİ VE</a:t>
            </a:r>
            <a:br>
              <a:rPr lang="tr-TR" sz="1400" b="1" dirty="0">
                <a:latin typeface="Arial" charset="0"/>
                <a:cs typeface="Arial" charset="0"/>
              </a:rPr>
            </a:br>
            <a:r>
              <a:rPr lang="tr-TR" sz="1400" b="1" dirty="0">
                <a:latin typeface="Arial" charset="0"/>
                <a:cs typeface="Arial" charset="0"/>
              </a:rPr>
              <a:t>       DEĞERLENDİRMELER</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IV- KURUMSAL KABİLİYET VE KAPASİTENİN</a:t>
            </a:r>
            <a:br>
              <a:rPr lang="tr-TR" sz="1400" b="1" dirty="0">
                <a:latin typeface="Arial" charset="0"/>
                <a:cs typeface="Arial" charset="0"/>
              </a:rPr>
            </a:br>
            <a:r>
              <a:rPr lang="tr-TR" sz="1400" b="1" dirty="0">
                <a:latin typeface="Arial" charset="0"/>
                <a:cs typeface="Arial" charset="0"/>
              </a:rPr>
              <a:t>       DEĞERLENDİRİLMESİ</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V- ÖNERİ VE TEDBİRLER</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EKLER  </a:t>
            </a:r>
          </a:p>
          <a:p>
            <a:pPr>
              <a:lnSpc>
                <a:spcPct val="80000"/>
              </a:lnSpc>
            </a:pPr>
            <a:endParaRPr lang="tr-TR" sz="1400" dirty="0"/>
          </a:p>
        </p:txBody>
      </p:sp>
    </p:spTree>
    <p:extLst>
      <p:ext uri="{BB962C8B-B14F-4D97-AF65-F5344CB8AC3E}">
        <p14:creationId xmlns="" xmlns:p14="http://schemas.microsoft.com/office/powerpoint/2010/main" val="3200968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335126"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GENEL </a:t>
            </a:r>
            <a:r>
              <a:rPr lang="tr-TR" b="1" dirty="0">
                <a:solidFill>
                  <a:srgbClr val="0F0287"/>
                </a:solidFill>
                <a:latin typeface="Arial Black" pitchFamily="34" charset="0"/>
                <a:cs typeface="Times New Roman" pitchFamily="18" charset="0"/>
              </a:rPr>
              <a:t>BİLGİLER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268298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110000"/>
              </a:lnSpc>
            </a:pPr>
            <a:r>
              <a:rPr lang="tr-TR" sz="1400" b="1" dirty="0">
                <a:latin typeface="Arial" charset="0"/>
                <a:cs typeface="Arial" charset="0"/>
              </a:rPr>
              <a:t>A- Misyon ve Vizyon   </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B- Yetki, Görev ve Sorumluluklar</a:t>
            </a:r>
            <a:br>
              <a:rPr lang="tr-TR" sz="1400" b="1" dirty="0">
                <a:latin typeface="Arial" charset="0"/>
                <a:cs typeface="Arial" charset="0"/>
              </a:rPr>
            </a:br>
            <a:r>
              <a:rPr lang="tr-TR" sz="1400" b="1" dirty="0">
                <a:latin typeface="Arial" charset="0"/>
                <a:cs typeface="Arial" charset="0"/>
              </a:rPr>
              <a:t/>
            </a:r>
            <a:br>
              <a:rPr lang="tr-TR" sz="1400" b="1" dirty="0">
                <a:latin typeface="Arial" charset="0"/>
                <a:cs typeface="Arial" charset="0"/>
              </a:rPr>
            </a:br>
            <a:r>
              <a:rPr lang="tr-TR" sz="1400" b="1" dirty="0">
                <a:latin typeface="Arial" charset="0"/>
                <a:cs typeface="Arial" charset="0"/>
              </a:rPr>
              <a:t>C- İdareye İlişkin Bilgiler </a:t>
            </a:r>
            <a:br>
              <a:rPr lang="tr-TR" sz="1400" b="1" dirty="0">
                <a:latin typeface="Arial" charset="0"/>
                <a:cs typeface="Arial" charset="0"/>
              </a:rPr>
            </a:br>
            <a:r>
              <a:rPr lang="tr-TR" sz="1400" b="1" dirty="0">
                <a:latin typeface="Arial" charset="0"/>
                <a:cs typeface="Arial" charset="0"/>
              </a:rPr>
              <a:t>      1- Fiziksel Yapı</a:t>
            </a:r>
            <a:br>
              <a:rPr lang="tr-TR" sz="1400" b="1" dirty="0">
                <a:latin typeface="Arial" charset="0"/>
                <a:cs typeface="Arial" charset="0"/>
              </a:rPr>
            </a:br>
            <a:r>
              <a:rPr lang="tr-TR" sz="1400" b="1" dirty="0">
                <a:latin typeface="Arial" charset="0"/>
                <a:cs typeface="Arial" charset="0"/>
              </a:rPr>
              <a:t>      2- Örgüt Yapısı</a:t>
            </a:r>
            <a:br>
              <a:rPr lang="tr-TR" sz="1400" b="1" dirty="0">
                <a:latin typeface="Arial" charset="0"/>
                <a:cs typeface="Arial" charset="0"/>
              </a:rPr>
            </a:br>
            <a:r>
              <a:rPr lang="tr-TR" sz="1400" b="1" dirty="0">
                <a:latin typeface="Arial" charset="0"/>
                <a:cs typeface="Arial" charset="0"/>
              </a:rPr>
              <a:t>      3- Bilgi ve Teknolojik Kaynaklar </a:t>
            </a:r>
            <a:br>
              <a:rPr lang="tr-TR" sz="1400" b="1" dirty="0">
                <a:latin typeface="Arial" charset="0"/>
                <a:cs typeface="Arial" charset="0"/>
              </a:rPr>
            </a:br>
            <a:r>
              <a:rPr lang="tr-TR" sz="1400" b="1" dirty="0">
                <a:latin typeface="Arial" charset="0"/>
                <a:cs typeface="Arial" charset="0"/>
              </a:rPr>
              <a:t>      4- İnsan Kaynakları </a:t>
            </a:r>
            <a:br>
              <a:rPr lang="tr-TR" sz="1400" b="1" dirty="0">
                <a:latin typeface="Arial" charset="0"/>
                <a:cs typeface="Arial" charset="0"/>
              </a:rPr>
            </a:br>
            <a:r>
              <a:rPr lang="tr-TR" sz="1400" b="1" dirty="0">
                <a:latin typeface="Arial" charset="0"/>
                <a:cs typeface="Arial" charset="0"/>
              </a:rPr>
              <a:t>      5- Sunulan Hizmetler </a:t>
            </a:r>
            <a:br>
              <a:rPr lang="tr-TR" sz="1400" b="1" dirty="0">
                <a:latin typeface="Arial" charset="0"/>
                <a:cs typeface="Arial" charset="0"/>
              </a:rPr>
            </a:br>
            <a:r>
              <a:rPr lang="tr-TR" sz="1400" b="1" dirty="0">
                <a:latin typeface="Arial" charset="0"/>
                <a:cs typeface="Arial" charset="0"/>
              </a:rPr>
              <a:t>      6- Yönetim ve İç Kontrol Sistemi </a:t>
            </a:r>
          </a:p>
        </p:txBody>
      </p:sp>
    </p:spTree>
    <p:extLst>
      <p:ext uri="{BB962C8B-B14F-4D97-AF65-F5344CB8AC3E}">
        <p14:creationId xmlns="" xmlns:p14="http://schemas.microsoft.com/office/powerpoint/2010/main" val="3874749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335126" cy="464743"/>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GENEL </a:t>
            </a:r>
            <a:r>
              <a:rPr lang="tr-TR" b="1" dirty="0">
                <a:solidFill>
                  <a:srgbClr val="0F0287"/>
                </a:solidFill>
                <a:latin typeface="Arial Black" pitchFamily="34" charset="0"/>
                <a:cs typeface="Times New Roman" pitchFamily="18" charset="0"/>
              </a:rPr>
              <a:t>BİLGİLER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92941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nSpc>
                <a:spcPct val="80000"/>
              </a:lnSpc>
              <a:buFont typeface="Wingdings" charset="2"/>
              <a:buNone/>
            </a:pPr>
            <a:r>
              <a:rPr lang="tr-TR" sz="1400" b="1" dirty="0" smtClean="0">
                <a:latin typeface="Times New Roman" pitchFamily="18" charset="0"/>
                <a:cs typeface="Times New Roman" pitchFamily="18" charset="0"/>
              </a:rPr>
              <a:t>A- </a:t>
            </a:r>
            <a:r>
              <a:rPr lang="tr-TR" sz="1400" b="1" dirty="0">
                <a:latin typeface="Times New Roman" pitchFamily="18" charset="0"/>
                <a:cs typeface="Times New Roman" pitchFamily="18" charset="0"/>
              </a:rPr>
              <a:t>Misyon ve Vizyon  </a:t>
            </a:r>
          </a:p>
          <a:p>
            <a:pPr algn="just">
              <a:lnSpc>
                <a:spcPct val="80000"/>
              </a:lnSpc>
              <a:buFont typeface="Wingdings" charset="2"/>
              <a:buNone/>
            </a:pPr>
            <a:r>
              <a:rPr lang="tr-TR" sz="1400" b="1" dirty="0">
                <a:latin typeface="Times New Roman" pitchFamily="18" charset="0"/>
                <a:cs typeface="Times New Roman" pitchFamily="18" charset="0"/>
              </a:rPr>
              <a:t> </a:t>
            </a:r>
            <a:r>
              <a:rPr lang="tr-TR" altLang="ko-KR" sz="1400" b="1" dirty="0">
                <a:latin typeface="Times New Roman" pitchFamily="18" charset="0"/>
                <a:cs typeface="Times New Roman" pitchFamily="18" charset="0"/>
              </a:rPr>
              <a:t/>
            </a:r>
            <a:br>
              <a:rPr lang="tr-TR" altLang="ko-KR" sz="1400" b="1" dirty="0">
                <a:latin typeface="Times New Roman" pitchFamily="18" charset="0"/>
                <a:cs typeface="Times New Roman" pitchFamily="18" charset="0"/>
              </a:rPr>
            </a:br>
            <a:r>
              <a:rPr lang="tr-TR" altLang="ko-KR" sz="1400" dirty="0" smtClean="0">
                <a:latin typeface="Times New Roman" pitchFamily="18" charset="0"/>
                <a:cs typeface="Times New Roman" pitchFamily="18" charset="0"/>
              </a:rPr>
              <a:t>Yönetmelik </a:t>
            </a:r>
            <a:r>
              <a:rPr lang="tr-TR" altLang="ko-KR" sz="1400" dirty="0">
                <a:latin typeface="Times New Roman" pitchFamily="18" charset="0"/>
                <a:cs typeface="Times New Roman" pitchFamily="18" charset="0"/>
              </a:rPr>
              <a:t>ekindeki rapor formatının (2) </a:t>
            </a:r>
            <a:r>
              <a:rPr lang="tr-TR" altLang="ko-KR" sz="1400" dirty="0" err="1">
                <a:latin typeface="Times New Roman" pitchFamily="18" charset="0"/>
                <a:cs typeface="Times New Roman" pitchFamily="18" charset="0"/>
              </a:rPr>
              <a:t>nolu</a:t>
            </a:r>
            <a:r>
              <a:rPr lang="tr-TR" altLang="ko-KR" sz="1400" dirty="0">
                <a:latin typeface="Times New Roman" pitchFamily="18" charset="0"/>
                <a:cs typeface="Times New Roman" pitchFamily="18" charset="0"/>
              </a:rPr>
              <a:t> dip notunda, Kamu idareleri, “misyon ve vizyon” alt  bölümüne ilk stratejik planlarını hazırladıkları yıldan  itibaren yer </a:t>
            </a:r>
            <a:r>
              <a:rPr lang="tr-TR" altLang="ko-KR" sz="1400" dirty="0" err="1">
                <a:latin typeface="Times New Roman" pitchFamily="18" charset="0"/>
                <a:cs typeface="Times New Roman" pitchFamily="18" charset="0"/>
              </a:rPr>
              <a:t>vereceklerdir.”denilmektedir</a:t>
            </a:r>
            <a:r>
              <a:rPr lang="tr-TR" altLang="ko-KR" sz="1400" dirty="0">
                <a:latin typeface="Times New Roman" pitchFamily="18" charset="0"/>
                <a:cs typeface="Times New Roman" pitchFamily="18" charset="0"/>
              </a:rPr>
              <a:t>.</a:t>
            </a:r>
          </a:p>
          <a:p>
            <a:pPr algn="just">
              <a:lnSpc>
                <a:spcPct val="80000"/>
              </a:lnSpc>
              <a:buFont typeface="Wingdings" charset="2"/>
              <a:buNone/>
            </a:pPr>
            <a:r>
              <a:rPr lang="tr-TR" altLang="ko-KR" sz="1400" dirty="0">
                <a:latin typeface="Times New Roman" pitchFamily="18" charset="0"/>
                <a:cs typeface="Times New Roman" pitchFamily="18" charset="0"/>
              </a:rPr>
              <a:t> </a:t>
            </a:r>
            <a:br>
              <a:rPr lang="tr-TR" altLang="ko-KR" sz="1400" dirty="0">
                <a:latin typeface="Times New Roman" pitchFamily="18" charset="0"/>
                <a:cs typeface="Times New Roman" pitchFamily="18" charset="0"/>
              </a:rPr>
            </a:br>
            <a:r>
              <a:rPr lang="tr-TR" altLang="ko-KR" sz="1400" dirty="0" smtClean="0">
                <a:latin typeface="Times New Roman" pitchFamily="18" charset="0"/>
                <a:cs typeface="Times New Roman" pitchFamily="18" charset="0"/>
              </a:rPr>
              <a:t>Bu </a:t>
            </a:r>
            <a:r>
              <a:rPr lang="tr-TR" altLang="ko-KR" sz="1400" dirty="0">
                <a:latin typeface="Times New Roman" pitchFamily="18" charset="0"/>
                <a:cs typeface="Times New Roman" pitchFamily="18" charset="0"/>
              </a:rPr>
              <a:t>nedenle Üniversitemiz  ilk stratejik  planını hazırlanmadığından birimlerce bu başlık altında  taslak verilerin girişi (şimdilik) yapılacaktır</a:t>
            </a:r>
            <a:r>
              <a:rPr lang="tr-TR" altLang="ko-KR" sz="1400" dirty="0" smtClean="0">
                <a:latin typeface="Times New Roman" pitchFamily="18" charset="0"/>
                <a:cs typeface="Times New Roman" pitchFamily="18" charset="0"/>
              </a:rPr>
              <a:t>.</a:t>
            </a:r>
          </a:p>
          <a:p>
            <a:pPr algn="just">
              <a:lnSpc>
                <a:spcPct val="80000"/>
              </a:lnSpc>
              <a:buFont typeface="Wingdings" charset="2"/>
              <a:buNone/>
            </a:pPr>
            <a:endParaRPr lang="tr-TR" altLang="ko-KR" sz="1400" dirty="0">
              <a:latin typeface="Times New Roman" pitchFamily="18" charset="0"/>
              <a:cs typeface="Times New Roman" pitchFamily="18" charset="0"/>
            </a:endParaRPr>
          </a:p>
          <a:p>
            <a:pPr>
              <a:lnSpc>
                <a:spcPct val="80000"/>
              </a:lnSpc>
              <a:buFontTx/>
              <a:buNone/>
            </a:pPr>
            <a:endParaRPr lang="tr-TR" sz="1400" b="1" dirty="0">
              <a:latin typeface="Times New Roman" pitchFamily="18" charset="0"/>
              <a:cs typeface="Times New Roman" pitchFamily="18" charset="0"/>
            </a:endParaRPr>
          </a:p>
          <a:p>
            <a:pPr>
              <a:lnSpc>
                <a:spcPct val="80000"/>
              </a:lnSpc>
              <a:buFontTx/>
              <a:buNone/>
            </a:pPr>
            <a:r>
              <a:rPr lang="tr-TR" sz="1400" b="1" dirty="0" smtClean="0">
                <a:latin typeface="Times New Roman" pitchFamily="18" charset="0"/>
                <a:cs typeface="Times New Roman" pitchFamily="18" charset="0"/>
              </a:rPr>
              <a:t>B- </a:t>
            </a:r>
            <a:r>
              <a:rPr lang="tr-TR" sz="1400" b="1" dirty="0">
                <a:latin typeface="Times New Roman" pitchFamily="18" charset="0"/>
                <a:cs typeface="Times New Roman" pitchFamily="18" charset="0"/>
              </a:rPr>
              <a:t>Yetki Görev ve Sorumluluklar:</a:t>
            </a:r>
            <a:r>
              <a:rPr lang="tr-TR" sz="1400" dirty="0">
                <a:latin typeface="Times New Roman" pitchFamily="18" charset="0"/>
                <a:cs typeface="Times New Roman" pitchFamily="18" charset="0"/>
              </a:rPr>
              <a:t> </a:t>
            </a:r>
          </a:p>
          <a:p>
            <a:pPr algn="just">
              <a:lnSpc>
                <a:spcPct val="80000"/>
              </a:lnSpc>
              <a:buFontTx/>
              <a:buNone/>
            </a:pPr>
            <a:r>
              <a:rPr lang="tr-TR" sz="1400" dirty="0" smtClean="0">
                <a:latin typeface="Times New Roman" pitchFamily="18" charset="0"/>
                <a:cs typeface="Times New Roman" pitchFamily="18" charset="0"/>
              </a:rPr>
              <a:t>Yasa</a:t>
            </a:r>
            <a:r>
              <a:rPr lang="tr-TR" sz="1400" dirty="0">
                <a:latin typeface="Times New Roman" pitchFamily="18" charset="0"/>
                <a:cs typeface="Times New Roman" pitchFamily="18" charset="0"/>
              </a:rPr>
              <a:t>, yönetmelik, tüzük, genelge, yönerge ve makam onayları ile verilen yetkilere yer verilecek olup, birimin ve birim yöneticilerinin hem idari hem mali görevleri ile yetki ve sorumlulukları belirtilecektir. Harcama yetkilileri, gerçekleştirme görevlileri, ihale görevlileri, ambar memuru, taşınır mal yöneticisi, bakım ve kontrol ekipleri vb. gibi görevliler hakkında bilgi verilecektir.</a:t>
            </a:r>
          </a:p>
          <a:p>
            <a:pPr algn="just">
              <a:lnSpc>
                <a:spcPct val="80000"/>
              </a:lnSpc>
              <a:buFontTx/>
              <a:buNone/>
            </a:pPr>
            <a:r>
              <a:rPr lang="tr-TR" sz="1400" dirty="0">
                <a:latin typeface="Times New Roman" pitchFamily="18" charset="0"/>
                <a:cs typeface="Times New Roman" pitchFamily="18" charset="0"/>
              </a:rPr>
              <a:t>	</a:t>
            </a:r>
            <a:endParaRPr lang="tr-TR" sz="1400" dirty="0" smtClean="0">
              <a:latin typeface="Times New Roman" pitchFamily="18" charset="0"/>
              <a:cs typeface="Times New Roman" pitchFamily="18" charset="0"/>
            </a:endParaRPr>
          </a:p>
          <a:p>
            <a:pPr algn="just">
              <a:lnSpc>
                <a:spcPct val="80000"/>
              </a:lnSpc>
              <a:buFontTx/>
              <a:buNone/>
            </a:pPr>
            <a:r>
              <a:rPr lang="tr-TR" sz="1400" dirty="0" smtClean="0">
                <a:latin typeface="Times New Roman" pitchFamily="18" charset="0"/>
                <a:cs typeface="Times New Roman" pitchFamily="18" charset="0"/>
              </a:rPr>
              <a:t>Birimler </a:t>
            </a:r>
            <a:r>
              <a:rPr lang="tr-TR" sz="1400" dirty="0">
                <a:latin typeface="Times New Roman" pitchFamily="18" charset="0"/>
                <a:cs typeface="Times New Roman" pitchFamily="18" charset="0"/>
              </a:rPr>
              <a:t>yönetim kademelerinin ve hizmet ekiplerinin yetki görev ve sorumluluklarını belirteceklerdir.</a:t>
            </a:r>
          </a:p>
          <a:p>
            <a:pPr algn="just">
              <a:lnSpc>
                <a:spcPct val="80000"/>
              </a:lnSpc>
              <a:buFontTx/>
              <a:buNone/>
            </a:pPr>
            <a:r>
              <a:rPr lang="tr-TR" sz="1400" dirty="0">
                <a:latin typeface="Times New Roman" pitchFamily="18" charset="0"/>
                <a:cs typeface="Times New Roman" pitchFamily="18" charset="0"/>
              </a:rPr>
              <a:t>	</a:t>
            </a:r>
            <a:endParaRPr lang="tr-TR" sz="1400" dirty="0" smtClean="0">
              <a:latin typeface="Times New Roman" pitchFamily="18" charset="0"/>
              <a:cs typeface="Times New Roman" pitchFamily="18" charset="0"/>
            </a:endParaRPr>
          </a:p>
          <a:p>
            <a:pPr algn="just">
              <a:lnSpc>
                <a:spcPct val="80000"/>
              </a:lnSpc>
              <a:buFontTx/>
              <a:buNone/>
            </a:pPr>
            <a:r>
              <a:rPr lang="tr-TR" sz="1400" dirty="0" smtClean="0">
                <a:latin typeface="Times New Roman" pitchFamily="18" charset="0"/>
                <a:cs typeface="Times New Roman" pitchFamily="18" charset="0"/>
              </a:rPr>
              <a:t>Yetkinin </a:t>
            </a:r>
            <a:r>
              <a:rPr lang="tr-TR" sz="1400" dirty="0">
                <a:latin typeface="Times New Roman" pitchFamily="18" charset="0"/>
                <a:cs typeface="Times New Roman" pitchFamily="18" charset="0"/>
              </a:rPr>
              <a:t>kullanımı ve Yetki devri hakkında bilgi verilecektir.</a:t>
            </a:r>
          </a:p>
          <a:p>
            <a:pPr>
              <a:buFont typeface="Wingdings" charset="2"/>
              <a:buNone/>
            </a:pPr>
            <a:endParaRPr lang="tr-TR" sz="1400" dirty="0">
              <a:latin typeface="Times New Roman" pitchFamily="18" charset="0"/>
              <a:cs typeface="Times New Roman" pitchFamily="18" charset="0"/>
            </a:endParaRPr>
          </a:p>
          <a:p>
            <a:pPr algn="just">
              <a:lnSpc>
                <a:spcPct val="80000"/>
              </a:lnSpc>
              <a:buFont typeface="Wingdings" charset="2"/>
              <a:buNone/>
            </a:pPr>
            <a:endParaRPr lang="tr-TR" altLang="ko-KR" sz="1400" dirty="0" smtClean="0">
              <a:latin typeface="Times New Roman" pitchFamily="18" charset="0"/>
              <a:cs typeface="Times New Roman" pitchFamily="18" charset="0"/>
            </a:endParaRPr>
          </a:p>
          <a:p>
            <a:pPr algn="just">
              <a:lnSpc>
                <a:spcPct val="80000"/>
              </a:lnSpc>
              <a:buFont typeface="Wingdings" charset="2"/>
              <a:buNone/>
            </a:pPr>
            <a:endParaRPr lang="tr-TR" altLang="ko-KR" sz="1400" dirty="0">
              <a:latin typeface="Times New Roman" pitchFamily="18" charset="0"/>
              <a:cs typeface="Times New Roman" pitchFamily="18" charset="0"/>
            </a:endParaRPr>
          </a:p>
          <a:p>
            <a:pPr algn="just">
              <a:lnSpc>
                <a:spcPct val="80000"/>
              </a:lnSpc>
              <a:buFontTx/>
              <a:buNone/>
            </a:pPr>
            <a:r>
              <a:rPr lang="tr-TR" sz="1400" b="1" dirty="0">
                <a:latin typeface="Times New Roman" pitchFamily="18" charset="0"/>
                <a:cs typeface="Times New Roman" pitchFamily="18" charset="0"/>
              </a:rPr>
              <a:t>    </a:t>
            </a:r>
            <a:endParaRPr lang="tr-TR"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188108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02" y="1016000"/>
            <a:ext cx="1625600" cy="5407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2"/>
          <p:cNvSpPr>
            <a:spLocks noChangeArrowheads="1"/>
          </p:cNvSpPr>
          <p:nvPr/>
        </p:nvSpPr>
        <p:spPr bwMode="auto">
          <a:xfrm>
            <a:off x="1187450" y="0"/>
            <a:ext cx="6697663" cy="1016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dirty="0">
                <a:solidFill>
                  <a:srgbClr val="F88631"/>
                </a:solidFill>
                <a:effectLst>
                  <a:outerShdw blurRad="38100" dist="38100" dir="2700000" algn="tl">
                    <a:srgbClr val="C0C0C0"/>
                  </a:outerShdw>
                </a:effectLst>
                <a:latin typeface="Arial Black" pitchFamily="32" charset="0"/>
                <a:ea typeface="+mn-ea"/>
                <a:cs typeface="Arial" charset="0"/>
              </a:rPr>
              <a:t>STRATEJİ GELİŞTİRME DAİRE BAŞKANLIĞI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BİRİM / İDARE FAALİYET RAPORU </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F88631"/>
                </a:solidFill>
                <a:effectLst>
                  <a:outerShdw blurRad="38100" dist="38100" dir="2700000" algn="tl">
                    <a:srgbClr val="C0C0C0"/>
                  </a:outerShdw>
                </a:effectLst>
                <a:latin typeface="Arial Black" pitchFamily="32" charset="0"/>
                <a:ea typeface="+mn-ea"/>
                <a:cs typeface="Arial" charset="0"/>
              </a:rPr>
              <a:t>HAZIRLAMA EĞİTİMİ</a:t>
            </a:r>
            <a:endParaRPr lang="tr-TR" b="1" dirty="0">
              <a:solidFill>
                <a:srgbClr val="F88631"/>
              </a:solidFill>
              <a:effectLst>
                <a:outerShdw blurRad="38100" dist="38100" dir="2700000" algn="tl">
                  <a:srgbClr val="C0C0C0"/>
                </a:outerShdw>
              </a:effectLst>
              <a:latin typeface="Arial Black" pitchFamily="32" charset="0"/>
              <a:ea typeface="+mn-ea"/>
              <a:cs typeface="Arial" charset="0"/>
            </a:endParaRPr>
          </a:p>
        </p:txBody>
      </p:sp>
      <p:pic>
        <p:nvPicPr>
          <p:cNvPr id="1026"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4086"/>
            <a:ext cx="864419" cy="864419"/>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2" descr="C:\Users\hp\Desktop\Gümüşhane_Üniversitesi_logosu.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279581" y="0"/>
            <a:ext cx="864419" cy="864419"/>
          </a:xfrm>
          <a:prstGeom prst="rect">
            <a:avLst/>
          </a:prstGeom>
          <a:noFill/>
          <a:extLst>
            <a:ext uri="{909E8E84-426E-40DD-AFC4-6F175D3DCCD1}">
              <a14:hiddenFill xmlns="" xmlns:a14="http://schemas.microsoft.com/office/drawing/2010/main">
                <a:solidFill>
                  <a:srgbClr val="FFFFFF"/>
                </a:solidFill>
              </a14:hiddenFill>
            </a:ext>
          </a:extLst>
        </p:spPr>
      </p:pic>
      <p:sp>
        <p:nvSpPr>
          <p:cNvPr id="2" name="Dikdörtgen 1"/>
          <p:cNvSpPr/>
          <p:nvPr/>
        </p:nvSpPr>
        <p:spPr>
          <a:xfrm>
            <a:off x="-7861" y="1027056"/>
            <a:ext cx="2335126" cy="507831"/>
          </a:xfrm>
          <a:prstGeom prst="rect">
            <a:avLst/>
          </a:prstGeom>
        </p:spPr>
        <p:txBody>
          <a:bodyPr wrap="none">
            <a:spAutoFit/>
          </a:bodyPr>
          <a:lstStyle/>
          <a:p>
            <a:pPr>
              <a:lnSpc>
                <a:spcPct val="15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b="1" dirty="0" smtClean="0">
                <a:solidFill>
                  <a:srgbClr val="0F0287"/>
                </a:solidFill>
                <a:latin typeface="Arial Black" pitchFamily="34" charset="0"/>
                <a:cs typeface="Times New Roman" pitchFamily="18" charset="0"/>
              </a:rPr>
              <a:t>GENEL </a:t>
            </a:r>
            <a:r>
              <a:rPr lang="tr-TR" b="1" dirty="0">
                <a:solidFill>
                  <a:srgbClr val="0F0287"/>
                </a:solidFill>
                <a:latin typeface="Arial Black" pitchFamily="34" charset="0"/>
                <a:cs typeface="Times New Roman" pitchFamily="18" charset="0"/>
              </a:rPr>
              <a:t>BİLGİLER</a:t>
            </a:r>
            <a:endParaRPr lang="tr-TR" b="1" dirty="0">
              <a:solidFill>
                <a:srgbClr val="0F0287"/>
              </a:solidFill>
              <a:effectLst>
                <a:outerShdw blurRad="38100" dist="38100" dir="2700000" algn="tl">
                  <a:srgbClr val="C0C0C0"/>
                </a:outerShdw>
              </a:effectLst>
              <a:latin typeface="Arial Black" pitchFamily="34" charset="0"/>
              <a:cs typeface="Times New Roman" pitchFamily="18" charset="0"/>
            </a:endParaRPr>
          </a:p>
        </p:txBody>
      </p:sp>
      <p:sp>
        <p:nvSpPr>
          <p:cNvPr id="8" name="Rectangle 3"/>
          <p:cNvSpPr>
            <a:spLocks noChangeArrowheads="1"/>
          </p:cNvSpPr>
          <p:nvPr/>
        </p:nvSpPr>
        <p:spPr bwMode="auto">
          <a:xfrm>
            <a:off x="179512" y="1556792"/>
            <a:ext cx="8642350" cy="354161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80808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buFont typeface="Wingdings" charset="2"/>
              <a:buNone/>
            </a:pPr>
            <a:r>
              <a:rPr lang="tr-TR" sz="1400" b="1" dirty="0" smtClean="0">
                <a:latin typeface="Times New Roman" pitchFamily="18" charset="0"/>
                <a:cs typeface="Times New Roman" pitchFamily="18" charset="0"/>
              </a:rPr>
              <a:t>C- İdareye İlişkin Bilgiler </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
            </a:r>
            <a:br>
              <a:rPr lang="tr-TR" sz="1400" b="1" dirty="0" smtClean="0">
                <a:latin typeface="Times New Roman" pitchFamily="18" charset="0"/>
                <a:cs typeface="Times New Roman" pitchFamily="18" charset="0"/>
              </a:rPr>
            </a:br>
            <a:r>
              <a:rPr lang="tr-TR" sz="1400" b="1" dirty="0" smtClean="0">
                <a:latin typeface="Times New Roman" pitchFamily="18" charset="0"/>
                <a:cs typeface="Times New Roman" pitchFamily="18" charset="0"/>
              </a:rPr>
              <a:t>1- Fiziksel Yapı</a:t>
            </a:r>
            <a:endParaRPr lang="tr-TR" sz="1400" dirty="0" smtClean="0">
              <a:latin typeface="Times New Roman" pitchFamily="18" charset="0"/>
              <a:cs typeface="Times New Roman" pitchFamily="18" charset="0"/>
            </a:endParaRPr>
          </a:p>
          <a:p>
            <a:pPr>
              <a:buFont typeface="Wingdings" charset="2"/>
              <a:buNone/>
            </a:pPr>
            <a:r>
              <a:rPr lang="tr-TR" sz="1400" dirty="0" smtClean="0">
                <a:latin typeface="Times New Roman" pitchFamily="18" charset="0"/>
                <a:cs typeface="Times New Roman" pitchFamily="18" charset="0"/>
              </a:rPr>
              <a:t>Dairenizin fiziksel bilgilerine yer verilecek olup, Dairenizin konumu, kapalı ve açık alan metrekare büyüklükleri,</a:t>
            </a:r>
          </a:p>
          <a:p>
            <a:pPr>
              <a:buFont typeface="Wingdings" charset="2"/>
              <a:buNone/>
            </a:pPr>
            <a:endParaRPr lang="tr-TR" sz="1400" dirty="0" smtClean="0">
              <a:latin typeface="Times New Roman" pitchFamily="18" charset="0"/>
              <a:cs typeface="Times New Roman" pitchFamily="18" charset="0"/>
            </a:endParaRPr>
          </a:p>
          <a:p>
            <a:pPr>
              <a:buFont typeface="Wingdings" charset="2"/>
              <a:buNone/>
            </a:pPr>
            <a:r>
              <a:rPr lang="tr-TR" sz="1400" dirty="0" smtClean="0">
                <a:latin typeface="Times New Roman" pitchFamily="18" charset="0"/>
                <a:cs typeface="Times New Roman" pitchFamily="18" charset="0"/>
              </a:rPr>
              <a:t>Ulaşım araçları ile  varsa diğer tesis ve araçlara yer verilecektir. </a:t>
            </a:r>
          </a:p>
          <a:p>
            <a:pPr>
              <a:buFont typeface="Wingdings" charset="2"/>
              <a:buNone/>
            </a:pPr>
            <a:endParaRPr lang="tr-TR" sz="1400" dirty="0" smtClean="0">
              <a:latin typeface="Times New Roman" pitchFamily="18" charset="0"/>
              <a:cs typeface="Times New Roman" pitchFamily="18" charset="0"/>
            </a:endParaRPr>
          </a:p>
          <a:p>
            <a:pPr>
              <a:buFont typeface="Wingdings" charset="2"/>
              <a:buNone/>
            </a:pPr>
            <a:r>
              <a:rPr lang="tr-TR" sz="1400" b="1" dirty="0" smtClean="0">
                <a:latin typeface="Times New Roman" pitchFamily="18" charset="0"/>
                <a:cs typeface="Times New Roman" pitchFamily="18" charset="0"/>
              </a:rPr>
              <a:t>2- Örgüt Yapısı </a:t>
            </a:r>
          </a:p>
          <a:p>
            <a:pPr>
              <a:buClr>
                <a:srgbClr val="FF0000"/>
              </a:buClr>
              <a:buSzPct val="135000"/>
              <a:buFont typeface="Wingdings" charset="2"/>
              <a:buNone/>
            </a:pPr>
            <a:r>
              <a:rPr lang="tr-TR" sz="1400" dirty="0" smtClean="0">
                <a:latin typeface="Times New Roman" pitchFamily="18" charset="0"/>
                <a:cs typeface="Times New Roman" pitchFamily="18" charset="0"/>
              </a:rPr>
              <a:t>Mevcut örgüt yapısı, hiyerarşik yapı ve örgütteki dikey ve yatay haberleşme kademelerine, </a:t>
            </a:r>
            <a:br>
              <a:rPr lang="tr-TR" sz="1400" dirty="0" smtClean="0">
                <a:latin typeface="Times New Roman" pitchFamily="18" charset="0"/>
                <a:cs typeface="Times New Roman" pitchFamily="18" charset="0"/>
              </a:rPr>
            </a:br>
            <a:r>
              <a:rPr lang="tr-TR" sz="1400" dirty="0" smtClean="0">
                <a:latin typeface="Times New Roman" pitchFamily="18" charset="0"/>
                <a:cs typeface="Times New Roman" pitchFamily="18" charset="0"/>
              </a:rPr>
              <a:t>Kuruluş ana faaliyetlerine göre hiyerarşi içerisinde yer alan yönetim kademeleri, ekipler ve diğer görevlilerin fonksiyonlarına,</a:t>
            </a:r>
            <a:br>
              <a:rPr lang="tr-TR" sz="1400" dirty="0" smtClean="0">
                <a:latin typeface="Times New Roman" pitchFamily="18" charset="0"/>
                <a:cs typeface="Times New Roman" pitchFamily="18" charset="0"/>
              </a:rPr>
            </a:br>
            <a:endParaRPr lang="tr-TR" sz="1400" dirty="0" smtClean="0">
              <a:latin typeface="Times New Roman" pitchFamily="18" charset="0"/>
              <a:cs typeface="Times New Roman" pitchFamily="18" charset="0"/>
            </a:endParaRPr>
          </a:p>
          <a:p>
            <a:pPr>
              <a:buClr>
                <a:srgbClr val="FF0000"/>
              </a:buClr>
              <a:buSzPct val="135000"/>
              <a:buFont typeface="Wingdings" charset="2"/>
              <a:buNone/>
            </a:pPr>
            <a:r>
              <a:rPr lang="tr-TR" sz="1400" dirty="0" smtClean="0">
                <a:latin typeface="Times New Roman" pitchFamily="18" charset="0"/>
                <a:cs typeface="Times New Roman" pitchFamily="18" charset="0"/>
              </a:rPr>
              <a:t>Yapılmış olan planların başarılı eylemlere dönüştürülmesi için gerekli olan iş akış şemalarına, işlerle ilgili yapılan bölümlemelere ve faaliyetlerle ilgili kurulan ekiplere yer verilecektir.</a:t>
            </a:r>
          </a:p>
          <a:p>
            <a:pPr>
              <a:buFont typeface="Wingdings" charset="2"/>
              <a:buNone/>
            </a:pPr>
            <a:endParaRPr lang="tr-TR" sz="1400" dirty="0" smtClean="0">
              <a:latin typeface="Times New Roman" pitchFamily="18" charset="0"/>
              <a:cs typeface="Times New Roman" pitchFamily="18" charset="0"/>
            </a:endParaRPr>
          </a:p>
          <a:p>
            <a:endParaRPr lang="tr-TR" sz="14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1289377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1222</Words>
  <Application>Microsoft Office PowerPoint</Application>
  <PresentationFormat>Ekran Gösterisi (4:3)</PresentationFormat>
  <Paragraphs>337</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betül</cp:lastModifiedBy>
  <cp:revision>24</cp:revision>
  <dcterms:created xsi:type="dcterms:W3CDTF">2013-01-04T11:12:56Z</dcterms:created>
  <dcterms:modified xsi:type="dcterms:W3CDTF">2013-01-08T06:53:04Z</dcterms:modified>
</cp:coreProperties>
</file>