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9"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302" r:id="rId18"/>
    <p:sldId id="303" r:id="rId19"/>
    <p:sldId id="273" r:id="rId20"/>
    <p:sldId id="274" r:id="rId21"/>
    <p:sldId id="275" r:id="rId22"/>
    <p:sldId id="276" r:id="rId23"/>
    <p:sldId id="277" r:id="rId24"/>
    <p:sldId id="278" r:id="rId25"/>
    <p:sldId id="281" r:id="rId26"/>
    <p:sldId id="282" r:id="rId27"/>
    <p:sldId id="29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87"/>
    <a:srgbClr val="FF7F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300113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409475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10231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166802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1769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7733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399036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146108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07556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5021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D779E7A-738C-426E-9E2F-E83E662D11DA}" type="datetimeFigureOut">
              <a:rPr lang="tr-TR" smtClean="0"/>
              <a:pPr/>
              <a:t>06.01.2015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8289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9E7A-738C-426E-9E2F-E83E662D11DA}" type="datetimeFigureOut">
              <a:rPr lang="tr-TR" smtClean="0"/>
              <a:pPr/>
              <a:t>06.01.2015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1141-1F46-4C5D-BA3F-1AEEF09FF82A}" type="slidenum">
              <a:rPr lang="tr-TR" smtClean="0"/>
              <a:pPr/>
              <a:t>‹#›</a:t>
            </a:fld>
            <a:endParaRPr lang="tr-TR"/>
          </a:p>
        </p:txBody>
      </p:sp>
    </p:spTree>
    <p:extLst>
      <p:ext uri="{BB962C8B-B14F-4D97-AF65-F5344CB8AC3E}">
        <p14:creationId xmlns="" xmlns:p14="http://schemas.microsoft.com/office/powerpoint/2010/main" val="219711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27384"/>
            <a:ext cx="917729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179512" y="1556792"/>
            <a:ext cx="8642350" cy="39417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GÜMÜŞHANE ÜNİVERSİTESİ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FAALİYET  RAPORLARI  SUNUMU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F0287"/>
                </a:solidFill>
                <a:effectLst>
                  <a:outerShdw blurRad="38100" dist="38100" dir="2700000" algn="tl">
                    <a:srgbClr val="000000">
                      <a:alpha val="43137"/>
                    </a:srgbClr>
                  </a:outerShdw>
                </a:effectLst>
                <a:latin typeface="Times New Roman" pitchFamily="18" charset="0"/>
                <a:cs typeface="Times New Roman" pitchFamily="18" charset="0"/>
              </a:rPr>
              <a:t>HAKAN ÇELİK</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Stratejik Planlama &amp; İç Kontrol Şube Müdürü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2000" b="1" dirty="0">
              <a:solidFill>
                <a:srgbClr val="000000"/>
              </a:solidFill>
              <a:latin typeface="Times New Roman" pitchFamily="18" charset="0"/>
              <a:cs typeface="Times New Roman" pitchFamily="18" charset="0"/>
            </a:endParaRP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2000" b="1" dirty="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1632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4247946293"/>
              </p:ext>
            </p:extLst>
          </p:nvPr>
        </p:nvGraphicFramePr>
        <p:xfrm>
          <a:off x="179512" y="1772816"/>
          <a:ext cx="8713788" cy="4608512"/>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MESLEK YÜKSEKOKULLARI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Şiran Mustafa Beyaz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Karadeniz Teknik Üniversitesine bağlı olarak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20161" marB="0" anchor="ctr" horzOverflow="overflow">
                    <a:lnL>
                      <a:noFill/>
                    </a:lnL>
                    <a:lnR>
                      <a:noFill/>
                    </a:lnR>
                    <a:lnT>
                      <a:noFill/>
                    </a:lnT>
                    <a:lnB>
                      <a:noFill/>
                    </a:lnB>
                    <a:lnTlToBr>
                      <a:noFill/>
                    </a:lnTlToBr>
                    <a:lnBlToTr>
                      <a:noFill/>
                    </a:lnBlToTr>
                    <a:noFill/>
                  </a:tcPr>
                </a:tc>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İrfan Can Köse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Kürtün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tr>
              <a:tr h="115212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Torul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tr>
            </a:tbl>
          </a:graphicData>
        </a:graphic>
      </p:graphicFrame>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340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982822286"/>
              </p:ext>
            </p:extLst>
          </p:nvPr>
        </p:nvGraphicFramePr>
        <p:xfrm>
          <a:off x="179512" y="1772816"/>
          <a:ext cx="8713788" cy="2520280"/>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UYGULAMA VE ARAŞTIRMA MERKEZLERİ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GÜ Sürekli Eğitim Uygulama Ve Araştırma Merkezi</a:t>
                      </a:r>
                    </a:p>
                  </a:txBody>
                  <a:tcPr marL="108000" marR="108000" marT="22682"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Yükseköğretim Kurulu Başkanlığı’nın 04.10.2010 Tarih ve 4904-36299 Sayılı Yazısı ile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1" i="0" u="none" strike="noStrike" cap="none" normalizeH="0" baseline="0" smtClean="0">
                        <a:ln>
                          <a:noFill/>
                        </a:ln>
                        <a:solidFill>
                          <a:srgbClr val="000000"/>
                        </a:solidFill>
                        <a:effectLst/>
                        <a:latin typeface="Times New Roman" pitchFamily="16" charset="0"/>
                        <a:cs typeface="Times New Roman" pitchFamily="16" charset="0"/>
                      </a:endParaRPr>
                    </a:p>
                  </a:txBody>
                  <a:tcPr marL="108000" marR="108000" marT="20161" marB="0" anchor="ctr" horzOverflow="overflow">
                    <a:lnL>
                      <a:noFill/>
                    </a:lnL>
                    <a:lnR>
                      <a:noFill/>
                    </a:lnR>
                    <a:lnT>
                      <a:noFill/>
                    </a:lnT>
                    <a:lnB>
                      <a:noFill/>
                    </a:lnB>
                    <a:lnTlToBr>
                      <a:noFill/>
                    </a:lnTlToBr>
                    <a:lnBlToTr>
                      <a:noFill/>
                    </a:lnBlToTr>
                    <a:noFill/>
                  </a:tcPr>
                </a:tc>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GÜ Organik Tarım Uygulama Ve Araştırma Merkezi</a:t>
                      </a:r>
                    </a:p>
                  </a:txBody>
                  <a:tcPr marL="108000" marR="108000" marT="22682"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30.03.2011 Tarihli Yükseköğretim Kurulu Başkanlığı Yürütme Kurulu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1" i="0" u="none" strike="noStrike" cap="none" normalizeH="0" baseline="0" dirty="0" smtClean="0">
                        <a:ln>
                          <a:noFill/>
                        </a:ln>
                        <a:solidFill>
                          <a:srgbClr val="000000"/>
                        </a:solidFill>
                        <a:effectLst/>
                        <a:latin typeface="Times New Roman" pitchFamily="16" charset="0"/>
                        <a:cs typeface="Times New Roman" pitchFamily="16" charset="0"/>
                      </a:endParaRPr>
                    </a:p>
                  </a:txBody>
                  <a:tcPr marL="108000" marR="108000" marT="20161" marB="0" anchor="ctr" horzOverflow="overflow">
                    <a:lnL>
                      <a:noFill/>
                    </a:lnL>
                    <a:lnR>
                      <a:noFill/>
                    </a:lnR>
                    <a:lnT>
                      <a:noFill/>
                    </a:lnT>
                    <a:lnB>
                      <a:noFill/>
                    </a:lnB>
                    <a:lnTlToBr>
                      <a:noFill/>
                    </a:lnTlToBr>
                    <a:lnBlToTr>
                      <a:noFill/>
                    </a:lnBlToTr>
                    <a:noFill/>
                  </a:tcPr>
                </a:tc>
              </a:tr>
            </a:tbl>
          </a:graphicData>
        </a:graphic>
      </p:graphicFrame>
      <p:sp>
        <p:nvSpPr>
          <p:cNvPr id="8" name="Dikdörtgen 7"/>
          <p:cNvSpPr/>
          <p:nvPr/>
        </p:nvSpPr>
        <p:spPr>
          <a:xfrm>
            <a:off x="-7861" y="1027056"/>
            <a:ext cx="1630959"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5144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ikdörtgen 7"/>
          <p:cNvSpPr/>
          <p:nvPr/>
        </p:nvSpPr>
        <p:spPr>
          <a:xfrm>
            <a:off x="-7861" y="1027056"/>
            <a:ext cx="3360856"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2. TEMEL GÖSTERGELER</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graphicFrame>
        <p:nvGraphicFramePr>
          <p:cNvPr id="9" name="Group 3"/>
          <p:cNvGraphicFramePr>
            <a:graphicFrameLocks noGrp="1"/>
          </p:cNvGraphicFramePr>
          <p:nvPr>
            <p:extLst>
              <p:ext uri="{D42A27DB-BD31-4B8C-83A1-F6EECF244321}">
                <p14:modId xmlns="" xmlns:p14="http://schemas.microsoft.com/office/powerpoint/2010/main" val="3904112054"/>
              </p:ext>
            </p:extLst>
          </p:nvPr>
        </p:nvGraphicFramePr>
        <p:xfrm>
          <a:off x="323850" y="1764770"/>
          <a:ext cx="8497888" cy="4325161"/>
        </p:xfrm>
        <a:graphic>
          <a:graphicData uri="http://schemas.openxmlformats.org/drawingml/2006/table">
            <a:tbl>
              <a:tblPr/>
              <a:tblGrid>
                <a:gridCol w="5467350"/>
                <a:gridCol w="3030538"/>
              </a:tblGrid>
              <a:tr h="0">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smtClean="0">
                          <a:ln>
                            <a:noFill/>
                          </a:ln>
                          <a:solidFill>
                            <a:srgbClr val="0F0287"/>
                          </a:solidFill>
                          <a:effectLst/>
                          <a:latin typeface="Times New Roman" pitchFamily="18" charset="0"/>
                          <a:cs typeface="Times New Roman" pitchFamily="18" charset="0"/>
                        </a:rPr>
                        <a:t>Gösterge</a:t>
                      </a:r>
                      <a:endParaRPr kumimoji="0" lang="en-US" sz="1800" b="1" i="0" u="none" strike="noStrike" cap="none" normalizeH="0" baseline="0" dirty="0" smtClean="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smtClean="0">
                          <a:ln>
                            <a:noFill/>
                          </a:ln>
                          <a:solidFill>
                            <a:srgbClr val="0F0287"/>
                          </a:solidFill>
                          <a:effectLst/>
                          <a:latin typeface="Times New Roman" pitchFamily="18" charset="0"/>
                          <a:cs typeface="Times New Roman" pitchFamily="18" charset="0"/>
                        </a:rPr>
                        <a:t>Değer</a:t>
                      </a:r>
                      <a:endParaRPr kumimoji="0" lang="en-US" sz="1800" b="1" i="0" u="none" strike="noStrike" cap="none" normalizeH="0" baseline="0" dirty="0" smtClean="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r>
              <a:tr h="24394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Öğretim</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Elemanı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475</a:t>
                      </a:r>
                    </a:p>
                  </a:txBody>
                  <a:tcPr marL="108000" marR="108000" marT="69129" marB="34925" horzOverflow="overflow">
                    <a:lnL>
                      <a:noFill/>
                    </a:lnL>
                    <a:lnR>
                      <a:noFill/>
                    </a:lnR>
                    <a:lnT>
                      <a:noFill/>
                    </a:lnT>
                    <a:lnB>
                      <a:noFill/>
                    </a:lnB>
                    <a:lnTlToBr>
                      <a:noFill/>
                    </a:lnTlToBr>
                    <a:lnBlToTr>
                      <a:noFill/>
                    </a:lnBlToTr>
                    <a:noFill/>
                  </a:tcPr>
                </a:tc>
              </a:tr>
              <a:tr h="23589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İdari</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Personel</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234</a:t>
                      </a:r>
                    </a:p>
                  </a:txBody>
                  <a:tcPr marL="108000" marR="108000" marT="69129" marB="34925" horzOverflow="overflow">
                    <a:lnL>
                      <a:noFill/>
                    </a:lnL>
                    <a:lnR>
                      <a:noFill/>
                    </a:lnR>
                    <a:lnT>
                      <a:noFill/>
                    </a:lnT>
                    <a:lnB>
                      <a:noFill/>
                    </a:lnB>
                    <a:lnTlToBr>
                      <a:noFill/>
                    </a:lnTlToBr>
                    <a:lnBlToTr>
                      <a:noFill/>
                    </a:lnBlToTr>
                    <a:noFill/>
                  </a:tcPr>
                </a:tc>
              </a:tr>
              <a:tr h="22785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Öğrenci</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10620</a:t>
                      </a:r>
                    </a:p>
                  </a:txBody>
                  <a:tcPr marL="108000" marR="108000" marT="69129" marB="34925" horzOverflow="overflow">
                    <a:lnL>
                      <a:noFill/>
                    </a:lnL>
                    <a:lnR>
                      <a:noFill/>
                    </a:lnR>
                    <a:lnT>
                      <a:noFill/>
                    </a:lnT>
                    <a:lnB>
                      <a:noFill/>
                    </a:lnB>
                    <a:lnTlToBr>
                      <a:noFill/>
                    </a:lnTlToBr>
                    <a:lnBlToTr>
                      <a:noFill/>
                    </a:lnBlToTr>
                    <a:noFill/>
                  </a:tcPr>
                </a:tc>
              </a:tr>
              <a:tr h="291815">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Ön</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smtClean="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5133</a:t>
                      </a:r>
                    </a:p>
                  </a:txBody>
                  <a:tcPr marL="108000" marR="108000" marT="69129" marB="34925" horzOverflow="overflow">
                    <a:lnL>
                      <a:noFill/>
                    </a:lnL>
                    <a:lnR>
                      <a:noFill/>
                    </a:lnR>
                    <a:lnT>
                      <a:noFill/>
                    </a:lnT>
                    <a:lnB>
                      <a:noFill/>
                    </a:lnB>
                    <a:lnTlToBr>
                      <a:noFill/>
                    </a:lnTlToBr>
                    <a:lnBlToTr>
                      <a:noFill/>
                    </a:lnBlToTr>
                    <a:noFill/>
                  </a:tcPr>
                </a:tc>
              </a:tr>
              <a:tr h="211761">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smtClean="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5259</a:t>
                      </a:r>
                    </a:p>
                  </a:txBody>
                  <a:tcPr marL="108000" marR="108000" marT="69129" marB="34925" horzOverflow="overflow">
                    <a:lnL>
                      <a:noFill/>
                    </a:lnL>
                    <a:lnR>
                      <a:noFill/>
                    </a:lnR>
                    <a:lnT>
                      <a:noFill/>
                    </a:lnT>
                    <a:lnB>
                      <a:noFill/>
                    </a:lnB>
                    <a:lnTlToBr>
                      <a:noFill/>
                    </a:lnTlToBr>
                    <a:lnBlToTr>
                      <a:noFill/>
                    </a:lnBlToTr>
                    <a:noFill/>
                  </a:tcPr>
                </a:tc>
              </a:tr>
              <a:tr h="275723">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Yüksek</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smtClean="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228</a:t>
                      </a:r>
                    </a:p>
                  </a:txBody>
                  <a:tcPr marL="108000" marR="108000" marT="69129" marB="34925" horzOverflow="overflow">
                    <a:lnL>
                      <a:noFill/>
                    </a:lnL>
                    <a:lnR>
                      <a:noFill/>
                    </a:lnR>
                    <a:lnT>
                      <a:noFill/>
                    </a:lnT>
                    <a:lnB>
                      <a:noFill/>
                    </a:lnB>
                    <a:lnTlToBr>
                      <a:noFill/>
                    </a:lnTlToBr>
                    <a:lnBlToTr>
                      <a:noFill/>
                    </a:lnBlToTr>
                    <a:noFill/>
                  </a:tcPr>
                </a:tc>
              </a:tr>
              <a:tr h="267677">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Doktora</a:t>
                      </a:r>
                      <a:endParaRPr kumimoji="0" lang="en-US" sz="1400" b="1" i="0" u="none" strike="noStrike" cap="none" normalizeH="0" baseline="0" dirty="0" smtClean="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Yok</a:t>
                      </a:r>
                    </a:p>
                  </a:txBody>
                  <a:tcPr marL="108000" marR="108000" marT="69129" marB="34925" horzOverflow="overflow">
                    <a:lnL>
                      <a:noFill/>
                    </a:lnL>
                    <a:lnR>
                      <a:noFill/>
                    </a:lnR>
                    <a:lnT>
                      <a:noFill/>
                    </a:lnT>
                    <a:lnB>
                      <a:noFill/>
                    </a:lnB>
                    <a:lnTlToBr>
                      <a:noFill/>
                    </a:lnTlToBr>
                    <a:lnBlToTr>
                      <a:noFill/>
                    </a:lnBlToTr>
                    <a:noFill/>
                  </a:tcPr>
                </a:tc>
              </a:tr>
              <a:tr h="259631">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Fakülte</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5</a:t>
                      </a:r>
                    </a:p>
                  </a:txBody>
                  <a:tcPr marL="108000" marR="108000" marT="69129" marB="34925" horzOverflow="overflow">
                    <a:lnL>
                      <a:noFill/>
                    </a:lnL>
                    <a:lnR>
                      <a:noFill/>
                    </a:lnR>
                    <a:lnT>
                      <a:noFill/>
                    </a:lnT>
                    <a:lnB>
                      <a:noFill/>
                    </a:lnB>
                    <a:lnTlToBr>
                      <a:noFill/>
                    </a:lnTlToBr>
                    <a:lnBlToTr>
                      <a:noFill/>
                    </a:lnBlToTr>
                    <a:noFill/>
                  </a:tcPr>
                </a:tc>
              </a:tr>
              <a:tr h="25158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Bölüm</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198( 95  Aktif  103 Pasif)</a:t>
                      </a:r>
                    </a:p>
                  </a:txBody>
                  <a:tcPr marL="108000" marR="108000" marT="69129" marB="34925" horzOverflow="overflow">
                    <a:lnL>
                      <a:noFill/>
                    </a:lnL>
                    <a:lnR>
                      <a:noFill/>
                    </a:lnR>
                    <a:lnT>
                      <a:noFill/>
                    </a:lnT>
                    <a:lnB>
                      <a:noFill/>
                    </a:lnB>
                    <a:lnTlToBr>
                      <a:noFill/>
                    </a:lnTlToBr>
                    <a:lnBlToTr>
                      <a:noFill/>
                    </a:lnBlToTr>
                    <a:noFill/>
                  </a:tcPr>
                </a:tc>
              </a:tr>
              <a:tr h="24353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Yüksekokul</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smtClean="0">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smtClean="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3</a:t>
                      </a:r>
                    </a:p>
                  </a:txBody>
                  <a:tcPr marL="108000" marR="108000" marT="69129" marB="34925" horzOverflow="overflow">
                    <a:lnL>
                      <a:noFill/>
                    </a:lnL>
                    <a:lnR>
                      <a:noFill/>
                    </a:lnR>
                    <a:lnT>
                      <a:noFill/>
                    </a:lnT>
                    <a:lnB>
                      <a:noFill/>
                    </a:lnB>
                    <a:lnTlToBr>
                      <a:noFill/>
                    </a:lnTlToBr>
                    <a:lnBlToTr>
                      <a:noFill/>
                    </a:lnBlToTr>
                    <a:noFill/>
                  </a:tcPr>
                </a:tc>
              </a:tr>
              <a:tr h="23549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smtClean="0">
                          <a:ln>
                            <a:noFill/>
                          </a:ln>
                          <a:solidFill>
                            <a:srgbClr val="000000"/>
                          </a:solidFill>
                          <a:effectLst/>
                          <a:latin typeface="Times New Roman" pitchFamily="16" charset="0"/>
                          <a:cs typeface="Times New Roman" pitchFamily="16" charset="0"/>
                        </a:rPr>
                        <a:t> MYO Sayısı (Adet) </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8</a:t>
                      </a:r>
                    </a:p>
                  </a:txBody>
                  <a:tcPr marL="108000" marR="108000" marT="69129" marB="34925" horzOverflow="overflow">
                    <a:lnL>
                      <a:noFill/>
                    </a:lnL>
                    <a:lnR>
                      <a:noFill/>
                    </a:lnR>
                    <a:lnT>
                      <a:noFill/>
                    </a:lnT>
                    <a:lnB>
                      <a:noFill/>
                    </a:lnB>
                    <a:lnTlToBr>
                      <a:noFill/>
                    </a:lnTlToBr>
                    <a:lnBlToTr>
                      <a:noFill/>
                    </a:lnBlToTr>
                    <a:noFill/>
                  </a:tcPr>
                </a:tc>
              </a:tr>
              <a:tr h="29945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smtClean="0">
                          <a:ln>
                            <a:noFill/>
                          </a:ln>
                          <a:solidFill>
                            <a:srgbClr val="000000"/>
                          </a:solidFill>
                          <a:effectLst/>
                          <a:latin typeface="Times New Roman" pitchFamily="16" charset="0"/>
                          <a:cs typeface="Times New Roman" pitchFamily="16" charset="0"/>
                        </a:rPr>
                        <a:t>Enstitü Sayısı (Adet)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a:t>
                      </a:r>
                    </a:p>
                  </a:txBody>
                  <a:tcPr marL="108000" marR="108000" marT="69129" marB="34925" horzOverflow="overflow">
                    <a:lnL>
                      <a:noFill/>
                    </a:lnL>
                    <a:lnR>
                      <a:noFill/>
                    </a:lnR>
                    <a:lnT>
                      <a:noFill/>
                    </a:lnT>
                    <a:lnB>
                      <a:noFill/>
                    </a:lnB>
                    <a:lnTlToBr>
                      <a:noFill/>
                    </a:lnTlToBr>
                    <a:lnBlToTr>
                      <a:noFill/>
                    </a:lnBlToTr>
                    <a:noFill/>
                  </a:tcPr>
                </a:tc>
              </a:tr>
              <a:tr h="216024">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smtClean="0">
                          <a:ln>
                            <a:noFill/>
                          </a:ln>
                          <a:solidFill>
                            <a:srgbClr val="000000"/>
                          </a:solidFill>
                          <a:effectLst/>
                          <a:latin typeface="Times New Roman" pitchFamily="16" charset="0"/>
                          <a:cs typeface="Times New Roman" pitchFamily="16" charset="0"/>
                        </a:rPr>
                        <a:t>Merkez Sayısı (Adet)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5</a:t>
                      </a:r>
                    </a:p>
                  </a:txBody>
                  <a:tcPr marL="108000" marR="108000" marT="69129" marB="34925" horzOverflow="overflow">
                    <a:lnL>
                      <a:noFill/>
                    </a:lnL>
                    <a:lnR>
                      <a:noFill/>
                    </a:lnR>
                    <a:lnT>
                      <a:noFill/>
                    </a:lnT>
                    <a:lnB>
                      <a:noFill/>
                    </a:lnB>
                    <a:lnTlToBr>
                      <a:noFill/>
                    </a:lnTlToBr>
                    <a:lnBlToTr>
                      <a:noFill/>
                    </a:lnBlToTr>
                    <a:noFill/>
                  </a:tcPr>
                </a:tc>
              </a:tr>
            </a:tbl>
          </a:graphicData>
        </a:graphic>
      </p:graphicFrame>
      <p:pic>
        <p:nvPicPr>
          <p:cNvPr id="12"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333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ikdörtgen 7"/>
          <p:cNvSpPr/>
          <p:nvPr/>
        </p:nvSpPr>
        <p:spPr>
          <a:xfrm>
            <a:off x="-7861" y="1027056"/>
            <a:ext cx="3360856"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2. TEMEL GÖSTERGELER</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graphicFrame>
        <p:nvGraphicFramePr>
          <p:cNvPr id="9" name="Group 3"/>
          <p:cNvGraphicFramePr>
            <a:graphicFrameLocks noGrp="1"/>
          </p:cNvGraphicFramePr>
          <p:nvPr>
            <p:extLst>
              <p:ext uri="{D42A27DB-BD31-4B8C-83A1-F6EECF244321}">
                <p14:modId xmlns="" xmlns:p14="http://schemas.microsoft.com/office/powerpoint/2010/main" val="347509454"/>
              </p:ext>
            </p:extLst>
          </p:nvPr>
        </p:nvGraphicFramePr>
        <p:xfrm>
          <a:off x="323850" y="1764770"/>
          <a:ext cx="8497888" cy="3387911"/>
        </p:xfrm>
        <a:graphic>
          <a:graphicData uri="http://schemas.openxmlformats.org/drawingml/2006/table">
            <a:tbl>
              <a:tblPr/>
              <a:tblGrid>
                <a:gridCol w="5467350"/>
                <a:gridCol w="3030538"/>
              </a:tblGrid>
              <a:tr h="0">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smtClean="0">
                          <a:ln>
                            <a:noFill/>
                          </a:ln>
                          <a:solidFill>
                            <a:srgbClr val="0F0287"/>
                          </a:solidFill>
                          <a:effectLst/>
                          <a:latin typeface="Times New Roman" pitchFamily="18" charset="0"/>
                          <a:cs typeface="Times New Roman" pitchFamily="18" charset="0"/>
                        </a:rPr>
                        <a:t>Gösterge</a:t>
                      </a:r>
                      <a:endParaRPr kumimoji="0" lang="en-US" sz="1800" b="1" i="0" u="none" strike="noStrike" cap="none" normalizeH="0" baseline="0" dirty="0" smtClean="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smtClean="0">
                          <a:ln>
                            <a:noFill/>
                          </a:ln>
                          <a:solidFill>
                            <a:srgbClr val="0F0287"/>
                          </a:solidFill>
                          <a:effectLst/>
                          <a:latin typeface="Times New Roman" pitchFamily="18" charset="0"/>
                          <a:cs typeface="Times New Roman" pitchFamily="18" charset="0"/>
                        </a:rPr>
                        <a:t>Değer</a:t>
                      </a:r>
                      <a:endParaRPr kumimoji="0" lang="en-US" sz="1800" b="1" i="0" u="none" strike="noStrike" cap="none" normalizeH="0" baseline="0" dirty="0" smtClean="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r>
              <a:tr h="24394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2013 Yılı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Bütçe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Ödeneği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(TL)</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67.551.000</a:t>
                      </a:r>
                    </a:p>
                  </a:txBody>
                  <a:tcPr marL="144000" marR="108000" marT="58680" marB="36000" horzOverflow="overflow">
                    <a:lnL>
                      <a:noFill/>
                    </a:lnL>
                    <a:lnR>
                      <a:noFill/>
                    </a:lnR>
                    <a:lnT>
                      <a:noFill/>
                    </a:lnT>
                    <a:lnB>
                      <a:noFill/>
                    </a:lnB>
                    <a:lnTlToBr>
                      <a:noFill/>
                    </a:lnTlToBr>
                    <a:lnBlToTr>
                      <a:noFill/>
                    </a:lnBlToTr>
                    <a:noFill/>
                  </a:tcPr>
                </a:tc>
              </a:tr>
              <a:tr h="23589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Öğretim</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Üyesi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Haftalık</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Ortalama</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Ders</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Yükü</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Saat</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FF0000"/>
                          </a:solidFill>
                          <a:effectLst/>
                          <a:latin typeface="Times New Roman" pitchFamily="18" charset="0"/>
                          <a:cs typeface="Times New Roman" pitchFamily="18" charset="0"/>
                        </a:rPr>
                        <a:t>17,25</a:t>
                      </a:r>
                    </a:p>
                  </a:txBody>
                  <a:tcPr marL="144000" marR="108000" marT="58680" marB="36000" horzOverflow="overflow">
                    <a:lnL>
                      <a:noFill/>
                    </a:lnL>
                    <a:lnR>
                      <a:noFill/>
                    </a:lnR>
                    <a:lnT>
                      <a:noFill/>
                    </a:lnT>
                    <a:lnB>
                      <a:noFill/>
                    </a:lnB>
                    <a:lnTlToBr>
                      <a:noFill/>
                    </a:lnTlToBr>
                    <a:lnBlToTr>
                      <a:noFill/>
                    </a:lnBlToTr>
                    <a:noFill/>
                  </a:tcPr>
                </a:tc>
              </a:tr>
              <a:tr h="22785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Uluslararası</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Hakemli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Dergilerde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Yayınlanan</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Makale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L="144000" marR="108000" marT="58680" marB="36000" horzOverflow="overflow">
                    <a:lnL>
                      <a:noFill/>
                    </a:lnL>
                    <a:lnR>
                      <a:noFill/>
                    </a:lnR>
                    <a:lnT>
                      <a:noFill/>
                    </a:lnT>
                    <a:lnB>
                      <a:noFill/>
                    </a:lnB>
                    <a:lnTlToBr>
                      <a:noFill/>
                    </a:lnTlToBr>
                    <a:lnBlToTr>
                      <a:noFill/>
                    </a:lnBlToTr>
                    <a:noFill/>
                  </a:tcPr>
                </a:tc>
              </a:tr>
              <a:tr h="291815">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SCI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FF0000"/>
                          </a:solidFill>
                          <a:effectLst/>
                          <a:latin typeface="Times New Roman" pitchFamily="18" charset="0"/>
                          <a:cs typeface="Times New Roman" pitchFamily="18" charset="0"/>
                        </a:rPr>
                        <a:t>78</a:t>
                      </a:r>
                    </a:p>
                  </a:txBody>
                  <a:tcPr marL="144000" marR="108000" marT="58680" marB="36000" horzOverflow="overflow">
                    <a:lnL>
                      <a:noFill/>
                    </a:lnL>
                    <a:lnR>
                      <a:noFill/>
                    </a:lnR>
                    <a:lnT>
                      <a:noFill/>
                    </a:lnT>
                    <a:lnB>
                      <a:noFill/>
                    </a:lnB>
                    <a:lnTlToBr>
                      <a:noFill/>
                    </a:lnTlToBr>
                    <a:lnBlToTr>
                      <a:noFill/>
                    </a:lnBlToTr>
                    <a:noFill/>
                  </a:tcPr>
                </a:tc>
              </a:tr>
              <a:tr h="211761">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SSCI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2</a:t>
                      </a:r>
                    </a:p>
                  </a:txBody>
                  <a:tcPr marL="144000" marR="108000" marT="36000" marB="36000" horzOverflow="overflow">
                    <a:lnL>
                      <a:noFill/>
                    </a:lnL>
                    <a:lnR>
                      <a:noFill/>
                    </a:lnR>
                    <a:lnT>
                      <a:noFill/>
                    </a:lnT>
                    <a:lnB>
                      <a:noFill/>
                    </a:lnB>
                    <a:lnTlToBr>
                      <a:noFill/>
                    </a:lnTlToBr>
                    <a:lnBlToTr>
                      <a:noFill/>
                    </a:lnBlToTr>
                    <a:noFill/>
                  </a:tcPr>
                </a:tc>
              </a:tr>
              <a:tr h="275723">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AHCI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marL="144000" marR="108000" marT="36000" marB="36000" horzOverflow="overflow">
                    <a:lnL>
                      <a:noFill/>
                    </a:lnL>
                    <a:lnR>
                      <a:noFill/>
                    </a:lnR>
                    <a:lnT>
                      <a:noFill/>
                    </a:lnT>
                    <a:lnB>
                      <a:noFill/>
                    </a:lnB>
                    <a:lnTlToBr>
                      <a:noFill/>
                    </a:lnTlToBr>
                    <a:lnBlToTr>
                      <a:noFill/>
                    </a:lnBlToTr>
                    <a:noFill/>
                  </a:tcPr>
                </a:tc>
              </a:tr>
              <a:tr h="267677">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Alan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Endeksleri</a:t>
                      </a:r>
                      <a:endParaRPr kumimoji="0" lang="en-US"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4</a:t>
                      </a:r>
                    </a:p>
                  </a:txBody>
                  <a:tcPr marL="144000" marR="108000" marT="36000" marB="36000" horzOverflow="overflow">
                    <a:lnL>
                      <a:noFill/>
                    </a:lnL>
                    <a:lnR>
                      <a:noFill/>
                    </a:lnR>
                    <a:lnT>
                      <a:noFill/>
                    </a:lnT>
                    <a:lnB>
                      <a:noFill/>
                    </a:lnB>
                    <a:lnTlToBr>
                      <a:noFill/>
                    </a:lnTlToBr>
                    <a:lnBlToTr>
                      <a:noFill/>
                    </a:lnBlToTr>
                    <a:noFill/>
                  </a:tcPr>
                </a:tc>
              </a:tr>
              <a:tr h="259631">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Uluslararası</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Bilimsel</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Kongrelerde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Sunulan</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Bildiri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125</a:t>
                      </a:r>
                    </a:p>
                  </a:txBody>
                  <a:tcPr marL="144000" marR="108000" marT="36000" marB="36000" horzOverflow="overflow">
                    <a:lnL>
                      <a:noFill/>
                    </a:lnL>
                    <a:lnR>
                      <a:noFill/>
                    </a:lnR>
                    <a:lnT>
                      <a:noFill/>
                    </a:lnT>
                    <a:lnB>
                      <a:noFill/>
                    </a:lnB>
                    <a:lnTlToBr>
                      <a:noFill/>
                    </a:lnTlToBr>
                    <a:lnBlToTr>
                      <a:noFill/>
                    </a:lnBlToTr>
                    <a:noFill/>
                  </a:tcPr>
                </a:tc>
              </a:tr>
              <a:tr h="25158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Ulusal</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Hakemli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Dergilerde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Yayınlanan</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Makale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112</a:t>
                      </a:r>
                    </a:p>
                  </a:txBody>
                  <a:tcPr marL="144000" marR="108000" marT="36000" marB="36000" horzOverflow="overflow">
                    <a:lnL>
                      <a:noFill/>
                    </a:lnL>
                    <a:lnR>
                      <a:noFill/>
                    </a:lnR>
                    <a:lnT>
                      <a:noFill/>
                    </a:lnT>
                    <a:lnB>
                      <a:noFill/>
                    </a:lnB>
                    <a:lnTlToBr>
                      <a:noFill/>
                    </a:lnTlToBr>
                    <a:lnBlToTr>
                      <a:noFill/>
                    </a:lnBlToTr>
                    <a:noFill/>
                  </a:tcPr>
                </a:tc>
              </a:tr>
              <a:tr h="24353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Ulusal</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Bilimsel</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Kongrelerde</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Sunulan</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Bildiri</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241</a:t>
                      </a:r>
                    </a:p>
                  </a:txBody>
                  <a:tcPr marL="144000" marR="108000" marT="36000" marB="36000" horzOverflow="overflow">
                    <a:lnL>
                      <a:noFill/>
                    </a:lnL>
                    <a:lnR>
                      <a:noFill/>
                    </a:lnR>
                    <a:lnT>
                      <a:noFill/>
                    </a:lnT>
                    <a:lnB>
                      <a:noFill/>
                    </a:lnB>
                    <a:lnTlToBr>
                      <a:noFill/>
                    </a:lnTlToBr>
                    <a:lnBlToTr>
                      <a:noFill/>
                    </a:lnBlToTr>
                    <a:noFill/>
                  </a:tcPr>
                </a:tc>
              </a:tr>
            </a:tbl>
          </a:graphicData>
        </a:graphic>
      </p:graphicFrame>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687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4903907"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3. ÜNİVERSİTENİN TEMEL YETENEĞİ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42310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lnSpc>
                <a:spcPct val="120000"/>
              </a:lnSpc>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F68D36"/>
                </a:solidFill>
                <a:latin typeface="Arial Black" pitchFamily="32" charset="0"/>
              </a:rPr>
              <a:t>Üniversitenizin en güçlü ve fark oluşturan yönleri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Hizmet binalarındaki çalışma odaları ve dersliklerin çağdaş donanımına sahip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Uygulamalı eğitimi destekleyen </a:t>
            </a:r>
            <a:r>
              <a:rPr lang="tr-TR" sz="1400" dirty="0" err="1" smtClean="0">
                <a:solidFill>
                  <a:srgbClr val="000000"/>
                </a:solidFill>
                <a:latin typeface="Times New Roman" pitchFamily="16" charset="0"/>
                <a:cs typeface="Times New Roman" pitchFamily="16" charset="0"/>
              </a:rPr>
              <a:t>laboratuarlar</a:t>
            </a:r>
            <a:r>
              <a:rPr lang="tr-TR" sz="1400" dirty="0" smtClean="0">
                <a:solidFill>
                  <a:srgbClr val="000000"/>
                </a:solidFill>
                <a:latin typeface="Times New Roman" pitchFamily="16" charset="0"/>
                <a:cs typeface="Times New Roman" pitchFamily="16" charset="0"/>
              </a:rPr>
              <a:t> ve atölyelerin bulunması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Yeni kurulmuş bir üniversite olmanın verdiği heyecan ve başarılı olma isteği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Üniversitemizin akademik yükselme ve atamalar için boş kadro sayısının yeterli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Akademik kariyerde yönlendirici ve motive edici yönetim anlayışı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Bilimsel araştırma ve yayınların arttırılması yönünde kararlılığın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Öğretim elemanlarının ulusal ve uluslararası değişim ve gelişmelere açık olması ve yenilikleri izleme potansiyeline sahip olmaları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İdari personelin yeni ve genç olmasının sonucu olarak iş dinamizminin yüksek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Personelin eğitim, kurs ve kongre vb. etkinliklere katılımının teşvik edilmesi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Teknolojik kaynakların yeni ve bilişim hizmet kalitesinin yüksek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Üst yönetimin stratejik yönetim anlayışını benimsemesi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Üniversiteye hızlı ve zamanında ulaşım için idari personele yönelik servis imkânının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İldeki sivil toplum kuruluşlarının, kamu ve özel sektör kuruluşlarının işbirliğine açık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smtClean="0">
                <a:solidFill>
                  <a:srgbClr val="000000"/>
                </a:solidFill>
                <a:latin typeface="Times New Roman" pitchFamily="16" charset="0"/>
                <a:cs typeface="Times New Roman" pitchFamily="16" charset="0"/>
              </a:rPr>
              <a:t>Akademik personel yetiştirme açısından çevre illerdeki köklü üniversitelerden yararlanma imkânının olması</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90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066643"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4. ÜNİVERSİTENİN KURUM FELSEFESİ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285720" y="1556792"/>
            <a:ext cx="8429684" cy="49881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smtClean="0">
                <a:solidFill>
                  <a:srgbClr val="F68D36"/>
                </a:solidFill>
                <a:latin typeface="Times New Roman" pitchFamily="18" charset="0"/>
                <a:cs typeface="Times New Roman" pitchFamily="18" charset="0"/>
              </a:rPr>
              <a:t>Vizyon</a:t>
            </a:r>
          </a:p>
          <a:p>
            <a:endParaRPr lang="tr-TR" sz="1400" dirty="0" smtClean="0">
              <a:solidFill>
                <a:srgbClr val="000000"/>
              </a:solidFill>
              <a:latin typeface="Times New Roman" pitchFamily="18" charset="0"/>
              <a:cs typeface="Times New Roman" pitchFamily="18" charset="0"/>
            </a:endParaRPr>
          </a:p>
          <a:p>
            <a:pPr algn="just"/>
            <a:r>
              <a:rPr lang="tr-TR" dirty="0" smtClean="0">
                <a:latin typeface="Times New Roman" pitchFamily="18" charset="0"/>
                <a:ea typeface="Calibri" pitchFamily="34" charset="0"/>
                <a:cs typeface="Times New Roman" pitchFamily="18" charset="0"/>
              </a:rPr>
              <a:t>““Doğu Karadeniz Bölgesi’nin ilk üç yükseköğretim merkezinden biri olmak.”</a:t>
            </a:r>
          </a:p>
          <a:p>
            <a:pPr algn="just"/>
            <a:r>
              <a:rPr lang="tr-TR" dirty="0" smtClean="0">
                <a:latin typeface="Times New Roman" pitchFamily="18" charset="0"/>
                <a:ea typeface="Calibri" pitchFamily="34" charset="0"/>
                <a:cs typeface="Times New Roman" pitchFamily="18" charset="0"/>
              </a:rPr>
              <a:t> </a:t>
            </a:r>
          </a:p>
          <a:p>
            <a:pPr algn="just"/>
            <a:r>
              <a:rPr lang="tr-TR" dirty="0" smtClean="0">
                <a:latin typeface="Times New Roman" pitchFamily="18" charset="0"/>
                <a:ea typeface="Calibri" pitchFamily="34" charset="0"/>
                <a:cs typeface="Times New Roman" pitchFamily="18" charset="0"/>
              </a:rPr>
              <a:t>Bilimsel ve mesleki yeterliliğe sahip ulusal/uluslararası kuruluşlarca akredite edilmiş yükseköğretim sistemiyle yetkin işgücü yetiştiren, bilimsel bilgi üretimiyle bilimsel endekslere ve teknoloji üretimine katkı sağlayan, Türkiye’ </a:t>
            </a:r>
            <a:r>
              <a:rPr lang="tr-TR" dirty="0" err="1" smtClean="0">
                <a:latin typeface="Times New Roman" pitchFamily="18" charset="0"/>
                <a:ea typeface="Calibri" pitchFamily="34" charset="0"/>
                <a:cs typeface="Times New Roman" pitchFamily="18" charset="0"/>
              </a:rPr>
              <a:t>nin</a:t>
            </a:r>
            <a:r>
              <a:rPr lang="tr-TR" dirty="0" smtClean="0">
                <a:latin typeface="Times New Roman" pitchFamily="18" charset="0"/>
                <a:ea typeface="Calibri" pitchFamily="34" charset="0"/>
                <a:cs typeface="Times New Roman" pitchFamily="18" charset="0"/>
              </a:rPr>
              <a:t> </a:t>
            </a:r>
            <a:r>
              <a:rPr lang="tr-TR" dirty="0" err="1" smtClean="0">
                <a:latin typeface="Times New Roman" pitchFamily="18" charset="0"/>
                <a:ea typeface="Calibri" pitchFamily="34" charset="0"/>
                <a:cs typeface="Times New Roman" pitchFamily="18" charset="0"/>
              </a:rPr>
              <a:t>sosyo</a:t>
            </a:r>
            <a:r>
              <a:rPr lang="tr-TR" dirty="0" smtClean="0">
                <a:latin typeface="Times New Roman" pitchFamily="18" charset="0"/>
                <a:ea typeface="Calibri" pitchFamily="34" charset="0"/>
                <a:cs typeface="Times New Roman" pitchFamily="18" charset="0"/>
              </a:rPr>
              <a:t>-ekonomik gelişmesine ve kalkınmasına destek olan bir yükseköğretim merkezi olmak.</a:t>
            </a:r>
          </a:p>
          <a:p>
            <a:pPr algn="just">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smtClean="0">
                <a:solidFill>
                  <a:srgbClr val="F68D36"/>
                </a:solidFill>
                <a:latin typeface="Times New Roman" pitchFamily="18" charset="0"/>
                <a:cs typeface="Times New Roman" pitchFamily="18" charset="0"/>
              </a:rPr>
              <a:t>Misyon</a:t>
            </a:r>
          </a:p>
          <a:p>
            <a:pPr algn="just"/>
            <a:r>
              <a:rPr lang="tr-TR" dirty="0" smtClean="0">
                <a:latin typeface="Times New Roman" pitchFamily="18" charset="0"/>
                <a:ea typeface="Calibri" pitchFamily="34" charset="0"/>
                <a:cs typeface="Times New Roman" pitchFamily="18" charset="0"/>
              </a:rPr>
              <a:t>İlimizin, bölgemizin ve ülkemizin sosyal, kültürel ve ekonomik gelişmesine destek olmak; girişimci, üretken, sorgulayıcı, rekabetçi, ulusal ve uluslararası mesleki yeterliliğe sahip gençler yetiştirmek, bilimsel veri, bilgi ve teknoloji üretmek, yaymak, ulusal ve uluslararası paydaşlarla işbirliği yaparak bölgesel, ulusal ve evrensel gelişmeye katkı sağlamaktır. </a:t>
            </a:r>
          </a:p>
          <a:p>
            <a:pPr algn="just"/>
            <a:r>
              <a:rPr lang="tr-TR" dirty="0" smtClean="0">
                <a:latin typeface="Times New Roman" pitchFamily="18" charset="0"/>
                <a:ea typeface="Calibri" pitchFamily="34" charset="0"/>
                <a:cs typeface="Times New Roman" pitchFamily="18" charset="0"/>
              </a:rPr>
              <a:t> </a:t>
            </a:r>
          </a:p>
          <a:p>
            <a:endParaRPr lang="tr-TR" sz="1600" dirty="0" smtClean="0"/>
          </a:p>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562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5. STRATEJİK AMAÇLAR VE HEDEFLER</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Tema 1 			EĞİTİM-ÖĞRETİM</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1</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Eğitim-öğretimi nicelik ve nitelik yönünden geliştirmek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Stratejik Hedef 1</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Üniversitemizdeki bölüm/program sayısını arttırmak ve açılacak programlara öğrenci almak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Stratejik Hedef 2</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Üniversitemizin eğitim</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öğretim kalitesini yükseltmek, bilimsel araştırma ve yayın sayısını arttırmak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Tema 2 			BİLİMSEL ARAŞTIRMA VE GELİŞTİRME</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2</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Bilgi ve teknoloji üretecek altyapıyı ve imkânları geliştirmek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Stratejik Hedef 3</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Laboratuarların altyapısını geliştirmek ve araştırma ve geliştirme projelerinin sayısını arttırmak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85188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5. STRATEJİK AMAÇLAR VE HEDEFLER</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Tema 3 			KAMU YARARI OLUŞTURMA VE TANINIRLIK </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3</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Kamu yararı oluşturmak ve Üniversitemizin tanınırlığını arttırmak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Stratejik Hedef 4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Sosyal, kültürel ve ekonomik faaliyetlere destek vermek, Üniversitemizin bölgesel, ulusal ve  </a:t>
            </a:r>
            <a:r>
              <a:rPr kumimoji="0" lang="tr-TR"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uluslararası alanda tanınırlığını artırmak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Tema 4 			FİZİKİ YAPILAŞMA VE ÇEVRE</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4</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Fiziki yapılaşmayı, çevre düzenlemesini ve altyapıyı geliştirmek</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Stratejik Hedef 5</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Toplam kapalı alan miktarını arttırmak, merkez yerleşkenin çevre düzenlemesini ve altyapısını 					tamamlamak </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39750" algn="l"/>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85188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5. STRATEJİK AMAÇLAR VE HEDEFLER</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50449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Tema 5 			KURUMSALLAŞMA VE KURUMSAL MEMNUNİYET </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Amaç 5</a:t>
            </a:r>
            <a:r>
              <a:rPr lang="tr-TR" sz="1200" dirty="0" smtClean="0">
                <a:latin typeface="Times New Roman" pitchFamily="18" charset="0"/>
                <a:ea typeface="Calibri" pitchFamily="34" charset="0"/>
                <a:cs typeface="Times New Roman" pitchFamily="18" charset="0"/>
              </a:rPr>
              <a:t> 			Kurumsallaşmayı ve kurumsal memnuniyeti sağlamak amacıyla hızlı, etkili ve kaliteli hizmet sunmak</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6</a:t>
            </a:r>
            <a:r>
              <a:rPr lang="tr-TR" sz="1200" dirty="0" smtClean="0">
                <a:latin typeface="Times New Roman" pitchFamily="18" charset="0"/>
                <a:ea typeface="Calibri" pitchFamily="34" charset="0"/>
                <a:cs typeface="Times New Roman" pitchFamily="18" charset="0"/>
              </a:rPr>
              <a:t>	Kurumsal insan kaynaklarımızın sayısını ve niteliğini arttırmak </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7</a:t>
            </a:r>
            <a:r>
              <a:rPr lang="tr-TR" sz="1200" dirty="0" smtClean="0">
                <a:latin typeface="Times New Roman" pitchFamily="18" charset="0"/>
                <a:ea typeface="Calibri" pitchFamily="34" charset="0"/>
                <a:cs typeface="Times New Roman" pitchFamily="18" charset="0"/>
              </a:rPr>
              <a:t>	Kurumsal mal, malzeme ve hizmet alımlarına ilişkin hizmetleri hızlı, etkili ve kaliteli bir şekilde yürütmek </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8</a:t>
            </a:r>
            <a:r>
              <a:rPr lang="tr-TR" sz="1200" dirty="0" smtClean="0">
                <a:latin typeface="Times New Roman" pitchFamily="18" charset="0"/>
                <a:ea typeface="Calibri" pitchFamily="34" charset="0"/>
                <a:cs typeface="Times New Roman" pitchFamily="18" charset="0"/>
              </a:rPr>
              <a:t>	Kurumsal bilgi-belge yönetimini geliştirmek ve hukuk hizmetlerini yürütmek</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9</a:t>
            </a:r>
            <a:r>
              <a:rPr lang="tr-TR" sz="1200" dirty="0" smtClean="0">
                <a:latin typeface="Times New Roman" pitchFamily="18" charset="0"/>
                <a:ea typeface="Calibri" pitchFamily="34" charset="0"/>
                <a:cs typeface="Times New Roman" pitchFamily="18" charset="0"/>
              </a:rPr>
              <a:t>	Kurumsal bilgi teknolojilerini ve kütüphane kaynaklarını arttırmak ve hizmet kalitesini yükseltmek</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10</a:t>
            </a:r>
            <a:r>
              <a:rPr lang="tr-TR" sz="1200" dirty="0" smtClean="0">
                <a:latin typeface="Times New Roman" pitchFamily="18" charset="0"/>
                <a:ea typeface="Calibri" pitchFamily="34" charset="0"/>
                <a:cs typeface="Times New Roman" pitchFamily="18" charset="0"/>
              </a:rPr>
              <a:t>	Öğrencilerimize ve personelimize yönelik kurumsal hizmetlerin sayısını arttırmak ve hizmet kalitesini yükseltmek</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Tema 6 			MALİ YÖNETİM VE FİNANSMAN </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Amaç 6</a:t>
            </a:r>
            <a:r>
              <a:rPr lang="tr-TR" sz="1200" dirty="0" smtClean="0">
                <a:latin typeface="Times New Roman" pitchFamily="18" charset="0"/>
                <a:ea typeface="Calibri" pitchFamily="34" charset="0"/>
                <a:cs typeface="Times New Roman" pitchFamily="18" charset="0"/>
              </a:rPr>
              <a:t> 			</a:t>
            </a:r>
            <a:r>
              <a:rPr lang="tr-TR" sz="1200" dirty="0" smtClean="0">
                <a:latin typeface="Arial" pitchFamily="34" charset="0"/>
                <a:ea typeface="Times New Roman" pitchFamily="18" charset="0"/>
                <a:cs typeface="Times New Roman" pitchFamily="18" charset="0"/>
              </a:rPr>
              <a:t>Üniversitemizin </a:t>
            </a:r>
            <a:r>
              <a:rPr lang="tr-TR" sz="1200" dirty="0" smtClean="0">
                <a:latin typeface="Times New Roman" pitchFamily="18" charset="0"/>
                <a:ea typeface="Calibri" pitchFamily="34" charset="0"/>
                <a:cs typeface="Times New Roman" pitchFamily="18" charset="0"/>
              </a:rPr>
              <a:t>gelirlerini arttırmak, çeşitlendirmek ve elde edilen kaynakları </a:t>
            </a:r>
            <a:r>
              <a:rPr lang="tr-TR" sz="1200" dirty="0" smtClean="0">
                <a:solidFill>
                  <a:srgbClr val="000000"/>
                </a:solidFill>
                <a:latin typeface="Times New Roman" pitchFamily="18" charset="0"/>
                <a:ea typeface="Calibri" pitchFamily="34" charset="0"/>
                <a:cs typeface="Times New Roman" pitchFamily="18" charset="0"/>
              </a:rPr>
              <a:t>etkin, ekonomik ve verimli kullanmak</a:t>
            </a:r>
            <a:endParaRPr lang="tr-TR" sz="1200" dirty="0" smtClean="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smtClean="0">
                <a:latin typeface="Times New Roman" pitchFamily="18" charset="0"/>
                <a:ea typeface="Calibri" pitchFamily="34" charset="0"/>
                <a:cs typeface="Times New Roman" pitchFamily="18" charset="0"/>
              </a:rPr>
              <a:t>Stratejik Hedef 11</a:t>
            </a:r>
            <a:r>
              <a:rPr lang="tr-TR" sz="1200" dirty="0" smtClean="0">
                <a:latin typeface="Times New Roman" pitchFamily="18" charset="0"/>
                <a:ea typeface="Calibri" pitchFamily="34" charset="0"/>
                <a:cs typeface="Times New Roman" pitchFamily="18" charset="0"/>
              </a:rPr>
              <a:t>	Kurumsal gelirlerimizi arttırmak ve çeşitlendirmek</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85188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6. SWOT ANALİZİ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46619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8" charset="0"/>
                <a:cs typeface="Times New Roman" pitchFamily="18" charset="0"/>
              </a:rPr>
              <a:t>GÜÇLÜ YÖNLER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Hizmet binalarındaki çalışma odaları ve dersliklerin çağdaş donanımına sahip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Uygulamalı eğitimi destekleyen laboratuarlar ve atölyelerin bulunması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Yeni kurulmuş bir üniversite olmanın verdiği heyecan ve başarılı olma isteği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Üniversitemizin akademik yükselme ve atamalar için boş kadro sayısının yeterli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Akademik kariyerde yönlendirici ve motive edici yönetim anlayışı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Bilimsel araştırma ve yayınların arttırılması yönünde kararlılığın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Öğretim elemanlarının ulusal ve uluslararası değişim ve gelişmelere açık olması ve yenilikleri izleme potansiyeline sahip olmaları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İdari personelin yeni ve genç olmasının sonucu olarak iş dinamizminin yüksek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Personelin eğitim, kurs ve kongre vb. etkinliklere katılımının teşvik edilmesi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Teknolojik kaynakların yeni ve bilişim hizmet kalitesinin yüksek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Üst yönetimin stratejik yönetim anlayışını benimsemesi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Üniversiteye hızlı ve zamanında ulaşım için idari personele yönelik servis imkânının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İldeki sivil toplum kuruluşlarının, kamu ve özel sektör kuruluşlarının işbirliğine açık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Akademik personel yetiştirme açısından çevre illerdeki köklü üniversitelerden yararlanma imkânının olması</a:t>
            </a: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491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 Tarihçesi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 Temel Göstergeler</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Üniversitesinin Temel Yetenekleri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Üniversitesinin Kurum Felsefesi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Üniversitesinin Stratejik  Amaç Ve Hedefleri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Gümüşhane Üniversitesinin </a:t>
            </a:r>
            <a:r>
              <a:rPr lang="tr-TR" sz="1800" b="1" dirty="0" err="1" smtClean="0">
                <a:solidFill>
                  <a:srgbClr val="000000"/>
                </a:solidFill>
                <a:latin typeface="Times New Roman" pitchFamily="16" charset="0"/>
                <a:cs typeface="Times New Roman" pitchFamily="16" charset="0"/>
              </a:rPr>
              <a:t>Swot</a:t>
            </a:r>
            <a:r>
              <a:rPr lang="tr-TR" sz="1800" b="1" dirty="0" smtClean="0">
                <a:solidFill>
                  <a:srgbClr val="000000"/>
                </a:solidFill>
                <a:latin typeface="Times New Roman" pitchFamily="16" charset="0"/>
                <a:cs typeface="Times New Roman" pitchFamily="16" charset="0"/>
              </a:rPr>
              <a:t>  Analizi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Öncelikli Sorunlar Ve İyileşme Alanları</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Özet Değerlendirme</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Neden Faaliyet Raporu Hazırlıyoruz ?</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Faaliyet Raporları Türleri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Faaliyet Raporunun Yasal Dayanakları  Ve İlgili Yönetmelik</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BFR,İFR VE GFR Hazırlama Zaman Süreci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Raporlama İlkeleri</a:t>
            </a:r>
          </a:p>
          <a:p>
            <a:pPr>
              <a:buFont typeface="Wingdings" pitchFamily="2" charset="2"/>
              <a:buChar char="Ø"/>
            </a:pPr>
            <a:r>
              <a:rPr lang="tr-TR" sz="1800" b="1" dirty="0" smtClean="0">
                <a:solidFill>
                  <a:srgbClr val="000000"/>
                </a:solidFill>
                <a:latin typeface="Times New Roman" pitchFamily="16" charset="0"/>
                <a:cs typeface="Times New Roman" pitchFamily="16" charset="0"/>
              </a:rPr>
              <a:t>Faaliyet Raporlarının  Düzenlenmesi</a:t>
            </a:r>
          </a:p>
          <a:p>
            <a:pPr>
              <a:buFont typeface="Wingdings" pitchFamily="2" charset="2"/>
              <a:buChar char="Ø"/>
            </a:pPr>
            <a:endParaRPr lang="tr-TR" sz="1800" b="1" dirty="0" smtClean="0">
              <a:solidFill>
                <a:srgbClr val="0F0287"/>
              </a:solidFill>
              <a:effectLst>
                <a:outerShdw blurRad="38100" dist="38100" dir="2700000" algn="tl">
                  <a:srgbClr val="C0C0C0"/>
                </a:outerShdw>
              </a:effectLst>
              <a:latin typeface="Arial Black" pitchFamily="34" charset="0"/>
              <a:cs typeface="Arial" pitchFamily="34" charset="0"/>
            </a:endParaRPr>
          </a:p>
          <a:p>
            <a:pPr>
              <a:buFont typeface="Wingdings" pitchFamily="2" charset="2"/>
              <a:buChar char="Ø"/>
            </a:pPr>
            <a:endParaRPr lang="tr-TR" sz="1800" b="1" dirty="0" smtClean="0">
              <a:solidFill>
                <a:srgbClr val="000000"/>
              </a:solidFill>
              <a:latin typeface="Times New Roman" pitchFamily="18" charset="0"/>
              <a:cs typeface="Times New Roman" pitchFamily="18" charset="0"/>
            </a:endParaRPr>
          </a:p>
          <a:p>
            <a:pPr>
              <a:buFont typeface="Wingdings" pitchFamily="2" charset="2"/>
              <a:buChar char="Ø"/>
            </a:pPr>
            <a:endParaRPr lang="tr-TR" sz="1800" b="1" dirty="0" smtClean="0">
              <a:solidFill>
                <a:srgbClr val="000000"/>
              </a:solidFill>
              <a:latin typeface="Times New Roman" pitchFamily="18" charset="0"/>
              <a:cs typeface="Times New Roman" pitchFamily="18" charset="0"/>
            </a:endParaRPr>
          </a:p>
          <a:p>
            <a:pPr>
              <a:buFont typeface="Wingdings" pitchFamily="2" charset="2"/>
              <a:buChar char="Ø"/>
            </a:pPr>
            <a:endParaRPr lang="tr-TR" sz="1800" b="1" dirty="0" smtClean="0">
              <a:solidFill>
                <a:srgbClr val="0F0287"/>
              </a:solidFill>
              <a:effectLst>
                <a:outerShdw blurRad="38100" dist="38100" dir="2700000" algn="tl">
                  <a:srgbClr val="C0C0C0"/>
                </a:outerShdw>
              </a:effectLst>
              <a:latin typeface="Arial Black" pitchFamily="32" charset="0"/>
              <a:cs typeface="Arial" charset="0"/>
            </a:endParaRPr>
          </a:p>
          <a:p>
            <a:pPr>
              <a:buFont typeface="Wingdings" pitchFamily="2" charset="2"/>
              <a:buChar char="Ø"/>
            </a:pPr>
            <a:endParaRPr lang="tr-TR" sz="1800" b="1" dirty="0" smtClean="0">
              <a:solidFill>
                <a:srgbClr val="0F0287"/>
              </a:solidFill>
              <a:effectLst>
                <a:outerShdw blurRad="38100" dist="38100" dir="2700000" algn="tl">
                  <a:srgbClr val="C0C0C0"/>
                </a:outerShdw>
              </a:effectLst>
              <a:latin typeface="Arial Black" pitchFamily="32" charset="0"/>
              <a:cs typeface="Arial" charset="0"/>
            </a:endParaRPr>
          </a:p>
          <a:p>
            <a:pPr>
              <a:buFont typeface="Wingdings" pitchFamily="2" charset="2"/>
              <a:buChar char="Ø"/>
            </a:pPr>
            <a:endParaRPr lang="tr-TR" sz="1800" dirty="0" smtClean="0"/>
          </a:p>
          <a:p>
            <a:pPr>
              <a:buFont typeface="Wingdings" pitchFamily="2" charset="2"/>
              <a:buChar char="Ø"/>
            </a:pPr>
            <a:endParaRPr lang="tr-TR" sz="1800" dirty="0" smtClean="0"/>
          </a:p>
          <a:p>
            <a:pPr>
              <a:buFont typeface="Wingdings" pitchFamily="2" charset="2"/>
              <a:buChar char="Ø"/>
            </a:pPr>
            <a:endParaRPr lang="tr-TR" sz="1800" dirty="0" smtClean="0"/>
          </a:p>
          <a:p>
            <a:pPr>
              <a:buFont typeface="Wingdings" pitchFamily="2" charset="2"/>
              <a:buChar char="Ø"/>
            </a:pPr>
            <a:endParaRPr lang="tr-TR" sz="1800"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ikdörtgen 1"/>
          <p:cNvSpPr/>
          <p:nvPr/>
        </p:nvSpPr>
        <p:spPr>
          <a:xfrm>
            <a:off x="-7861" y="1027056"/>
            <a:ext cx="2095445" cy="507831"/>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a:t>
            </a:r>
            <a:r>
              <a:rPr lang="tr-TR" b="1" dirty="0" smtClean="0">
                <a:solidFill>
                  <a:srgbClr val="0F0287"/>
                </a:solidFill>
                <a:effectLst>
                  <a:outerShdw blurRad="38100" dist="38100" dir="2700000" algn="tl">
                    <a:srgbClr val="C0C0C0"/>
                  </a:outerShdw>
                </a:effectLst>
                <a:latin typeface="Arial Black" pitchFamily="32" charset="0"/>
                <a:cs typeface="Arial" charset="0"/>
              </a:rPr>
              <a:t>SUNU PLANI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6. SWOT ANALİZİ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52466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8" charset="0"/>
                <a:cs typeface="Times New Roman" pitchFamily="18" charset="0"/>
              </a:rPr>
              <a:t>ZAYIF  YÖNLER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Üniversitemizin yeni olması nedeniyle öğretim üyesi sayısının yeterli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Kurumsallaşmanın ve kurum kültürünün henüz oluşamamış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Kurumsal aidiyet duygusunun yeterli düzeyde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İdari personelin sayısal yetersizliği ve mevcut personelin tecrübe eksiğinin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Öğrencilere ve personele yönelik spor tesislerinin tamamlanamamış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Öğrencilere yönelik sosyal ve kültürel faaliyetlerin yetersizliği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Mezunlar ile etkin iletişim ağının kurulamamış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Fiziki yapıların üretim maliyetinin yüksek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Şehirde konut sayısının yetersiz ve pahalı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 personeline yönelik kamu konutu sayısının yetersiz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Kurum bünyesinde sosyal tesislerin (kreş, park, okuma salonları, sinema ve tiyatro salonları vs.) yeterli seviyede olmaması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Ar-Ge çalışmaları için şehirde yeterli imkânların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Yabancı dil eğitimi için laboratuvar imkânının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Bilgiye erişim ve uygun araştırma ortamı için yeterli bir kütüphane hizmet binasının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 kantinlerinin fiziki ortamının ve kantin hizmetinin yetersiz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Üniversitedeki akademik ve idari personel arasındaki iletişimin zayıf olması</a:t>
            </a: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770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6. SWOT ANALİZİ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40248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8" charset="0"/>
                <a:cs typeface="Times New Roman" pitchFamily="18" charset="0"/>
              </a:rPr>
              <a:t>FIRSATLAR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Üniversitenin ekonomik açıdan şehre katkısının artması ve farkındalık oluşturması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Şehirde altın, bakır, kurşun ve gümüş vb. madenlerinin işletilmesi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Şehrin doğal güzellikleri, </a:t>
            </a:r>
            <a:r>
              <a:rPr lang="tr-TR" sz="1400" dirty="0" err="1" smtClean="0">
                <a:solidFill>
                  <a:srgbClr val="000000"/>
                </a:solidFill>
                <a:latin typeface="Times New Roman" pitchFamily="18" charset="0"/>
                <a:cs typeface="Times New Roman" pitchFamily="18" charset="0"/>
              </a:rPr>
              <a:t>bio</a:t>
            </a:r>
            <a:r>
              <a:rPr lang="tr-TR" sz="1400" dirty="0" smtClean="0">
                <a:solidFill>
                  <a:srgbClr val="000000"/>
                </a:solidFill>
                <a:latin typeface="Times New Roman" pitchFamily="18" charset="0"/>
                <a:cs typeface="Times New Roman" pitchFamily="18" charset="0"/>
              </a:rPr>
              <a:t> çeşitlilik, fauna ve flora zenginliğine sahip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Alternatif turizm (kış, yayla, dağ, mağara turizmi vb.) ve doğa sporları potansiyelinin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r>
              <a:rPr lang="tr-TR" sz="1400" dirty="0" err="1" smtClean="0">
                <a:solidFill>
                  <a:srgbClr val="000000"/>
                </a:solidFill>
                <a:latin typeface="Times New Roman" pitchFamily="18" charset="0"/>
                <a:cs typeface="Times New Roman" pitchFamily="18" charset="0"/>
              </a:rPr>
              <a:t>Harşit</a:t>
            </a:r>
            <a:r>
              <a:rPr lang="tr-TR" sz="1400" dirty="0" smtClean="0">
                <a:solidFill>
                  <a:srgbClr val="000000"/>
                </a:solidFill>
                <a:latin typeface="Times New Roman" pitchFamily="18" charset="0"/>
                <a:cs typeface="Times New Roman" pitchFamily="18" charset="0"/>
              </a:rPr>
              <a:t> Çayının çevre düzenlemesi açısından kullanılabilir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Kalkınmada öncelikli il olması ve Gümüşhane Köse Havaalanı projesinin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Kuşburnu ürünleri, pestil, </a:t>
            </a:r>
            <a:r>
              <a:rPr lang="tr-TR" sz="1400" dirty="0" err="1" smtClean="0">
                <a:solidFill>
                  <a:srgbClr val="000000"/>
                </a:solidFill>
                <a:latin typeface="Times New Roman" pitchFamily="18" charset="0"/>
                <a:cs typeface="Times New Roman" pitchFamily="18" charset="0"/>
              </a:rPr>
              <a:t>köme</a:t>
            </a:r>
            <a:r>
              <a:rPr lang="tr-TR" sz="1400" dirty="0" smtClean="0">
                <a:solidFill>
                  <a:srgbClr val="000000"/>
                </a:solidFill>
                <a:latin typeface="Times New Roman" pitchFamily="18" charset="0"/>
                <a:cs typeface="Times New Roman" pitchFamily="18" charset="0"/>
              </a:rPr>
              <a:t> imalatı yapılabilmesi ve patentlerinin Gümüşhane’ye ait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Kimyevi gübre ve bitki koruma ürünleri kullanımında Türkiye ortalamasının altında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Köse, Kelkit ve Şiran’da önemli tarım arazilerinin olması, Kelkit Çayının sulama ve organik tarım açısından fırsat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Kelkit’te Hayvancılık Organize Sanayi Bölgesi kurulmasına yönelik çalışmaların olması, Kelkit’te organik süt sığırcılığının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Torul/Kürtün Baraj Göllerinin varlığı ve barajlarda kültür balıkçılığı yapılması</a:t>
            </a: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62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6. SWOT ANALİZİ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38616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8" charset="0"/>
                <a:cs typeface="Times New Roman" pitchFamily="18" charset="0"/>
              </a:rPr>
              <a:t>TEHDİTLER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Şehirde konaklama sektörünün yeterince gelişmemiş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Şehirlerarası ulaşımın sadece karayoluyla yapılabilmesi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 geçişinin yetersiz olması ve çevre yolunun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 içi ulaşım sorununun tam olarak çözülememiş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Şehirde yoğun bir sermaye birikiminin ve sanayi tesislerinin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Şehirdeki sosyal ve kültürel imkânların yetersiz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Kamu kurum ve kuruluşların ihtiyacı olan birçok malzemenin il dışından temin edilme zorunluluğunun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Bilimsel faaliyetlere sponsor (destekleyici) bulunamaması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İdari personelin kurumsal istihdamı noktasında üniversitelerin genel politikaya etkisinin çok sınırlı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Öğrenci için yerel burs imkânlarının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Öğrenciler için şehirde kısmi zamanlı çalışma imkânlarının yetersiz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Öğrenci ailelerinin gelir düzeyinin yeterli seviyede olmaması  </a:t>
            </a: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828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6528582"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7. ÖNCELİKLİ SORUNLAR VE İYİLEŞME ALANLARI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36493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Kurum güçlü yönlerin etkisinin daha da arttırılmasına yönelik performans programları ve eylem planlarının hazırlanması ve uygulamaya konulması gerekmektedir.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Üniversitemizin hedeflerine ulaşabilmesi için akademik ve idari personel sayısı artırılmalı ve çalışma koşulları iyileştirilmelidir.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Yeni kurulan bir üniversite olmamızdan kaynaklanan mevcut altyapı eksiklikleri ve çevre düzenlemeleri tamamlanmalıdır.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Bilimsel açıdan ülkeye katkı sağlamak için Kalkınma Bakanlığı, TÜBİTAK ve Avrupa Birliği tarafından destelenen ulusal ve uluslararası proje imkânları oluşturulmalıdır. </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Daha fazla sayıda panel, konferans, söyleşi, gezi ve benzeri etkinlikler düzenlenmelidir.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Sosyal, kültürel ve sportif faaliyetler için gerekli alanlar oluşturulmalı, spor tesisleri yapılmalıdır.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Üniversite personelinin bilgiye erişimini kolaylaştırmak ve hızlandırmak için gerekli teknolojik donanım iyileştirilmelidir.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smtClean="0">
                <a:solidFill>
                  <a:srgbClr val="000000"/>
                </a:solidFill>
                <a:latin typeface="Times New Roman" pitchFamily="16" charset="0"/>
                <a:cs typeface="Times New Roman" pitchFamily="16" charset="0"/>
              </a:rPr>
              <a:t>Üniversitemizin uluslararası standartlarda ve tercih edilebilir üniversiteler arasında yer alabilmesi için hedefler belirler doğrultusunda çalışmalar yapılmalıdır.</a:t>
            </a:r>
            <a:endParaRPr lang="tr-TR" sz="1400" dirty="0">
              <a:solidFill>
                <a:srgbClr val="000000"/>
              </a:solidFill>
              <a:latin typeface="Times New Roman" pitchFamily="16" charset="0"/>
              <a:cs typeface="Times New Roman" pitchFamily="16"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816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3493264"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8. ÖZET DEĞERLENDİRME</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556792"/>
            <a:ext cx="8642350" cy="23232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latin typeface="Times New Roman" pitchFamily="18" charset="0"/>
                <a:cs typeface="Times New Roman" pitchFamily="18" charset="0"/>
              </a:rPr>
              <a:t>Yeni</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kurulan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bir</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üniversite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olmanın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getirdiği</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güçlüklerin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yanında</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genç</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ve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dinamik</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personele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sahip</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olmak</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ve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gelişime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açık</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yönetim</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anlayışı</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üniversitemiz</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için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büyük</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bir</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avantajdır</a:t>
            </a:r>
            <a:r>
              <a:rPr lang="en-GB" sz="1400" dirty="0" smtClean="0">
                <a:solidFill>
                  <a:srgbClr val="000000"/>
                </a:solidFill>
                <a:latin typeface="Times New Roman" pitchFamily="18" charset="0"/>
                <a:cs typeface="Times New Roman" pitchFamily="18" charset="0"/>
              </a:rPr>
              <a:t>. </a:t>
            </a:r>
            <a:r>
              <a:rPr lang="tr-TR" sz="1400" dirty="0" smtClean="0">
                <a:solidFill>
                  <a:srgbClr val="000000"/>
                </a:solidFill>
                <a:latin typeface="Times New Roman" pitchFamily="18" charset="0"/>
                <a:cs typeface="Times New Roman" pitchFamily="18" charset="0"/>
              </a:rPr>
              <a:t>2013-2017 Stratejik plan ve performans bütçenin hedefleri doğrultusunda </a:t>
            </a:r>
            <a:r>
              <a:rPr lang="en-GB" sz="1400" dirty="0" err="1" smtClean="0">
                <a:solidFill>
                  <a:srgbClr val="000000"/>
                </a:solidFill>
                <a:latin typeface="Times New Roman" pitchFamily="18" charset="0"/>
                <a:cs typeface="Times New Roman" pitchFamily="18" charset="0"/>
              </a:rPr>
              <a:t>Personel</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ihtiyacımızın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karşılanması</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fiziksel</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ve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teknolojik</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altyapı</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eksikliklerimizin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giderilmesi</a:t>
            </a:r>
            <a:r>
              <a:rPr lang="en-GB" sz="1400" dirty="0" smtClean="0">
                <a:solidFill>
                  <a:srgbClr val="000000"/>
                </a:solidFill>
                <a:latin typeface="Times New Roman" pitchFamily="18" charset="0"/>
                <a:cs typeface="Times New Roman" pitchFamily="18" charset="0"/>
              </a:rPr>
              <a:t> </a:t>
            </a:r>
            <a:r>
              <a:rPr lang="tr-TR" sz="1400" dirty="0" smtClean="0">
                <a:solidFill>
                  <a:srgbClr val="000000"/>
                </a:solidFill>
                <a:latin typeface="Times New Roman" pitchFamily="18" charset="0"/>
                <a:cs typeface="Times New Roman" pitchFamily="18" charset="0"/>
              </a:rPr>
              <a:t>ile </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üniversitemiz</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gelişim</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sürecini</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hızlı</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ve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başarılı</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bir</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şekilde</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tamamlayacak</a:t>
            </a:r>
            <a:r>
              <a:rPr lang="en-GB" sz="1400" dirty="0" smtClean="0">
                <a:solidFill>
                  <a:srgbClr val="000000"/>
                </a:solidFill>
                <a:latin typeface="Times New Roman" pitchFamily="18" charset="0"/>
                <a:cs typeface="Times New Roman" pitchFamily="18" charset="0"/>
              </a:rPr>
              <a:t> </a:t>
            </a:r>
            <a:r>
              <a:rPr lang="tr-TR" sz="1400" dirty="0" smtClean="0">
                <a:solidFill>
                  <a:srgbClr val="000000"/>
                </a:solidFill>
                <a:latin typeface="Times New Roman" pitchFamily="18" charset="0"/>
                <a:cs typeface="Times New Roman" pitchFamily="18" charset="0"/>
              </a:rPr>
              <a:t>v</a:t>
            </a:r>
            <a:r>
              <a:rPr lang="en-GB" sz="1400" dirty="0" smtClean="0">
                <a:solidFill>
                  <a:srgbClr val="000000"/>
                </a:solidFill>
                <a:latin typeface="Times New Roman" pitchFamily="18" charset="0"/>
                <a:cs typeface="Times New Roman" pitchFamily="18" charset="0"/>
              </a:rPr>
              <a:t>e </a:t>
            </a:r>
            <a:r>
              <a:rPr lang="tr-TR" sz="1400" dirty="0" smtClean="0">
                <a:solidFill>
                  <a:srgbClr val="000000"/>
                </a:solidFill>
                <a:latin typeface="Times New Roman" pitchFamily="18" charset="0"/>
                <a:cs typeface="Times New Roman" pitchFamily="18" charset="0"/>
              </a:rPr>
              <a:t>önümüzdeki süreçte </a:t>
            </a:r>
            <a:r>
              <a:rPr lang="en-GB" sz="1400" dirty="0" err="1" smtClean="0">
                <a:solidFill>
                  <a:srgbClr val="000000"/>
                </a:solidFill>
                <a:latin typeface="Times New Roman" pitchFamily="18" charset="0"/>
                <a:cs typeface="Times New Roman" pitchFamily="18" charset="0"/>
              </a:rPr>
              <a:t>daha</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etkin</a:t>
            </a:r>
            <a:r>
              <a:rPr lang="en-GB" sz="1400" dirty="0" smtClean="0">
                <a:solidFill>
                  <a:srgbClr val="000000"/>
                </a:solidFill>
                <a:latin typeface="Times New Roman" pitchFamily="18" charset="0"/>
                <a:cs typeface="Times New Roman" pitchFamily="18" charset="0"/>
              </a:rPr>
              <a:t> </a:t>
            </a:r>
            <a:r>
              <a:rPr lang="en-GB" sz="1400" dirty="0" err="1" smtClean="0">
                <a:solidFill>
                  <a:srgbClr val="000000"/>
                </a:solidFill>
                <a:latin typeface="Times New Roman" pitchFamily="18" charset="0"/>
                <a:cs typeface="Times New Roman" pitchFamily="18" charset="0"/>
              </a:rPr>
              <a:t>eğitim</a:t>
            </a:r>
            <a:r>
              <a:rPr lang="tr-TR" sz="1400" dirty="0" smtClean="0">
                <a:solidFill>
                  <a:srgbClr val="000000"/>
                </a:solidFill>
                <a:latin typeface="Times New Roman" pitchFamily="18" charset="0"/>
                <a:cs typeface="Times New Roman" pitchFamily="18" charset="0"/>
              </a:rPr>
              <a:t> ve </a:t>
            </a:r>
            <a:r>
              <a:rPr lang="en-GB" sz="1400" dirty="0" err="1" smtClean="0">
                <a:solidFill>
                  <a:srgbClr val="000000"/>
                </a:solidFill>
                <a:latin typeface="Times New Roman" pitchFamily="18" charset="0"/>
                <a:cs typeface="Times New Roman" pitchFamily="18" charset="0"/>
              </a:rPr>
              <a:t>öğretim</a:t>
            </a:r>
            <a:r>
              <a:rPr lang="tr-TR" sz="1400" dirty="0" smtClean="0">
                <a:solidFill>
                  <a:srgbClr val="000000"/>
                </a:solidFill>
                <a:latin typeface="Times New Roman" pitchFamily="18" charset="0"/>
                <a:cs typeface="Times New Roman" pitchFamily="18" charset="0"/>
              </a:rPr>
              <a:t>, araştırma ve geliştirme ve sanayi ile işbirliği yaparak bölgenin ve ülkenin gelişimine katkı sağlayacaktır.</a:t>
            </a: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16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3009863"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25334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Kamu idarelerinin;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Stratejik plan ve performans programları uyarınca  yürütülen faaliyetlerini,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Performans hedeflerine ulaşma düzeyini,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Performans göstergelerinin seviye ve gerçekleşme durumu,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Hedeflere ulaşma düzeyinde ve göstergelerin sağlanama-</a:t>
            </a:r>
            <a:r>
              <a:rPr lang="tr-TR" sz="1400" dirty="0" err="1" smtClean="0">
                <a:solidFill>
                  <a:srgbClr val="000000"/>
                </a:solidFill>
                <a:latin typeface="Times New Roman" pitchFamily="18" charset="0"/>
                <a:cs typeface="Times New Roman" pitchFamily="18" charset="0"/>
              </a:rPr>
              <a:t>ması</a:t>
            </a:r>
            <a:r>
              <a:rPr lang="tr-TR" sz="1400" dirty="0" smtClean="0">
                <a:solidFill>
                  <a:srgbClr val="000000"/>
                </a:solidFill>
                <a:latin typeface="Times New Roman" pitchFamily="18" charset="0"/>
                <a:cs typeface="Times New Roman" pitchFamily="18" charset="0"/>
              </a:rPr>
              <a:t> hallerinde oluşan sapmaların nedenlerini açıklayan,    İdarenin genel ve mali bilgileri de içeren yıllık rapordur.</a:t>
            </a:r>
            <a:endParaRPr lang="tr-TR" sz="1400" dirty="0">
              <a:solidFill>
                <a:srgbClr val="000000"/>
              </a:solidFill>
              <a:latin typeface="Times New Roman" pitchFamily="18" charset="0"/>
              <a:cs typeface="Times New Roman" pitchFamily="18" charset="0"/>
            </a:endParaRP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69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3800977"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RAPORU TÜRLERİ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BİRİM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a:t>
            </a:r>
            <a:r>
              <a:rPr lang="tr-TR" sz="1400" b="1" dirty="0" smtClean="0">
                <a:solidFill>
                  <a:srgbClr val="000000"/>
                </a:solidFill>
                <a:latin typeface="Times New Roman" pitchFamily="18" charset="0"/>
                <a:cs typeface="Times New Roman" pitchFamily="18" charset="0"/>
              </a:rPr>
              <a:t>	İDARE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a:t>
            </a:r>
            <a:r>
              <a:rPr lang="tr-TR" sz="1400" b="1" dirty="0" smtClean="0">
                <a:solidFill>
                  <a:srgbClr val="000000"/>
                </a:solidFill>
                <a:latin typeface="Times New Roman" pitchFamily="18" charset="0"/>
                <a:cs typeface="Times New Roman" pitchFamily="18" charset="0"/>
              </a:rPr>
              <a:t>		GENEL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smtClean="0">
              <a:solidFill>
                <a:srgbClr val="000000"/>
              </a:solidFill>
              <a:latin typeface="Times New Roman" pitchFamily="18"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613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214414" y="214290"/>
            <a:ext cx="6697663" cy="8017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smtClean="0">
              <a:solidFill>
                <a:srgbClr val="F88631"/>
              </a:solidFill>
              <a:effectLst>
                <a:outerShdw blurRad="38100" dist="38100" dir="2700000" algn="tl">
                  <a:srgbClr val="C0C0C0"/>
                </a:outerShdw>
              </a:effectLst>
              <a:latin typeface="Arial Black" pitchFamily="32" charset="0"/>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smtClean="0">
                <a:solidFill>
                  <a:srgbClr val="F88631"/>
                </a:solidFill>
                <a:effectLst>
                  <a:outerShdw blurRad="38100" dist="38100" dir="2700000" algn="tl">
                    <a:srgbClr val="C0C0C0"/>
                  </a:outerShdw>
                </a:effectLst>
                <a:latin typeface="Arial Black" pitchFamily="32" charset="0"/>
                <a:ea typeface="+mn-ea"/>
                <a:cs typeface="Arial" charset="0"/>
              </a:rPr>
              <a:t>STRATEJİ </a:t>
            </a:r>
            <a:r>
              <a:rPr lang="tr-TR" dirty="0">
                <a:solidFill>
                  <a:srgbClr val="F88631"/>
                </a:solidFill>
                <a:effectLst>
                  <a:outerShdw blurRad="38100" dist="38100" dir="2700000" algn="tl">
                    <a:srgbClr val="C0C0C0"/>
                  </a:outerShdw>
                </a:effectLst>
                <a:latin typeface="Arial Black" pitchFamily="32" charset="0"/>
                <a:ea typeface="+mn-ea"/>
                <a:cs typeface="Arial" charset="0"/>
              </a:rPr>
              <a:t>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 İDARE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EĞİTİMİ</a:t>
            </a:r>
            <a:endParaRPr lang="tr-TR" b="1" dirty="0">
              <a:solidFill>
                <a:srgbClr val="F88631"/>
              </a:solidFill>
              <a:effectLst>
                <a:outerShdw blurRad="38100" dist="38100" dir="2700000" algn="tl">
                  <a:srgbClr val="C0C0C0"/>
                </a:outerShdw>
              </a:effectLst>
              <a:latin typeface="Arial Black" pitchFamily="32" charset="0"/>
              <a:ea typeface="+mn-ea"/>
              <a:cs typeface="Arial" charset="0"/>
            </a:endParaRPr>
          </a:p>
        </p:txBody>
      </p:sp>
      <p:pic>
        <p:nvPicPr>
          <p:cNvPr id="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ikdörtgen 1"/>
          <p:cNvSpPr/>
          <p:nvPr/>
        </p:nvSpPr>
        <p:spPr>
          <a:xfrm>
            <a:off x="-7861" y="1027056"/>
            <a:ext cx="590418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latin typeface="Arial Black" pitchFamily="34" charset="0"/>
                <a:cs typeface="Arial" pitchFamily="34" charset="0"/>
              </a:rPr>
              <a:t>BFR,İFR </a:t>
            </a:r>
            <a:r>
              <a:rPr lang="tr-TR" b="1" dirty="0">
                <a:solidFill>
                  <a:srgbClr val="0F0287"/>
                </a:solidFill>
                <a:latin typeface="Arial Black" pitchFamily="34" charset="0"/>
                <a:cs typeface="Arial" pitchFamily="34" charset="0"/>
              </a:rPr>
              <a:t>VE GFR HAZIRLAMA ZAMAN SÜRECİ</a:t>
            </a:r>
            <a:endParaRPr lang="tr-TR" b="1" dirty="0">
              <a:solidFill>
                <a:srgbClr val="0F0287"/>
              </a:solidFill>
              <a:effectLst>
                <a:outerShdw blurRad="38100" dist="38100" dir="2700000" algn="tl">
                  <a:srgbClr val="C0C0C0"/>
                </a:outerShdw>
              </a:effectLst>
              <a:latin typeface="Arial Black" pitchFamily="34" charset="0"/>
              <a:cs typeface="Arial" pitchFamily="34" charset="0"/>
            </a:endParaRPr>
          </a:p>
        </p:txBody>
      </p:sp>
      <p:sp>
        <p:nvSpPr>
          <p:cNvPr id="9" name="6 Yuvarlatılmış Dikdörtgen"/>
          <p:cNvSpPr/>
          <p:nvPr/>
        </p:nvSpPr>
        <p:spPr bwMode="auto">
          <a:xfrm>
            <a:off x="935832" y="1773238"/>
            <a:ext cx="1223962"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TÜRÜ</a:t>
            </a:r>
          </a:p>
        </p:txBody>
      </p:sp>
      <p:sp>
        <p:nvSpPr>
          <p:cNvPr id="10" name="7 Yuvarlatılmış Dikdörtgen"/>
          <p:cNvSpPr/>
          <p:nvPr/>
        </p:nvSpPr>
        <p:spPr bwMode="auto">
          <a:xfrm>
            <a:off x="2304257" y="1773238"/>
            <a:ext cx="18002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HAZIRLAYAN</a:t>
            </a:r>
          </a:p>
        </p:txBody>
      </p:sp>
      <p:sp>
        <p:nvSpPr>
          <p:cNvPr id="11" name="8 Yuvarlatılmış Dikdörtgen"/>
          <p:cNvSpPr/>
          <p:nvPr/>
        </p:nvSpPr>
        <p:spPr bwMode="auto">
          <a:xfrm>
            <a:off x="4262551" y="1773238"/>
            <a:ext cx="13684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ZAMAN</a:t>
            </a:r>
            <a:endParaRPr lang="tr-TR" sz="1800" b="1" dirty="0">
              <a:latin typeface="Arial" pitchFamily="34" charset="0"/>
              <a:cs typeface="Arial" pitchFamily="34" charset="0"/>
            </a:endParaRPr>
          </a:p>
        </p:txBody>
      </p:sp>
      <p:sp>
        <p:nvSpPr>
          <p:cNvPr id="12" name="9 Yuvarlatılmış Dikdörtgen"/>
          <p:cNvSpPr/>
          <p:nvPr/>
        </p:nvSpPr>
        <p:spPr bwMode="auto">
          <a:xfrm>
            <a:off x="5760244" y="1773238"/>
            <a:ext cx="26638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SUNULACAK MERCİ</a:t>
            </a:r>
          </a:p>
        </p:txBody>
      </p:sp>
      <p:sp>
        <p:nvSpPr>
          <p:cNvPr id="13" name="10 Yuvarlatılmış Dikdörtgen"/>
          <p:cNvSpPr/>
          <p:nvPr/>
        </p:nvSpPr>
        <p:spPr bwMode="auto">
          <a:xfrm>
            <a:off x="935832" y="2493963"/>
            <a:ext cx="1223962" cy="10795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Birim Faaliyet Raporu </a:t>
            </a:r>
          </a:p>
        </p:txBody>
      </p:sp>
      <p:sp>
        <p:nvSpPr>
          <p:cNvPr id="14" name="11 Yuvarlatılmış Dikdörtgen"/>
          <p:cNvSpPr/>
          <p:nvPr/>
        </p:nvSpPr>
        <p:spPr bwMode="auto">
          <a:xfrm>
            <a:off x="2663032" y="2493962"/>
            <a:ext cx="13684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lang="tr-TR" sz="1800" dirty="0"/>
              <a:t>Harcama Yetkilisi</a:t>
            </a:r>
          </a:p>
        </p:txBody>
      </p:sp>
      <p:sp>
        <p:nvSpPr>
          <p:cNvPr id="15" name="12 Yuvarlatılmış Dikdörtgen"/>
          <p:cNvSpPr/>
          <p:nvPr/>
        </p:nvSpPr>
        <p:spPr bwMode="auto">
          <a:xfrm>
            <a:off x="4391819" y="2565400"/>
            <a:ext cx="11525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Mart</a:t>
            </a:r>
          </a:p>
        </p:txBody>
      </p:sp>
      <p:sp>
        <p:nvSpPr>
          <p:cNvPr id="16" name="13 Yuvarlatılmış Dikdörtgen"/>
          <p:cNvSpPr/>
          <p:nvPr/>
        </p:nvSpPr>
        <p:spPr bwMode="auto">
          <a:xfrm>
            <a:off x="6192044" y="2565400"/>
            <a:ext cx="1655763" cy="5762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Üst Yönetici</a:t>
            </a:r>
          </a:p>
        </p:txBody>
      </p:sp>
      <p:sp>
        <p:nvSpPr>
          <p:cNvPr id="17" name="14 Yuvarlatılmış Dikdörtgen"/>
          <p:cNvSpPr/>
          <p:nvPr/>
        </p:nvSpPr>
        <p:spPr bwMode="auto">
          <a:xfrm>
            <a:off x="2664619" y="3723821"/>
            <a:ext cx="1295400"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smtClean="0">
                <a:solidFill>
                  <a:schemeClr val="tx1"/>
                </a:solidFill>
                <a:latin typeface="Arial" pitchFamily="34" charset="0"/>
                <a:cs typeface="Arial" pitchFamily="34" charset="0"/>
              </a:rPr>
              <a:t>Üst Yönetici</a:t>
            </a:r>
            <a:endParaRPr lang="tr-TR" sz="1800" dirty="0">
              <a:solidFill>
                <a:schemeClr val="tx1"/>
              </a:solidFill>
              <a:latin typeface="Arial" pitchFamily="34" charset="0"/>
              <a:cs typeface="Arial" pitchFamily="34" charset="0"/>
            </a:endParaRPr>
          </a:p>
        </p:txBody>
      </p:sp>
      <p:sp>
        <p:nvSpPr>
          <p:cNvPr id="18" name="15 Yuvarlatılmış Dikdörtgen"/>
          <p:cNvSpPr/>
          <p:nvPr/>
        </p:nvSpPr>
        <p:spPr bwMode="auto">
          <a:xfrm>
            <a:off x="4391819" y="3717925"/>
            <a:ext cx="11525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Nisan</a:t>
            </a:r>
          </a:p>
        </p:txBody>
      </p:sp>
      <p:sp>
        <p:nvSpPr>
          <p:cNvPr id="19" name="16 Yuvarlatılmış Dikdörtgen"/>
          <p:cNvSpPr/>
          <p:nvPr/>
        </p:nvSpPr>
        <p:spPr bwMode="auto">
          <a:xfrm>
            <a:off x="6263482" y="3357563"/>
            <a:ext cx="1657350" cy="15843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Maliye Bakanlığı</a:t>
            </a:r>
          </a:p>
          <a:p>
            <a:pPr algn="ctr" eaLnBrk="0" hangingPunct="0">
              <a:defRPr/>
            </a:pPr>
            <a:r>
              <a:rPr lang="tr-TR" sz="1800" dirty="0">
                <a:solidFill>
                  <a:schemeClr val="tx1"/>
                </a:solidFill>
                <a:latin typeface="Arial" pitchFamily="34" charset="0"/>
                <a:cs typeface="Arial" pitchFamily="34" charset="0"/>
              </a:rPr>
              <a:t>Sayıştay</a:t>
            </a:r>
          </a:p>
          <a:p>
            <a:pPr algn="ctr" eaLnBrk="0" hangingPunct="0">
              <a:defRPr/>
            </a:pPr>
            <a:r>
              <a:rPr lang="tr-TR" sz="1800" dirty="0">
                <a:solidFill>
                  <a:schemeClr val="tx1"/>
                </a:solidFill>
                <a:latin typeface="Arial" pitchFamily="34" charset="0"/>
                <a:cs typeface="Arial" pitchFamily="34" charset="0"/>
              </a:rPr>
              <a:t>Kamuoyu </a:t>
            </a:r>
          </a:p>
        </p:txBody>
      </p:sp>
      <p:sp>
        <p:nvSpPr>
          <p:cNvPr id="20" name="18 Yuvarlatılmış Dikdörtgen"/>
          <p:cNvSpPr/>
          <p:nvPr/>
        </p:nvSpPr>
        <p:spPr bwMode="auto">
          <a:xfrm>
            <a:off x="935832" y="3717925"/>
            <a:ext cx="1223962"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t>İdare Faaliyet Raporu</a:t>
            </a:r>
            <a:endParaRPr lang="tr-TR" sz="1800" dirty="0">
              <a:solidFill>
                <a:schemeClr val="tx1"/>
              </a:solidFill>
              <a:latin typeface="Arial" pitchFamily="34" charset="0"/>
              <a:cs typeface="Arial" pitchFamily="34" charset="0"/>
            </a:endParaRPr>
          </a:p>
        </p:txBody>
      </p:sp>
      <p:sp>
        <p:nvSpPr>
          <p:cNvPr id="21" name="19 Yuvarlatılmış Dikdörtgen"/>
          <p:cNvSpPr/>
          <p:nvPr/>
        </p:nvSpPr>
        <p:spPr bwMode="auto">
          <a:xfrm>
            <a:off x="935832" y="5086350"/>
            <a:ext cx="1223962"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Genel </a:t>
            </a:r>
            <a:r>
              <a:rPr lang="tr-TR" sz="1800" b="1" dirty="0">
                <a:solidFill>
                  <a:schemeClr val="tx1"/>
                </a:solidFill>
                <a:latin typeface="Arial" pitchFamily="34" charset="0"/>
                <a:cs typeface="Arial" pitchFamily="34" charset="0"/>
              </a:rPr>
              <a:t>Faaliyet</a:t>
            </a:r>
            <a:r>
              <a:rPr lang="tr-TR" sz="1800" dirty="0">
                <a:solidFill>
                  <a:schemeClr val="tx1"/>
                </a:solidFill>
                <a:latin typeface="Arial" pitchFamily="34" charset="0"/>
                <a:cs typeface="Arial" pitchFamily="34" charset="0"/>
              </a:rPr>
              <a:t> Raporu</a:t>
            </a:r>
          </a:p>
        </p:txBody>
      </p:sp>
      <p:sp>
        <p:nvSpPr>
          <p:cNvPr id="22" name="20 Yuvarlatılmış Dikdörtgen"/>
          <p:cNvSpPr/>
          <p:nvPr/>
        </p:nvSpPr>
        <p:spPr bwMode="auto">
          <a:xfrm>
            <a:off x="2699544" y="5086349"/>
            <a:ext cx="1295400"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Maliye Bakanlığı</a:t>
            </a:r>
          </a:p>
        </p:txBody>
      </p:sp>
      <p:sp>
        <p:nvSpPr>
          <p:cNvPr id="23" name="21 Yuvarlatılmış Dikdörtgen"/>
          <p:cNvSpPr/>
          <p:nvPr/>
        </p:nvSpPr>
        <p:spPr bwMode="auto">
          <a:xfrm>
            <a:off x="4391819" y="5086350"/>
            <a:ext cx="1152525"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Haziran</a:t>
            </a:r>
          </a:p>
        </p:txBody>
      </p:sp>
      <p:sp>
        <p:nvSpPr>
          <p:cNvPr id="24" name="22 Yuvarlatılmış Dikdörtgen"/>
          <p:cNvSpPr/>
          <p:nvPr/>
        </p:nvSpPr>
        <p:spPr bwMode="auto">
          <a:xfrm>
            <a:off x="6407944" y="5086350"/>
            <a:ext cx="1439863"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Sayıştay</a:t>
            </a:r>
          </a:p>
          <a:p>
            <a:pPr algn="ctr" eaLnBrk="0" hangingPunct="0">
              <a:defRPr/>
            </a:pPr>
            <a:r>
              <a:rPr lang="tr-TR" sz="1800" dirty="0">
                <a:solidFill>
                  <a:schemeClr val="tx1"/>
                </a:solidFill>
                <a:latin typeface="Arial" pitchFamily="34" charset="0"/>
                <a:cs typeface="Arial" pitchFamily="34" charset="0"/>
              </a:rPr>
              <a:t>Kamuoyu</a:t>
            </a:r>
          </a:p>
        </p:txBody>
      </p:sp>
      <p:sp>
        <p:nvSpPr>
          <p:cNvPr id="25" name="25 Yuvarlatılmış Dikdörtgen"/>
          <p:cNvSpPr/>
          <p:nvPr/>
        </p:nvSpPr>
        <p:spPr bwMode="auto">
          <a:xfrm>
            <a:off x="1727994" y="6238875"/>
            <a:ext cx="1223963" cy="5032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Sayıştay</a:t>
            </a:r>
          </a:p>
        </p:txBody>
      </p:sp>
      <p:sp>
        <p:nvSpPr>
          <p:cNvPr id="26" name="26 Yuvarlatılmış Dikdörtgen"/>
          <p:cNvSpPr/>
          <p:nvPr/>
        </p:nvSpPr>
        <p:spPr bwMode="auto">
          <a:xfrm>
            <a:off x="5328444" y="6238875"/>
            <a:ext cx="1223962" cy="5032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TBMM</a:t>
            </a:r>
          </a:p>
        </p:txBody>
      </p:sp>
      <p:sp>
        <p:nvSpPr>
          <p:cNvPr id="27" name="27 Sağ Ok"/>
          <p:cNvSpPr>
            <a:spLocks noChangeArrowheads="1"/>
          </p:cNvSpPr>
          <p:nvPr/>
        </p:nvSpPr>
        <p:spPr bwMode="auto">
          <a:xfrm>
            <a:off x="2231232" y="2854325"/>
            <a:ext cx="360362" cy="287338"/>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28" name="28 Sağ Ok"/>
          <p:cNvSpPr>
            <a:spLocks noChangeArrowheads="1"/>
          </p:cNvSpPr>
          <p:nvPr/>
        </p:nvSpPr>
        <p:spPr bwMode="auto">
          <a:xfrm>
            <a:off x="2231232" y="4005263"/>
            <a:ext cx="360362" cy="288925"/>
          </a:xfrm>
          <a:prstGeom prst="rightArrow">
            <a:avLst>
              <a:gd name="adj1" fmla="val 50000"/>
              <a:gd name="adj2" fmla="val 49890"/>
            </a:avLst>
          </a:prstGeom>
          <a:solidFill>
            <a:schemeClr val="accent1"/>
          </a:solidFill>
          <a:ln w="9525" algn="ctr">
            <a:solidFill>
              <a:schemeClr val="tx1"/>
            </a:solidFill>
            <a:round/>
            <a:headEnd/>
            <a:tailEnd/>
          </a:ln>
        </p:spPr>
        <p:txBody>
          <a:bodyPr/>
          <a:lstStyle/>
          <a:p>
            <a:pPr eaLnBrk="0" hangingPunct="0"/>
            <a:endParaRPr lang="tr-TR"/>
          </a:p>
        </p:txBody>
      </p:sp>
      <p:sp>
        <p:nvSpPr>
          <p:cNvPr id="29" name="29 Sağ Ok"/>
          <p:cNvSpPr>
            <a:spLocks noChangeArrowheads="1"/>
          </p:cNvSpPr>
          <p:nvPr/>
        </p:nvSpPr>
        <p:spPr bwMode="auto">
          <a:xfrm>
            <a:off x="2255499" y="5446713"/>
            <a:ext cx="360362" cy="287337"/>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30" name="30 Sağ Ok"/>
          <p:cNvSpPr>
            <a:spLocks noChangeArrowheads="1"/>
          </p:cNvSpPr>
          <p:nvPr/>
        </p:nvSpPr>
        <p:spPr bwMode="auto">
          <a:xfrm>
            <a:off x="5688807" y="2854325"/>
            <a:ext cx="358775" cy="287338"/>
          </a:xfrm>
          <a:prstGeom prst="rightArrow">
            <a:avLst>
              <a:gd name="adj1" fmla="val 50000"/>
              <a:gd name="adj2" fmla="val 49945"/>
            </a:avLst>
          </a:prstGeom>
          <a:solidFill>
            <a:schemeClr val="accent1"/>
          </a:solidFill>
          <a:ln w="9525" algn="ctr">
            <a:solidFill>
              <a:schemeClr val="tx1"/>
            </a:solidFill>
            <a:round/>
            <a:headEnd/>
            <a:tailEnd/>
          </a:ln>
        </p:spPr>
        <p:txBody>
          <a:bodyPr/>
          <a:lstStyle/>
          <a:p>
            <a:pPr eaLnBrk="0" hangingPunct="0"/>
            <a:endParaRPr lang="tr-TR"/>
          </a:p>
        </p:txBody>
      </p:sp>
      <p:sp>
        <p:nvSpPr>
          <p:cNvPr id="31" name="31 Sağ Ok"/>
          <p:cNvSpPr>
            <a:spLocks noChangeArrowheads="1"/>
          </p:cNvSpPr>
          <p:nvPr/>
        </p:nvSpPr>
        <p:spPr bwMode="auto">
          <a:xfrm>
            <a:off x="5760244" y="4005263"/>
            <a:ext cx="360363" cy="288925"/>
          </a:xfrm>
          <a:prstGeom prst="rightArrow">
            <a:avLst>
              <a:gd name="adj1" fmla="val 50000"/>
              <a:gd name="adj2" fmla="val 49890"/>
            </a:avLst>
          </a:prstGeom>
          <a:solidFill>
            <a:schemeClr val="accent1"/>
          </a:solidFill>
          <a:ln w="9525" algn="ctr">
            <a:solidFill>
              <a:schemeClr val="tx1"/>
            </a:solidFill>
            <a:round/>
            <a:headEnd/>
            <a:tailEnd/>
          </a:ln>
        </p:spPr>
        <p:txBody>
          <a:bodyPr/>
          <a:lstStyle/>
          <a:p>
            <a:pPr eaLnBrk="0" hangingPunct="0"/>
            <a:endParaRPr lang="tr-TR"/>
          </a:p>
        </p:txBody>
      </p:sp>
      <p:sp>
        <p:nvSpPr>
          <p:cNvPr id="32" name="32 Sağ Ok"/>
          <p:cNvSpPr>
            <a:spLocks noChangeArrowheads="1"/>
          </p:cNvSpPr>
          <p:nvPr/>
        </p:nvSpPr>
        <p:spPr bwMode="auto">
          <a:xfrm>
            <a:off x="5760244" y="5446713"/>
            <a:ext cx="360363" cy="287337"/>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33" name="33 Sağ Ok"/>
          <p:cNvSpPr>
            <a:spLocks noChangeArrowheads="1"/>
          </p:cNvSpPr>
          <p:nvPr/>
        </p:nvSpPr>
        <p:spPr bwMode="auto">
          <a:xfrm>
            <a:off x="4102894" y="2854325"/>
            <a:ext cx="288925" cy="287338"/>
          </a:xfrm>
          <a:prstGeom prst="rightArrow">
            <a:avLst>
              <a:gd name="adj1" fmla="val 50000"/>
              <a:gd name="adj2" fmla="val 50276"/>
            </a:avLst>
          </a:prstGeom>
          <a:solidFill>
            <a:schemeClr val="accent1"/>
          </a:solidFill>
          <a:ln w="9525" algn="ctr">
            <a:solidFill>
              <a:schemeClr val="tx1"/>
            </a:solidFill>
            <a:round/>
            <a:headEnd/>
            <a:tailEnd/>
          </a:ln>
        </p:spPr>
        <p:txBody>
          <a:bodyPr/>
          <a:lstStyle/>
          <a:p>
            <a:pPr eaLnBrk="0" hangingPunct="0"/>
            <a:endParaRPr lang="tr-TR"/>
          </a:p>
        </p:txBody>
      </p:sp>
      <p:sp>
        <p:nvSpPr>
          <p:cNvPr id="34" name="34 Sağ Ok"/>
          <p:cNvSpPr>
            <a:spLocks noChangeArrowheads="1"/>
          </p:cNvSpPr>
          <p:nvPr/>
        </p:nvSpPr>
        <p:spPr bwMode="auto">
          <a:xfrm>
            <a:off x="4033045" y="4005263"/>
            <a:ext cx="287337" cy="288925"/>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tr-TR"/>
          </a:p>
        </p:txBody>
      </p:sp>
      <p:sp>
        <p:nvSpPr>
          <p:cNvPr id="35" name="35 Sağ Ok"/>
          <p:cNvSpPr>
            <a:spLocks noChangeArrowheads="1"/>
          </p:cNvSpPr>
          <p:nvPr/>
        </p:nvSpPr>
        <p:spPr bwMode="auto">
          <a:xfrm>
            <a:off x="4104482" y="5446713"/>
            <a:ext cx="287337" cy="287337"/>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4509183"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İDARE FAALİYET RAPORU SÜRECİ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354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STRATEJİ GELİŞTİRME DAİRE BAŞKANLIĞI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Üniversitemizin yılı faaliyet raporunun hazırlanması amacıyla, harcama birimlerine, yılı faaliyet bilgilerini birimimize göndermelerini talep eden yazı Rektörlük Makamı imzasıyla gönderilir.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(Harcama birimlerimizden,  birim faaliyet raporları istenir.)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HARCAMA BİRİMLERİ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Harcama birimleri, birim faaliyet raporlarını Yükseköğretim Kurumları Faaliyet Raporu Hazırlama Rehberi uyarınca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hazırlar ve Başkanlığımıza gönderir.   Harcama birimlerinden gelen birim faaliyet raporları Başkanlığımız tarafından konsolide edilir ve Üniversitemiz İdare Faaliyet Raporu hazırlanır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İLGİLİ BİRİM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Uygun bulunulan faaliyet raporu basılır.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Üniversitemizin Yılı Faaliyet Raporu YÖK’e, Maliye Bakanlığı’na, Sayıştay’a ,Diğer Üniversitelere yazı ile gönderilir ve ayrıca Üniversitemiz internet adreslerinde yayımlanır.(www.gumushane.edu.tr ve  http://sgdb.gumushane.edu.tr) Başkanlığımızca hazırlanan Üniversitemiz  Yılı İdare Faaliyet Raporu  incelenmek üzere üst yönetime  (Rektör ve Rektör Yardımcılarına ) sunulur.</a:t>
            </a: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518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 YASAL DAYANAKLARI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24643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5018 sayılı Kamu Mali Yönetimi ve Kontrol Kanununun 41. maddesinde ( 24/12/2003 tarih ve 25326 sayılı Resmi Gazetede yayımlanan)  Faaliyet Raporları ile ilgili bilgiler aşağıda yer almaktadır.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Üst   yöneticiler   ve   bütçeyle   ödenek   tahsis   edilen   harcama yetkililerince, hesap verme sorumluluğu çerçevesinde, her yıl faaliyet raporu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Üst   yönetici,   harcama   yetkilileri   tarafından   hazırlanan   birim faaliyet raporlarını esas alarak, idaresinin faaliyet sonuçlarını gösteren idare faaliyet raporunu düzenleyerek kamuoyuna açıklar.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Merkezî yönetim kapsamındaki kamu idareleri ve sosyal güvenlik kurumları,  idare  faaliyet  raporlarının  birer  örneğini  Sayıştay’a  ve Maliye Bakanlığına gönderir.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663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hp\Desktop\Yeni klasör\Yeni Klasör\_DSC019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0947" y="1268760"/>
            <a:ext cx="8190843" cy="5440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952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 YASAL DAYANAKLARI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1818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İdare  faaliyet  raporu,  ilgili  idare  hakkındaki genel  bilgilerle  birlikte;  kullanılan  kaynakları,  bütçe hedef    ve    gerçekleşmeleri    ile    meydana    gelen sapmaların  nedenlerini,  varlık  ve  yükümlülükleri  ile yardım    yapılan    birlik,    kurum    ve    kuruluşların faaliyetlerine   ilişkin   bilgileri   de   kapsayan   mali bilgileri;  stratejik  plan  ve  performans  programı uyarınca    yürütülen    faaliyetleri    ve    performans bilgilerini içerecek şekilde düzenlenir.</a:t>
            </a:r>
          </a:p>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Bu    raporlarda    yer    alacak    hususlar, raporların hazırlanması, ilgili   idarelere   verilmesi,   kamuoyuna açıklanması  ve  bu  işlemlere  ilişkin  süreler  ile  diğer usul  ve  esaslar,  İçişleri  Bakanlığı  ve    Sayıştay’ın görüşü    alınarak    Maliye    Bakanlığı    tarafından çıkarılacak yönetmelikle belirlenir.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6650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 YASAL DAYANAKLARI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sp>
        <p:nvSpPr>
          <p:cNvPr id="8" name="Rectangle 3"/>
          <p:cNvSpPr>
            <a:spLocks noChangeArrowheads="1"/>
          </p:cNvSpPr>
          <p:nvPr/>
        </p:nvSpPr>
        <p:spPr bwMode="auto">
          <a:xfrm>
            <a:off x="179512" y="1772816"/>
            <a:ext cx="8642350" cy="47727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Mali Hizmetler Birimi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(5018  sayılı  Kamu  Mali  Yönetimi  ve  Kontrol  Kanununun  60. maddesi,   5436   sayılı   Kanunun   7.   maddesi   ile   değiştirilen madde) Mali Hizmetler Birimleri tarafından yürütülen görevler arasında faaliyet  raporlarının  hazırlanması  ile  ilgili  maddeleri  aşağıda sıralanmıştır;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İdarenin     stratejik     plan     ve     performans   programının hazırlanmasını   koordine   etmek   ve   sonuçlarının   konsolide edilmesi çalışmalarını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Harcama    birimleri    tarafından    hazırlanan    birim    faaliyet raporlarını da esas alarak idarenin faaliyet raporunu hazırlamak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Stratejik yönetim ve planlama fonksiyonu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İdarenin  stratejik  planlama  çalışmalarına  yönelik  bir  hazırlık programı   oluşturmak,   idarenin   stratejik   planlama   sürecinde ihtiyaç  duyulacak  eğitim  ve  danışmanlık  hizmetlerini  vermek veya  verilmesini  sağlamak  ve  stratejik  planlama  çalışmalarını koordine etmek.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Stratejik planlamaya ilişkin diğer destek hizmetlerini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 faaliyet raporunu hazırlamak.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İdarenin misyonunun belirlenmesi çalışmalarını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 faaliyetleri ile ilgili bilgi ve verileri toplamak, tasnif etmek, analiz etmek.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200" b="1" dirty="0" smtClean="0">
                <a:solidFill>
                  <a:srgbClr val="000000"/>
                </a:solidFill>
                <a:latin typeface="Times New Roman" pitchFamily="18" charset="0"/>
                <a:cs typeface="Times New Roman" pitchFamily="18" charset="0"/>
              </a:rPr>
              <a:t>Strateji  Geliştirme    Birimlerinin  Çalışma  Usul  ve    Esasları    Hakkında Yönetmelik(18 Şubat 2006 tarih ve 26084 sayılı Resmi Gazete)(madde 6)</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531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8242834" cy="584775"/>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smtClean="0">
                <a:solidFill>
                  <a:srgbClr val="0F0287"/>
                </a:solidFill>
                <a:latin typeface="Arial Black" pitchFamily="34" charset="0"/>
                <a:cs typeface="Times New Roman" pitchFamily="18" charset="0"/>
              </a:rPr>
              <a:t>KAMU İDARELERİNCE HAZIRLANACAK FAALİYET RAPORLARI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smtClean="0">
                <a:solidFill>
                  <a:srgbClr val="0F0287"/>
                </a:solidFill>
                <a:latin typeface="Arial Black" pitchFamily="34" charset="0"/>
                <a:cs typeface="Times New Roman" pitchFamily="18" charset="0"/>
              </a:rPr>
              <a:t>HAKKINDA YÖNETMELİK </a:t>
            </a:r>
            <a:r>
              <a:rPr lang="tr-TR" sz="1400" dirty="0" smtClean="0">
                <a:solidFill>
                  <a:srgbClr val="0F0287"/>
                </a:solidFill>
                <a:latin typeface="Arial Black" pitchFamily="34" charset="0"/>
                <a:cs typeface="Times New Roman" pitchFamily="18" charset="0"/>
              </a:rPr>
              <a:t>(17 Mart 2006 Tarih ve 26111 sayılı Resmi Gazete)  </a:t>
            </a:r>
            <a:r>
              <a:rPr lang="tr-TR" sz="1400" b="1" dirty="0" smtClean="0">
                <a:solidFill>
                  <a:srgbClr val="0F0287"/>
                </a:solidFill>
                <a:latin typeface="Arial Black" pitchFamily="34" charset="0"/>
                <a:cs typeface="Times New Roman" pitchFamily="18" charset="0"/>
              </a:rPr>
              <a:t>  </a:t>
            </a:r>
          </a:p>
        </p:txBody>
      </p:sp>
      <p:sp>
        <p:nvSpPr>
          <p:cNvPr id="8" name="Rectangle 3"/>
          <p:cNvSpPr>
            <a:spLocks noChangeArrowheads="1"/>
          </p:cNvSpPr>
          <p:nvPr/>
        </p:nvSpPr>
        <p:spPr bwMode="auto">
          <a:xfrm>
            <a:off x="179512" y="1772816"/>
            <a:ext cx="8642350" cy="39724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DAYANAK </a:t>
            </a: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Bu Yönetmelik, 10/12/2003 tarihli ve 5018 sayılı Kamu Mali Yönetim ve Kontrol Kanununun 41. maddesine dayanılarak hazırlanmıştır.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TANIMLAR</a:t>
            </a: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Bu Yönetmelikte geçen bazı tanımlar;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-Bakanlık: Maliye Bakanlığını,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-Faaliyet Raporu: Birim ve İdare faaliyet raporlarını, genel faaliyet raporunu ve     mahalli idareler genel faaliyet raporunu,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-Harcama Birimi: Kamu İdaresi bütçesinde ödenek tahsis edilen ve harcama yetkisi bulunan birimi,</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-Kanun: 5018 sayılı Kamu Mali Yönetimi ve Kontrol Kanununu,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-Mali Yıl : Takvim yılını,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-Özel Bütçeli İdareler: Kanuna ekli (II) sayılı cetvelde yer alan kamu idarelerini,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-Stratejik plan :  Kamu idarelerinin orta ve uzun vadeli amaçlarını, temel ilke ve   politikalarını , hedef ve önceliklerini,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performans ölçütlerini ,  bunlara ulaşmak için izlenecek yöntemler ile kaynak dağılımlarını içeren planı,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-Üst Yönetici : Milli Savunma Bakanlığında Bakanı, bakanlıklarda müsteşarı, diğer kamu idarelerinde  en üst yöneticiyi, il özel idarelerinde valiyi ve belediye başkanını,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rPr>
              <a:t>-Yönetmelik : Bu yönetmeliği,  ifade eder.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8503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Sorumluluk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Doğruluk ve Tarafsızlık İlkesi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Açıklık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Tam Açıklama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Tutarlılık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Yıllık Olma İlkesi   </a:t>
            </a: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3082895"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RAPORLAMA İLKELERİ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030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48342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Sorumluluk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Faaliyet  raporları  mali  saydamlık  ve  hesap  verme sorumluluğunu sağlayacak şekilde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Doğruluk ve Tarafsızlık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Faaliyet  raporlarında  yer  alan  bilgilerin  doğru, güvenilir, önyargısız ve tarafsız olması zorunludur.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Açıklık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-Faaliyet raporları, ilgili tarafların ve kamuoyunun bilgi sahibi olmasını sağlamak üzere açık, anlaşılır ve sade bir dil kullanılarak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-Raporlarda     teknik     terim     ve     kısaltmaların kullanılması durumunda bunlar ayrıca tanımlanır.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smtClean="0">
                <a:solidFill>
                  <a:srgbClr val="000000"/>
                </a:solidFill>
                <a:latin typeface="Times New Roman" pitchFamily="18" charset="0"/>
                <a:cs typeface="Times New Roman" pitchFamily="18" charset="0"/>
              </a:rPr>
              <a:t>Tam </a:t>
            </a:r>
            <a:r>
              <a:rPr lang="tr-TR" sz="1400" b="1" dirty="0">
                <a:solidFill>
                  <a:srgbClr val="000000"/>
                </a:solidFill>
                <a:latin typeface="Times New Roman" pitchFamily="18" charset="0"/>
                <a:cs typeface="Times New Roman" pitchFamily="18" charset="0"/>
              </a:rPr>
              <a:t>Açıklama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raporlarında  yer  alan  bilgilerin  eksiksiz  olması, </a:t>
            </a:r>
            <a:r>
              <a:rPr lang="tr-TR" sz="1400" dirty="0" smtClean="0">
                <a:solidFill>
                  <a:srgbClr val="000000"/>
                </a:solidFill>
                <a:latin typeface="Times New Roman" pitchFamily="18" charset="0"/>
                <a:cs typeface="Times New Roman" pitchFamily="18" charset="0"/>
              </a:rPr>
              <a:t>faaliyet </a:t>
            </a:r>
            <a:r>
              <a:rPr lang="tr-TR" sz="1400" dirty="0">
                <a:solidFill>
                  <a:srgbClr val="000000"/>
                </a:solidFill>
                <a:latin typeface="Times New Roman" pitchFamily="18" charset="0"/>
                <a:cs typeface="Times New Roman" pitchFamily="18" charset="0"/>
              </a:rPr>
              <a:t>sonuçlarını tüm yönleriyle açıklaması gerekir.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-İdarenin  faaliyetleriyle  ilgisi  olmayan  hususlara  faaliyet </a:t>
            </a:r>
            <a:r>
              <a:rPr lang="tr-TR" sz="1400" dirty="0" smtClean="0">
                <a:solidFill>
                  <a:srgbClr val="000000"/>
                </a:solidFill>
                <a:latin typeface="Times New Roman" pitchFamily="18" charset="0"/>
                <a:cs typeface="Times New Roman" pitchFamily="18" charset="0"/>
              </a:rPr>
              <a:t>raporlarında </a:t>
            </a:r>
            <a:r>
              <a:rPr lang="tr-TR" sz="1400" dirty="0">
                <a:solidFill>
                  <a:srgbClr val="000000"/>
                </a:solidFill>
                <a:latin typeface="Times New Roman" pitchFamily="18" charset="0"/>
                <a:cs typeface="Times New Roman" pitchFamily="18" charset="0"/>
              </a:rPr>
              <a:t>yer verilmez.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1400" b="1"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smtClean="0">
                <a:solidFill>
                  <a:srgbClr val="000000"/>
                </a:solidFill>
                <a:latin typeface="Times New Roman" pitchFamily="18" charset="0"/>
                <a:cs typeface="Times New Roman" pitchFamily="18" charset="0"/>
              </a:rPr>
              <a:t>Tutarlılık </a:t>
            </a:r>
            <a:r>
              <a:rPr lang="tr-TR" sz="1400" b="1" dirty="0">
                <a:solidFill>
                  <a:srgbClr val="000000"/>
                </a:solidFill>
                <a:latin typeface="Times New Roman" pitchFamily="18" charset="0"/>
                <a:cs typeface="Times New Roman" pitchFamily="18" charset="0"/>
              </a:rPr>
              <a:t>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sonuçlarının  gösterilmesi  ve  değerlendirilmesinde </a:t>
            </a:r>
            <a:r>
              <a:rPr lang="tr-TR" sz="1400" dirty="0" smtClean="0">
                <a:solidFill>
                  <a:srgbClr val="000000"/>
                </a:solidFill>
                <a:latin typeface="Times New Roman" pitchFamily="18" charset="0"/>
                <a:cs typeface="Times New Roman" pitchFamily="18" charset="0"/>
              </a:rPr>
              <a:t>aynı   </a:t>
            </a:r>
            <a:r>
              <a:rPr lang="tr-TR" sz="1400" dirty="0">
                <a:solidFill>
                  <a:srgbClr val="000000"/>
                </a:solidFill>
                <a:latin typeface="Times New Roman" pitchFamily="18" charset="0"/>
                <a:cs typeface="Times New Roman" pitchFamily="18" charset="0"/>
              </a:rPr>
              <a:t>yöntemler   kullanılır. Yöntem   değişiklikleri   olması </a:t>
            </a:r>
            <a:r>
              <a:rPr lang="tr-TR" sz="1400" dirty="0" smtClean="0">
                <a:solidFill>
                  <a:srgbClr val="000000"/>
                </a:solidFill>
                <a:latin typeface="Times New Roman" pitchFamily="18" charset="0"/>
                <a:cs typeface="Times New Roman" pitchFamily="18" charset="0"/>
              </a:rPr>
              <a:t>durumunda</a:t>
            </a:r>
            <a:r>
              <a:rPr lang="tr-TR" sz="1400" dirty="0">
                <a:solidFill>
                  <a:srgbClr val="000000"/>
                </a:solidFill>
                <a:latin typeface="Times New Roman" pitchFamily="18" charset="0"/>
                <a:cs typeface="Times New Roman" pitchFamily="18" charset="0"/>
              </a:rPr>
              <a:t>, bu değişiklikler raporda açıklanır.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  yıllar  itibarıyla  karşılaştırmaya  imkan </a:t>
            </a:r>
            <a:r>
              <a:rPr lang="tr-TR" sz="1400" dirty="0" smtClean="0">
                <a:solidFill>
                  <a:srgbClr val="000000"/>
                </a:solidFill>
                <a:latin typeface="Times New Roman" pitchFamily="18" charset="0"/>
                <a:cs typeface="Times New Roman" pitchFamily="18" charset="0"/>
              </a:rPr>
              <a:t>verecek </a:t>
            </a:r>
            <a:r>
              <a:rPr lang="tr-TR" sz="1400" dirty="0">
                <a:solidFill>
                  <a:srgbClr val="000000"/>
                </a:solidFill>
                <a:latin typeface="Times New Roman" pitchFamily="18" charset="0"/>
                <a:cs typeface="Times New Roman" pitchFamily="18" charset="0"/>
              </a:rPr>
              <a:t>biçimde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1400"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smtClean="0">
                <a:solidFill>
                  <a:srgbClr val="000000"/>
                </a:solidFill>
                <a:latin typeface="Times New Roman" pitchFamily="18" charset="0"/>
                <a:cs typeface="Times New Roman" pitchFamily="18" charset="0"/>
              </a:rPr>
              <a:t>Yıllık </a:t>
            </a:r>
            <a:r>
              <a:rPr lang="tr-TR" sz="1400" b="1" dirty="0">
                <a:solidFill>
                  <a:srgbClr val="000000"/>
                </a:solidFill>
                <a:latin typeface="Times New Roman" pitchFamily="18" charset="0"/>
                <a:cs typeface="Times New Roman" pitchFamily="18" charset="0"/>
              </a:rPr>
              <a:t>Olma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   bir   mali   yılın   faaliyet   sonuçlarını </a:t>
            </a:r>
            <a:r>
              <a:rPr lang="tr-TR" sz="1400" dirty="0" smtClean="0">
                <a:solidFill>
                  <a:srgbClr val="000000"/>
                </a:solidFill>
                <a:latin typeface="Times New Roman" pitchFamily="18" charset="0"/>
                <a:cs typeface="Times New Roman" pitchFamily="18" charset="0"/>
              </a:rPr>
              <a:t>gösterecek </a:t>
            </a:r>
            <a:r>
              <a:rPr lang="tr-TR" sz="1400" dirty="0">
                <a:solidFill>
                  <a:srgbClr val="000000"/>
                </a:solidFill>
                <a:latin typeface="Times New Roman" pitchFamily="18" charset="0"/>
                <a:cs typeface="Times New Roman" pitchFamily="18" charset="0"/>
              </a:rPr>
              <a:t>şekilde hazırlanır. </a:t>
            </a:r>
          </a:p>
        </p:txBody>
      </p:sp>
      <p:sp>
        <p:nvSpPr>
          <p:cNvPr id="9" name="Dikdörtgen 8"/>
          <p:cNvSpPr/>
          <p:nvPr/>
        </p:nvSpPr>
        <p:spPr>
          <a:xfrm>
            <a:off x="-7861" y="1027056"/>
            <a:ext cx="3082895"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RAPORLAMA İLKELERİ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6638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9724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İlgili İdarelere Verilmesi ve Bu İşlemlere İlişkin Süreler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Birim Faaliyet Raporu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Birim faaliyet raporu; genel bütçe kapsamındaki kamu idareleri, özel bütçeli idareler,   sosyal   güvenlik   kurumları  ve  mahalli   idarelerin   bütçelerinde kendisine ödenek tahsis edilen harcama yetkilileri tarafından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Genel  bütçe  kapsamındaki  kamu  idareleri,  özel  bütçeli  idareler  ve  sosyal güvenlik kurumlarının ilgili mali yıla ilişkin birim faaliyet raporları harcama yetkilileri  tarafından  izleyen  mali  yılın  en  geç  Mart  ayı  sonuna  kadar  üst yöneticiye sunulur.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Üst    yönetici,    harcama    birimlerinin    faaliyetlerini    ve    performansını izleyebilmek  amacıyla,  harcama  yetkililerinden  üç  veya  altı  aylık  birim faaliyet raporları isteyebilir.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Birim faaliyet raporu hazırlayan harcama yetkilileri, raporun  içeriğinden ve raporda yer alan bilgilerin doğruluğundan üst yöneticiye karşı sorumludur.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186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24643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İdare Faaliyet Raporu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  faaliyet  raporu,  birim  faaliyet  raporları  esas  alınarak, idarenin  faaliyet  sonuçlarını  gösterecek  şekilde  üst  yönetici tarafından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Genel bütçe kapsamındaki kamu idareleri, özel bütçeli idareler ile  sosyal  güvenlik  kurumlarının  ilgili  mali  yıla  ilişkin  idare faaliyet raporları üst yöneticileri tarafından izleyen mali yılın en  geç  Nisan  ayı  sonuna  kadar  kamuoyuna  açıklanır.  Bu raporların  birer  örneği  aynı  süre  içerisinde  Sayıştay’a  ve Bakanlığa gönderilir.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Sayıştay,   Bakanlık   veya   İçişleri   Bakanlığınca   istenilmesi halinde   faaliyet   raporları   ayrıca   elektronik   ortamda   da gönderilir.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Üst   yöneticiler,  idare  faaliyet   raporlarının   içeriğinden   ve raporlarda  yer  alan  bilgilerin  doğruluğundan  ilgili  Bakana; mahalli idarelerde ise meclislerine karşı sorumludur.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215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rPr>
              <a:t>Genel Faaliyet Raporu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cs typeface="Times New Roman" pitchFamily="16"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cs typeface="Times New Roman" pitchFamily="16" charset="0"/>
              </a:rPr>
              <a:t></a:t>
            </a:r>
            <a:r>
              <a:rPr lang="tr-TR" sz="1400" dirty="0" smtClean="0">
                <a:solidFill>
                  <a:srgbClr val="000000"/>
                </a:solidFill>
              </a:rPr>
              <a:t>Genel      faaliyet      raporu,      merkezi      yönetim kapsamındaki     idarelerin     ve     sosyal     güvenlik kurumlarının  bir  mali  yıldaki  faaliyet  sonuçlarını gösterecek şekilde Bakanlık tarafından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cs typeface="Times New Roman" pitchFamily="16"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cs typeface="Times New Roman" pitchFamily="16" charset="0"/>
              </a:rPr>
              <a:t></a:t>
            </a:r>
            <a:r>
              <a:rPr lang="tr-TR" sz="1400" dirty="0" smtClean="0">
                <a:solidFill>
                  <a:srgbClr val="000000"/>
                </a:solidFill>
              </a:rPr>
              <a:t>Genel  faaliyet  raporu  Bakanlık  tarafından  izleyen mali  yılın  Haziran  ayı  sonuna  kadar  kamuoyuna açıklanır ve aynı süre içinde Sayıştay’a gönderilir. </a:t>
            </a:r>
            <a:endParaRPr lang="tr-TR" sz="1400" dirty="0">
              <a:solidFill>
                <a:srgbClr val="000000"/>
              </a:solidFill>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142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41879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Birim ve idare faaliyet raporlarının kapsamı Birim   ve   idare   faaliyet   raporları,   aşağıda   yer   alan bölümleri ve bilgileri içerecek şekilde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Genel   bilgiler:   Bu   bölümde,   idarenin   misyon   ve vizyonuna,  teşkilat  yapısına  ve  mevzuatına  ilişkin bilgilere, sunulan hizmetlere, insan kaynakları ve fiziki kaynakları   ile   ilgili   bilgilere,   iç   ve   dış   denetim raporlarında   yer   alan   tespit   ve   değerlendirmelere kısaca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Amaç  ve  hedefler:  Bu  bölümde,  idarenin  stratejik amaç  ve  hedeflerine,  faaliyet  yılı  önceliklerine  ve izlenen temel ilke ve politikalarına yer verilir.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 Faaliyetlere ilişkin bilgi ve değerlendirmeler: Bu bölümde, mali bilgiler ile performans bilgilerine detaylı olarak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Mali bilgiler başlığı altında, kullanılan kaynaklara, bütçe hedef ve  gerçekleşmeleri  ile  meydana  gelen  sapmaların  nedenlerine, varlık  ve  yükümlülükler  ile  yardım  yapılan  birlik,  kurum  ve kuruluşların faaliyetlerine ilişkin bilgilere, temel mali tablolara ve bu tablolara ilişkin açıklamalara yer verilir. Ayrıca, iç ve dış mali  denetim  sonuçları  hakkındaki  özet  bilgiler  de  bu  başlık altında yer alır.  </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572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7570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Performans  bilgileri  başlığı  altında,  idarenin  stratejik  plan  ve performans programı uyarınca yürütülen faaliyet ve projelerine, performans   programında   yer   alan   performans   hedef   ve göstergelerinin    gerçekleşme    durumu    ile    meydana    gelen sapmaların nedenlerine, diğer performans bilgilerine ve bunlara ilişkin değerlendirmelere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Kurumsal  kabiliyet  ve  kapasitenin  değerlendirilmesi: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Bu bölümde, orta ve uzun vadeli hedeflere ulaşılabilmesi  sürecinde  teşkilat  yapısı,  organizasyon yeteneği,  teknolojik  kapasite gibi unsurlar açısından içsel bir durum  değerlendirmesi  yapılarak  idarenin üstün ve zayıf yanlarına yer verilir.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Öneri  ve  Tedbirler:  Faaliyet  yılı  sonuçları  ile  genel ekonomik koşullar, bütçe imkanları ve beklentiler göz önüne      alınarak, idarenin gelecek yıllarda faaliyetlerinde yapmayı      planladığı değişiklik önerilerine, hedeflerinde meydana       gelecek değişiklikler  ile  karşılaşabileceği  risklere  ve  bunlara yönelik  alınması  gereken  tedbirlere  bu  bölümde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554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
        <p:nvSpPr>
          <p:cNvPr id="8" name="Rectangle 3"/>
          <p:cNvSpPr>
            <a:spLocks noChangeArrowheads="1"/>
          </p:cNvSpPr>
          <p:nvPr/>
        </p:nvSpPr>
        <p:spPr bwMode="auto">
          <a:xfrm>
            <a:off x="179512" y="1556792"/>
            <a:ext cx="8642350" cy="59114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6" charset="0"/>
                <a:cs typeface="Times New Roman" pitchFamily="16" charset="0"/>
              </a:rPr>
              <a:t>Gümüşhane Üniversitesi, 31 Mayıs 2008 tarih ve 26892 sayılı Resmi Gazete’de yayımlanan </a:t>
            </a:r>
            <a:r>
              <a:rPr lang="tr-TR" sz="1400" b="1" u="sng" dirty="0" smtClean="0">
                <a:solidFill>
                  <a:srgbClr val="000000"/>
                </a:solidFill>
                <a:latin typeface="Times New Roman" pitchFamily="16" charset="0"/>
                <a:cs typeface="Times New Roman" pitchFamily="16" charset="0"/>
              </a:rPr>
              <a:t>22/5/2008 tarih ve 5765 Sayılı </a:t>
            </a:r>
            <a:r>
              <a:rPr lang="tr-TR" sz="1400" b="1" dirty="0" smtClean="0">
                <a:solidFill>
                  <a:srgbClr val="000000"/>
                </a:solidFill>
                <a:latin typeface="Times New Roman" pitchFamily="16" charset="0"/>
                <a:cs typeface="Times New Roman" pitchFamily="16" charset="0"/>
              </a:rPr>
              <a:t>“Yükseköğretim Kurumları Teşkilâtı Kanununda ve Yükseköğretim Kurumları Öğretim Elemanlarının Kadroları Hakkında Kanun Hükmünde Kararname ve Genel Kadro ve Usulü Hakkında Kanun Hükmünde Kararnameye Ekli Cetvellerde Değişiklik Yapılmasına Dair Kanun” ile kurulmuştur. İlgili Kanunun Ek 98. Maddesi uyarınca; Gümüşhane’de Gümüşhane Üniversitesi adıyla yeni bir üniversite kurulmuştur. </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6" charset="0"/>
                <a:cs typeface="Times New Roman" pitchFamily="16" charset="0"/>
              </a:rPr>
              <a:t>Bu Üniversite:</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6" charset="0"/>
                <a:cs typeface="Times New Roman" pitchFamily="16" charset="0"/>
              </a:rPr>
              <a:t>a)</a:t>
            </a:r>
            <a:r>
              <a:rPr lang="tr-TR" sz="1400" b="1" dirty="0" smtClean="0">
                <a:solidFill>
                  <a:srgbClr val="000000"/>
                </a:solidFill>
                <a:latin typeface="Times New Roman" pitchFamily="16" charset="0"/>
                <a:cs typeface="Times New Roman" pitchFamily="16" charset="0"/>
              </a:rPr>
              <a:t> Rektörlüğe bağlı olarak yeni kurulan İletişim Fakültesi ile Karadeniz Teknik Üniversitesi Rektörlüğüne bağlı iken adı ve bağlantısı değiştirilerek oluşturulan ve Rektörlüğe bağlanan </a:t>
            </a:r>
            <a:r>
              <a:rPr lang="tr-TR" sz="1400" b="1" dirty="0" smtClean="0">
                <a:solidFill>
                  <a:srgbClr val="FF0000"/>
                </a:solidFill>
                <a:latin typeface="Times New Roman" pitchFamily="16" charset="0"/>
                <a:cs typeface="Times New Roman" pitchFamily="16" charset="0"/>
              </a:rPr>
              <a:t>Gümüşhane Mühendislik Fakültesi ile Gümüşhane İktisadi ve İdari Bilimler Fakültesinden,</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6" charset="0"/>
                <a:cs typeface="Times New Roman" pitchFamily="16" charset="0"/>
              </a:rPr>
              <a:t>b) </a:t>
            </a:r>
            <a:r>
              <a:rPr lang="tr-TR" sz="1400" b="1" dirty="0" smtClean="0">
                <a:solidFill>
                  <a:srgbClr val="000000"/>
                </a:solidFill>
                <a:latin typeface="Times New Roman" pitchFamily="16" charset="0"/>
                <a:cs typeface="Times New Roman" pitchFamily="16" charset="0"/>
              </a:rPr>
              <a:t>Karadeniz Teknik Üniversitesi Rektörlüğüne bağlı iken adı ve bağlantısı değiştirilerek oluşturulan ve Rektörlüğe bağlanan </a:t>
            </a:r>
            <a:r>
              <a:rPr lang="tr-TR" sz="1400" b="1" dirty="0" smtClean="0">
                <a:solidFill>
                  <a:srgbClr val="FF0000"/>
                </a:solidFill>
                <a:latin typeface="Times New Roman" pitchFamily="16" charset="0"/>
                <a:cs typeface="Times New Roman" pitchFamily="16" charset="0"/>
              </a:rPr>
              <a:t>Gümüşhane Sağlık Yüksekokulundan,</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6" charset="0"/>
                <a:cs typeface="Times New Roman" pitchFamily="16" charset="0"/>
              </a:rPr>
              <a:t>c) </a:t>
            </a:r>
            <a:r>
              <a:rPr lang="tr-TR" sz="1400" b="1" dirty="0" smtClean="0">
                <a:solidFill>
                  <a:srgbClr val="000000"/>
                </a:solidFill>
                <a:latin typeface="Times New Roman" pitchFamily="16" charset="0"/>
                <a:cs typeface="Times New Roman" pitchFamily="16" charset="0"/>
              </a:rPr>
              <a:t>Karadeniz Teknik Üniversitesi Rektörlüğüne bağlı iken adı ve bağlantısı değiştirilerek oluşturulan ve Rektörlüğe bağlanan </a:t>
            </a:r>
            <a:r>
              <a:rPr lang="tr-TR" sz="1400" b="1" dirty="0" smtClean="0">
                <a:solidFill>
                  <a:srgbClr val="FF0000"/>
                </a:solidFill>
                <a:latin typeface="Times New Roman" pitchFamily="16" charset="0"/>
                <a:cs typeface="Times New Roman" pitchFamily="16" charset="0"/>
              </a:rPr>
              <a:t>Gümüşhane Meslek Yüksekokulu, Şiran Meslek Yüksekokulu, Gümüşhane Sağlık Hizmetleri Meslek Yüksekokulu</a:t>
            </a:r>
            <a:r>
              <a:rPr lang="tr-TR" sz="1400" b="1" dirty="0" smtClean="0">
                <a:solidFill>
                  <a:srgbClr val="000000"/>
                </a:solidFill>
                <a:latin typeface="Times New Roman" pitchFamily="16" charset="0"/>
                <a:cs typeface="Times New Roman" pitchFamily="16" charset="0"/>
              </a:rPr>
              <a:t> ile Erzincan Üniversitesi Rektörlüğüne bağlı iken adı ve bağlantısı değiştirilerek oluşturulan ve Rektörlüğe bağlanan </a:t>
            </a:r>
            <a:r>
              <a:rPr lang="tr-TR" sz="1400" b="1" dirty="0" smtClean="0">
                <a:solidFill>
                  <a:srgbClr val="FF0000"/>
                </a:solidFill>
                <a:latin typeface="Times New Roman" pitchFamily="16" charset="0"/>
                <a:cs typeface="Times New Roman" pitchFamily="16" charset="0"/>
              </a:rPr>
              <a:t>Kelkit Aydın Doğan Meslek Yüksekokulundan,</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smtClean="0">
              <a:solidFill>
                <a:srgbClr val="FF0000"/>
              </a:solidFill>
              <a:latin typeface="Times New Roman" pitchFamily="16" charset="0"/>
              <a:cs typeface="Times New Roman" pitchFamily="16" charset="0"/>
            </a:endParaRP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FF0000"/>
              </a:solidFill>
              <a:latin typeface="Times New Roman" pitchFamily="16" charset="0"/>
              <a:cs typeface="Times New Roman" pitchFamily="16" charset="0"/>
            </a:endParaRPr>
          </a:p>
        </p:txBody>
      </p:sp>
    </p:spTree>
    <p:extLst>
      <p:ext uri="{BB962C8B-B14F-4D97-AF65-F5344CB8AC3E}">
        <p14:creationId xmlns="" xmlns:p14="http://schemas.microsoft.com/office/powerpoint/2010/main" val="1893152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1107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Birim  ve  idare  faaliyet  raporları,  Ek-1’de  yer  alan  şekle  uygun  olarak hazırlanır.  Birim  faaliyet  raporlarında  sadece  harcama  birimine  ilişkin bilgilere  yer  verilir.  Birim  faaliyet  raporlarında  birim  yöneticisinin;  idare faaliyet raporlarında ise ilgili bakan ve üst yöneticinin sunuş metni yer alır.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İdare  faaliyet  raporlarına,  Ek-2  ve  Ek-4’te  örnekleri  yer  alan  üst  yönetici tarafından imzalanan «İç Kontrol Güvence Beyanı" ile mali hizmetler birim yöneticisi  tarafından  imzalanan  "  Mali  Hizmetler  Birim  Yöneticisinin Beyanı",  birim  faaliyet  raporlarına  ise  Ek-3’te  örneği  yer  alan  ve  harcama yetkilisi tarafından imzalanan «İç Kontrol Güvence Beyanı" eklenir.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smtClean="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latin typeface="Times New Roman" pitchFamily="18" charset="0"/>
                <a:cs typeface="Times New Roman" pitchFamily="18" charset="0"/>
              </a:rPr>
              <a:t>  Kamu   yönetiminde   uygulama   birliğini   sağlamak   ve   birim   faaliyet raporlarından     hareketle     idare     faaliyet     raporlarının     hazırlanmasını kolaylaştırmak  amacıyla,  raporlarda  yer  alması  gereken  diğer  hususlar  ve ekler   Bakanlıkça   hazırlanan   performans   esaslı   bütçeleme   rehberinde belirlenir.</a:t>
            </a: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DÜZENLENMESİ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931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956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smtClean="0">
                <a:solidFill>
                  <a:srgbClr val="000000"/>
                </a:solidFill>
                <a:cs typeface="Times New Roman" pitchFamily="16" charset="0"/>
              </a:rPr>
              <a:t>  Genel faaliyet raporu, mahalli idareler genel faaliyet raporu ve idare   faaliyet   raporları   Yönetmeliğin   ilgili   maddelerinde belirlenmiş olan sürelere uyularak basın açıklaması yapılmak suretiyle  kamuoyuna  duyurulur  ve  ilgili  idarenin  internet sayfasında  yayımlanır.  internet  sayfası  bulunmayan  idareler, faaliyet  raporlarına  kamuoyunun  erişimini  sağlamak  üzere gerekli tedbirleri alırlar . </a:t>
            </a:r>
            <a:endParaRPr lang="tr-TR" sz="1400" dirty="0">
              <a:solidFill>
                <a:srgbClr val="000000"/>
              </a:solidFill>
              <a:cs typeface="Times New Roman" pitchFamily="16" charset="0"/>
            </a:endParaRPr>
          </a:p>
        </p:txBody>
      </p:sp>
      <p:sp>
        <p:nvSpPr>
          <p:cNvPr id="9" name="Dikdörtgen 8"/>
          <p:cNvSpPr/>
          <p:nvPr/>
        </p:nvSpPr>
        <p:spPr>
          <a:xfrm>
            <a:off x="-7861" y="1027056"/>
            <a:ext cx="715978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F0287"/>
                </a:solidFill>
                <a:effectLst>
                  <a:outerShdw blurRad="38100" dist="38100" dir="2700000" algn="tl">
                    <a:srgbClr val="C0C0C0"/>
                  </a:outerShdw>
                </a:effectLst>
                <a:latin typeface="Arial Black" pitchFamily="32" charset="0"/>
                <a:cs typeface="Arial" charset="0"/>
              </a:rPr>
              <a:t>FAALİYET RAPORLARININ KAMUOYUNA AÇIKLANMASI</a:t>
            </a:r>
            <a:endParaRPr lang="tr-TR" b="1" dirty="0">
              <a:solidFill>
                <a:srgbClr val="0F0287"/>
              </a:solidFill>
              <a:effectLst>
                <a:outerShdw blurRad="38100" dist="38100" dir="2700000" algn="tl">
                  <a:srgbClr val="C0C0C0"/>
                </a:outerShdw>
              </a:effectLst>
              <a:latin typeface="Arial Black" pitchFamily="32" charset="0"/>
              <a:cs typeface="Arial" charset="0"/>
            </a:endParaRP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426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7729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179512" y="2924944"/>
            <a:ext cx="8642350"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GÜMÜŞHANE ÜNİVERSİTESİ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  </a:t>
            </a:r>
          </a:p>
        </p:txBody>
      </p:sp>
    </p:spTree>
    <p:extLst>
      <p:ext uri="{BB962C8B-B14F-4D97-AF65-F5344CB8AC3E}">
        <p14:creationId xmlns="" xmlns:p14="http://schemas.microsoft.com/office/powerpoint/2010/main" val="170996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
            <a:ext cx="864419" cy="8644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p:cNvSpPr>
            <a:spLocks noChangeArrowheads="1"/>
          </p:cNvSpPr>
          <p:nvPr/>
        </p:nvSpPr>
        <p:spPr bwMode="auto">
          <a:xfrm>
            <a:off x="179512" y="1556792"/>
            <a:ext cx="8642350" cy="36493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FF0000"/>
                </a:solidFill>
                <a:latin typeface="Times New Roman" pitchFamily="16" charset="0"/>
                <a:cs typeface="Times New Roman" pitchFamily="16" charset="0"/>
              </a:rPr>
              <a:t>d) </a:t>
            </a:r>
            <a:r>
              <a:rPr lang="tr-TR" sz="1400" b="1" dirty="0" smtClean="0">
                <a:solidFill>
                  <a:srgbClr val="000000"/>
                </a:solidFill>
                <a:latin typeface="Times New Roman" pitchFamily="16" charset="0"/>
                <a:cs typeface="Times New Roman" pitchFamily="16" charset="0"/>
              </a:rPr>
              <a:t>Rektörlüğe bağlı olarak yeni kurulan </a:t>
            </a:r>
            <a:r>
              <a:rPr lang="tr-TR" sz="1400" b="1" dirty="0" smtClean="0">
                <a:solidFill>
                  <a:srgbClr val="FF0000"/>
                </a:solidFill>
                <a:latin typeface="Times New Roman" pitchFamily="16" charset="0"/>
                <a:cs typeface="Times New Roman" pitchFamily="16" charset="0"/>
              </a:rPr>
              <a:t>Sosyal Bilimler Enstitüsü ile Fen Bilimleri Enstitüsünden </a:t>
            </a:r>
            <a:r>
              <a:rPr lang="tr-TR" sz="1400" b="1" dirty="0" smtClean="0">
                <a:solidFill>
                  <a:srgbClr val="000000"/>
                </a:solidFill>
                <a:latin typeface="Times New Roman" pitchFamily="16" charset="0"/>
                <a:cs typeface="Times New Roman" pitchFamily="16" charset="0"/>
              </a:rPr>
              <a:t>oluşmuştur.</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6" charset="0"/>
                <a:cs typeface="Times New Roman" pitchFamily="16" charset="0"/>
              </a:rPr>
              <a:t>Gümüşhane Üniversitesi kuruluşundan itibaren hızla büyümeye devam etmiş; bu bağlamda yeni fakülteler, yüksekokullar ve meslek yüksekokulları kurulmuş ve yeni bölümler açılmıştır. Üniversitemiz, hâlihazırda iki enstitü,  beş fakülte, üç yüksekokul, sekiz meslek yüksekokulu ve iki araştırma ve uygulama merkezi ile her gün biraz daha büyümeye ve gelişmeye devam etmektedir. </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smtClean="0">
              <a:solidFill>
                <a:srgbClr val="000000"/>
              </a:solidFill>
              <a:latin typeface="Times New Roman" pitchFamily="16" charset="0"/>
              <a:cs typeface="Times New Roman" pitchFamily="16" charset="0"/>
            </a:endParaRPr>
          </a:p>
          <a:p>
            <a:pPr indent="355600" algn="just">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smtClean="0">
                <a:solidFill>
                  <a:srgbClr val="000000"/>
                </a:solidFill>
                <a:latin typeface="Times New Roman" pitchFamily="16" charset="0"/>
                <a:cs typeface="Times New Roman" pitchFamily="16" charset="0"/>
              </a:rPr>
              <a:t>Üniversitemize bağlı olarak kurulan, diğer üniversitelerden adı ve bağlantısı değiştirilerek üniversitemize 31.05.2008 tarihinde bağlanan, Üniversitemize bağlı olarak daha sonradan kurulan birimlerimizin kuruluş tarihleri aşağıda sıralanmıştır</a:t>
            </a:r>
            <a:endParaRPr lang="tr-TR" sz="1400" b="1" dirty="0" smtClean="0">
              <a:solidFill>
                <a:srgbClr val="FF0000"/>
              </a:solidFill>
              <a:latin typeface="Times New Roman" pitchFamily="16" charset="0"/>
              <a:cs typeface="Times New Roman" pitchFamily="16" charset="0"/>
            </a:endParaRP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smtClean="0">
              <a:solidFill>
                <a:srgbClr val="FF0000"/>
              </a:solidFill>
              <a:latin typeface="Times New Roman" pitchFamily="16" charset="0"/>
              <a:cs typeface="Times New Roman" pitchFamily="16" charset="0"/>
            </a:endParaRPr>
          </a:p>
        </p:txBody>
      </p:sp>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 xmlns:p14="http://schemas.microsoft.com/office/powerpoint/2010/main" val="4466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847223302"/>
              </p:ext>
            </p:extLst>
          </p:nvPr>
        </p:nvGraphicFramePr>
        <p:xfrm>
          <a:off x="179512" y="1772816"/>
          <a:ext cx="8713788" cy="3111500"/>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ENSTİTÜLER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1057361">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Fen Bilimleri Enstitüsü</a:t>
                      </a:r>
                    </a:p>
                  </a:txBody>
                  <a:tcPr marL="108000" marR="108000" marT="25202"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108000" marR="108000" marT="45724" marB="45724" horzOverflow="overflow">
                    <a:lnL>
                      <a:noFill/>
                    </a:lnL>
                    <a:lnR>
                      <a:noFill/>
                    </a:lnR>
                    <a:lnT>
                      <a:noFill/>
                    </a:lnT>
                    <a:lnB>
                      <a:noFill/>
                    </a:lnB>
                    <a:lnTlToBr>
                      <a:noFill/>
                    </a:lnTlToBr>
                    <a:lnBlToTr>
                      <a:noFill/>
                    </a:lnBlToTr>
                    <a:noFill/>
                  </a:tcPr>
                </a:tc>
              </a:tr>
              <a:tr h="95257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Sosyal Bilimler Enstitüsü</a:t>
                      </a:r>
                    </a:p>
                  </a:txBody>
                  <a:tcPr marL="108000" marR="108000" marT="25202"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08000" marR="108000" marT="45724" marB="45724" horzOverflow="overflow">
                    <a:lnL>
                      <a:noFill/>
                    </a:lnL>
                    <a:lnR>
                      <a:noFill/>
                    </a:lnR>
                    <a:lnT>
                      <a:noFill/>
                    </a:lnT>
                    <a:lnB>
                      <a:noFill/>
                    </a:lnB>
                    <a:lnTlToBr>
                      <a:noFill/>
                    </a:lnTlToBr>
                    <a:lnBlToTr>
                      <a:noFill/>
                    </a:lnBlToTr>
                    <a:noFill/>
                  </a:tcPr>
                </a:tc>
              </a:tr>
            </a:tbl>
          </a:graphicData>
        </a:graphic>
      </p:graphicFrame>
      <p:sp>
        <p:nvSpPr>
          <p:cNvPr id="11" name="Dikdörtgen 10"/>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 xmlns:p14="http://schemas.microsoft.com/office/powerpoint/2010/main" val="222783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4113312704"/>
              </p:ext>
            </p:extLst>
          </p:nvPr>
        </p:nvGraphicFramePr>
        <p:xfrm>
          <a:off x="179512" y="1772816"/>
          <a:ext cx="8713788" cy="4913018"/>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FAKÜLTELER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914663">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Mühendislik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11.07.1992 Tarihinde Karadeniz Teknik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5121" marB="0" anchor="ctr" horzOverflow="overflow">
                    <a:lnL>
                      <a:noFill/>
                    </a:lnL>
                    <a:lnR>
                      <a:noFill/>
                    </a:lnR>
                    <a:lnT>
                      <a:noFill/>
                    </a:lnT>
                    <a:lnB>
                      <a:noFill/>
                    </a:lnB>
                    <a:lnTlToBr>
                      <a:noFill/>
                    </a:lnTlToBr>
                    <a:lnBlToTr>
                      <a:noFill/>
                    </a:lnBlToTr>
                    <a:noFill/>
                  </a:tcPr>
                </a:tc>
              </a:tr>
              <a:tr h="57606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İktisadi Ve İdari Bilimler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03.10.2007 Tarihinde Karadeniz Teknik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5121" marB="0" anchor="ctr" horzOverflow="overflow">
                    <a:lnL>
                      <a:noFill/>
                    </a:lnL>
                    <a:lnR>
                      <a:noFill/>
                    </a:lnR>
                    <a:lnT>
                      <a:noFill/>
                    </a:lnT>
                    <a:lnB>
                      <a:noFill/>
                    </a:lnB>
                    <a:lnTlToBr>
                      <a:noFill/>
                    </a:lnTlToBr>
                    <a:lnBlToTr>
                      <a:noFill/>
                    </a:lnBlToTr>
                    <a:noFill/>
                  </a:tcPr>
                </a:tc>
              </a:tr>
              <a:tr h="704951">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İletişim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smtClean="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tr>
              <a:tr h="648072">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İlahiyat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07.06.2010 Tarihli Bakanlar Kurulunda Kabul Edilerek 01.07.2010 Tarih Ve 27628 Sayılı Resmi Gazetede yayımlandı.</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tr>
              <a:tr h="95257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Edebiyat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14.11.2011 Tarihli Bakanlar Kurulunda Kabul Edilerek 03.01.2012 Tarih Ve 28162 Sayılı Resmi Gazetede yayımlandı.</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tr>
            </a:tbl>
          </a:graphicData>
        </a:graphic>
      </p:graphicFrame>
      <p:sp>
        <p:nvSpPr>
          <p:cNvPr id="8" name="Dikdörtgen 7"/>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 xmlns:p14="http://schemas.microsoft.com/office/powerpoint/2010/main" val="112910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4239879194"/>
              </p:ext>
            </p:extLst>
          </p:nvPr>
        </p:nvGraphicFramePr>
        <p:xfrm>
          <a:off x="179512" y="1772816"/>
          <a:ext cx="8713788" cy="3744416"/>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YÜKSEKOKULLAR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842655">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Gümüşhane Sağlık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02.11.1996 Tarihinde Karadeniz Teknik Üniversitesi’ne bağlı olarak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20161" marB="0" anchor="ctr" horzOverflow="overflow">
                    <a:lnL>
                      <a:noFill/>
                    </a:lnL>
                    <a:lnR>
                      <a:noFill/>
                    </a:lnR>
                    <a:lnT>
                      <a:noFill/>
                    </a:lnT>
                    <a:lnB>
                      <a:noFill/>
                    </a:lnB>
                    <a:lnTlToBr>
                      <a:noFill/>
                    </a:lnTlToBr>
                    <a:lnBlToTr>
                      <a:noFill/>
                    </a:lnBlToTr>
                    <a:noFill/>
                  </a:tcPr>
                </a:tc>
              </a:tr>
              <a:tr h="864096">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Turizm İşletmeciliği Ve Otelcilik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01.02.2010 Tarihli Bakanlar Kurulunda Kabul Edilerek 26.02.2010 Tarih Ve 27505 Sayılı Resmi Gazetede yayımlandı.</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Beden Eğitimi Ve Spor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08.04.2010 Tarihli Bakanlar Kurulunda Kabul Edilerek 28.04.2010 Tarih Ve 27565 Sayılı Resmi Gazetede yayımlandı.</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smtClean="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tr>
            </a:tbl>
          </a:graphicData>
        </a:graphic>
      </p:graphicFrame>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526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BİRİM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FAALİYET RAPORU </a:t>
            </a:r>
            <a:endParaRPr lang="tr-TR" b="1" dirty="0" smtClean="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F88631"/>
                </a:solidFill>
                <a:effectLst>
                  <a:outerShdw blurRad="38100" dist="38100" dir="2700000" algn="tl">
                    <a:srgbClr val="C0C0C0"/>
                  </a:outerShdw>
                </a:effectLst>
                <a:latin typeface="Arial Black" pitchFamily="32" charset="0"/>
                <a:ea typeface="+mn-ea"/>
                <a:cs typeface="Arial" charset="0"/>
              </a:rPr>
              <a:t>HAZIRLAMA </a:t>
            </a:r>
            <a:r>
              <a:rPr lang="tr-TR" b="1" dirty="0">
                <a:solidFill>
                  <a:srgbClr val="F88631"/>
                </a:solidFill>
                <a:effectLst>
                  <a:outerShdw blurRad="38100" dist="38100" dir="2700000" algn="tl">
                    <a:srgbClr val="C0C0C0"/>
                  </a:outerShdw>
                </a:effectLst>
                <a:latin typeface="Arial Black" pitchFamily="32" charset="0"/>
                <a:ea typeface="+mn-ea"/>
                <a:cs typeface="Arial" charset="0"/>
              </a:rPr>
              <a:t>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 xmlns:p14="http://schemas.microsoft.com/office/powerpoint/2010/main" val="565330172"/>
              </p:ext>
            </p:extLst>
          </p:nvPr>
        </p:nvGraphicFramePr>
        <p:xfrm>
          <a:off x="179512" y="1772816"/>
          <a:ext cx="8713788" cy="4608512"/>
        </p:xfrm>
        <a:graphic>
          <a:graphicData uri="http://schemas.openxmlformats.org/drawingml/2006/table">
            <a:tbl>
              <a:tblPr/>
              <a:tblGrid>
                <a:gridCol w="2903538"/>
                <a:gridCol w="3540125"/>
                <a:gridCol w="2270125"/>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MESLEK YÜKSEKOKULLARI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smtClean="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Gümüşhane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20.07.1982 Tarihinde Karadeniz Teknik Üniversitesi’ne bağlı olarak kuruldu.</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Sağlık Hizmetleri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10.09.1992 Tarihinde Karadeniz Teknik Üniversitesine Bağlı Olarak kuruldu.</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Kelkit Aydın Doğan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20.07.1982 Tarihinde Atatürk Üniversitesine Bağlı Olarak Kuruldu. 17.03.2006'da Erzincan Üniversitesine devredildi.</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tr>
              <a:tr h="115212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Kelkit Sağlık Hizmetleri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28.09.2003 Tarihinde Atatürk Üniversitesine Bağlı Olarak Kuruldu. 17.03.2006 Tarihinde Erzincan Üniversitesine devredildi.</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tr>
            </a:tbl>
          </a:graphicData>
        </a:graphic>
      </p:graphicFrame>
      <p:sp>
        <p:nvSpPr>
          <p:cNvPr id="8" name="Dikdörtgen 7"/>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4755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4045</Words>
  <Application>Microsoft Office PowerPoint</Application>
  <PresentationFormat>Ekran Gösterisi (4:3)</PresentationFormat>
  <Paragraphs>616</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hamittanis</cp:lastModifiedBy>
  <cp:revision>33</cp:revision>
  <dcterms:created xsi:type="dcterms:W3CDTF">2013-01-04T11:12:56Z</dcterms:created>
  <dcterms:modified xsi:type="dcterms:W3CDTF">2015-01-06T06:26:32Z</dcterms:modified>
</cp:coreProperties>
</file>