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6" r:id="rId2"/>
    <p:sldId id="257" r:id="rId3"/>
    <p:sldId id="260" r:id="rId4"/>
    <p:sldId id="261" r:id="rId5"/>
    <p:sldId id="264" r:id="rId6"/>
    <p:sldId id="265" r:id="rId7"/>
    <p:sldId id="267" r:id="rId8"/>
    <p:sldId id="266" r:id="rId9"/>
    <p:sldId id="273" r:id="rId10"/>
    <p:sldId id="258" r:id="rId11"/>
    <p:sldId id="276" r:id="rId12"/>
    <p:sldId id="277" r:id="rId13"/>
    <p:sldId id="269" r:id="rId14"/>
    <p:sldId id="278" r:id="rId15"/>
    <p:sldId id="282" r:id="rId16"/>
    <p:sldId id="274" r:id="rId17"/>
    <p:sldId id="275" r:id="rId18"/>
    <p:sldId id="279" r:id="rId19"/>
    <p:sldId id="280" r:id="rId20"/>
    <p:sldId id="259" r:id="rId21"/>
    <p:sldId id="263" r:id="rId22"/>
    <p:sldId id="281" r:id="rId23"/>
    <p:sldId id="262" r:id="rId2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0" d="100"/>
          <a:sy n="50" d="100"/>
        </p:scale>
        <p:origin x="787" y="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E716A22F-E7B7-40E1-8FCC-4B95A0AA6BE9}" type="datetimeFigureOut">
              <a:rPr lang="tr-TR" smtClean="0"/>
              <a:t>11.08.2022</a:t>
            </a:fld>
            <a:endParaRPr lang="tr-TR"/>
          </a:p>
        </p:txBody>
      </p:sp>
      <p:sp>
        <p:nvSpPr>
          <p:cNvPr id="5" name="Footer Placeholder 4"/>
          <p:cNvSpPr>
            <a:spLocks noGrp="1"/>
          </p:cNvSpPr>
          <p:nvPr>
            <p:ph type="ftr" sz="quarter" idx="11"/>
          </p:nvPr>
        </p:nvSpPr>
        <p:spPr>
          <a:xfrm>
            <a:off x="2692397" y="5037663"/>
            <a:ext cx="5214635" cy="279400"/>
          </a:xfrm>
        </p:spPr>
        <p:txBody>
          <a:bodyPr/>
          <a:lstStyle/>
          <a:p>
            <a:endParaRPr lang="tr-TR"/>
          </a:p>
        </p:txBody>
      </p:sp>
      <p:sp>
        <p:nvSpPr>
          <p:cNvPr id="6" name="Slide Number Placeholder 5"/>
          <p:cNvSpPr>
            <a:spLocks noGrp="1"/>
          </p:cNvSpPr>
          <p:nvPr>
            <p:ph type="sldNum" sz="quarter" idx="12"/>
          </p:nvPr>
        </p:nvSpPr>
        <p:spPr>
          <a:xfrm>
            <a:off x="8956900" y="5037663"/>
            <a:ext cx="551167" cy="279400"/>
          </a:xfrm>
        </p:spPr>
        <p:txBody>
          <a:bodyPr/>
          <a:lstStyle/>
          <a:p>
            <a:fld id="{74A07ED4-07AE-4A24-8423-C96D5FF53EF0}" type="slidenum">
              <a:rPr lang="tr-TR" smtClean="0"/>
              <a:t>‹#›</a:t>
            </a:fld>
            <a:endParaRPr lang="tr-TR"/>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63317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E716A22F-E7B7-40E1-8FCC-4B95A0AA6BE9}" type="datetimeFigureOut">
              <a:rPr lang="tr-TR" smtClean="0"/>
              <a:t>11.08.2022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4A07ED4-07AE-4A24-8423-C96D5FF53EF0}" type="slidenum">
              <a:rPr lang="tr-TR" smtClean="0"/>
              <a:t>‹#›</a:t>
            </a:fld>
            <a:endParaRPr lang="tr-TR"/>
          </a:p>
        </p:txBody>
      </p:sp>
    </p:spTree>
    <p:extLst>
      <p:ext uri="{BB962C8B-B14F-4D97-AF65-F5344CB8AC3E}">
        <p14:creationId xmlns:p14="http://schemas.microsoft.com/office/powerpoint/2010/main" val="3407514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716A22F-E7B7-40E1-8FCC-4B95A0AA6BE9}" type="datetimeFigureOut">
              <a:rPr lang="tr-TR" smtClean="0"/>
              <a:t>11.08.2022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4A07ED4-07AE-4A24-8423-C96D5FF53EF0}" type="slidenum">
              <a:rPr lang="tr-TR" smtClean="0"/>
              <a:t>‹#›</a:t>
            </a:fld>
            <a:endParaRPr lang="tr-TR"/>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246069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716A22F-E7B7-40E1-8FCC-4B95A0AA6BE9}" type="datetimeFigureOut">
              <a:rPr lang="tr-TR" smtClean="0"/>
              <a:t>11.08.2022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4A07ED4-07AE-4A24-8423-C96D5FF53EF0}" type="slidenum">
              <a:rPr lang="tr-TR" smtClean="0"/>
              <a:t>‹#›</a:t>
            </a:fld>
            <a:endParaRPr lang="tr-T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6883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716A22F-E7B7-40E1-8FCC-4B95A0AA6BE9}" type="datetimeFigureOut">
              <a:rPr lang="tr-TR" smtClean="0"/>
              <a:t>11.08.2022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4A07ED4-07AE-4A24-8423-C96D5FF53EF0}" type="slidenum">
              <a:rPr lang="tr-TR" smtClean="0"/>
              <a:t>‹#›</a:t>
            </a:fld>
            <a:endParaRPr lang="tr-TR"/>
          </a:p>
        </p:txBody>
      </p:sp>
    </p:spTree>
    <p:extLst>
      <p:ext uri="{BB962C8B-B14F-4D97-AF65-F5344CB8AC3E}">
        <p14:creationId xmlns:p14="http://schemas.microsoft.com/office/powerpoint/2010/main" val="32551877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716A22F-E7B7-40E1-8FCC-4B95A0AA6BE9}" type="datetimeFigureOut">
              <a:rPr lang="tr-TR" smtClean="0"/>
              <a:t>11.08.2022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4A07ED4-07AE-4A24-8423-C96D5FF53EF0}" type="slidenum">
              <a:rPr lang="tr-TR" smtClean="0"/>
              <a:t>‹#›</a:t>
            </a:fld>
            <a:endParaRPr lang="tr-T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228763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716A22F-E7B7-40E1-8FCC-4B95A0AA6BE9}" type="datetimeFigureOut">
              <a:rPr lang="tr-TR" smtClean="0"/>
              <a:t>11.08.2022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4A07ED4-07AE-4A24-8423-C96D5FF53EF0}" type="slidenum">
              <a:rPr lang="tr-TR" smtClean="0"/>
              <a:t>‹#›</a:t>
            </a:fld>
            <a:endParaRPr lang="tr-TR"/>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805901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716A22F-E7B7-40E1-8FCC-4B95A0AA6BE9}" type="datetimeFigureOut">
              <a:rPr lang="tr-TR" smtClean="0"/>
              <a:t>11.08.2022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4A07ED4-07AE-4A24-8423-C96D5FF53EF0}" type="slidenum">
              <a:rPr lang="tr-TR" smtClean="0"/>
              <a:t>‹#›</a:t>
            </a:fld>
            <a:endParaRPr lang="tr-TR"/>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43322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716A22F-E7B7-40E1-8FCC-4B95A0AA6BE9}" type="datetimeFigureOut">
              <a:rPr lang="tr-TR" smtClean="0"/>
              <a:t>11.08.2022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4A07ED4-07AE-4A24-8423-C96D5FF53EF0}" type="slidenum">
              <a:rPr lang="tr-TR" smtClean="0"/>
              <a:t>‹#›</a:t>
            </a:fld>
            <a:endParaRPr lang="tr-TR"/>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25924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716A22F-E7B7-40E1-8FCC-4B95A0AA6BE9}" type="datetimeFigureOut">
              <a:rPr lang="tr-TR" smtClean="0"/>
              <a:t>11.08.2022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4A07ED4-07AE-4A24-8423-C96D5FF53EF0}" type="slidenum">
              <a:rPr lang="tr-TR" smtClean="0"/>
              <a:t>‹#›</a:t>
            </a:fld>
            <a:endParaRPr lang="tr-TR"/>
          </a:p>
        </p:txBody>
      </p:sp>
    </p:spTree>
    <p:extLst>
      <p:ext uri="{BB962C8B-B14F-4D97-AF65-F5344CB8AC3E}">
        <p14:creationId xmlns:p14="http://schemas.microsoft.com/office/powerpoint/2010/main" val="2929965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716A22F-E7B7-40E1-8FCC-4B95A0AA6BE9}" type="datetimeFigureOut">
              <a:rPr lang="tr-TR" smtClean="0"/>
              <a:t>11.08.2022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4A07ED4-07AE-4A24-8423-C96D5FF53EF0}" type="slidenum">
              <a:rPr lang="tr-TR" smtClean="0"/>
              <a:t>‹#›</a:t>
            </a:fld>
            <a:endParaRPr lang="tr-TR"/>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397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E716A22F-E7B7-40E1-8FCC-4B95A0AA6BE9}" type="datetimeFigureOut">
              <a:rPr lang="tr-TR" smtClean="0"/>
              <a:t>11.08.2022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4A07ED4-07AE-4A24-8423-C96D5FF53EF0}" type="slidenum">
              <a:rPr lang="tr-TR" smtClean="0"/>
              <a:t>‹#›</a:t>
            </a:fld>
            <a:endParaRPr lang="tr-TR"/>
          </a:p>
        </p:txBody>
      </p:sp>
    </p:spTree>
    <p:extLst>
      <p:ext uri="{BB962C8B-B14F-4D97-AF65-F5344CB8AC3E}">
        <p14:creationId xmlns:p14="http://schemas.microsoft.com/office/powerpoint/2010/main" val="1969595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E716A22F-E7B7-40E1-8FCC-4B95A0AA6BE9}" type="datetimeFigureOut">
              <a:rPr lang="tr-TR" smtClean="0"/>
              <a:t>11.08.2022</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74A07ED4-07AE-4A24-8423-C96D5FF53EF0}" type="slidenum">
              <a:rPr lang="tr-TR" smtClean="0"/>
              <a:t>‹#›</a:t>
            </a:fld>
            <a:endParaRPr lang="tr-TR"/>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6017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E716A22F-E7B7-40E1-8FCC-4B95A0AA6BE9}" type="datetimeFigureOut">
              <a:rPr lang="tr-TR" smtClean="0"/>
              <a:t>11.08.2022</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74A07ED4-07AE-4A24-8423-C96D5FF53EF0}" type="slidenum">
              <a:rPr lang="tr-TR" smtClean="0"/>
              <a:t>‹#›</a:t>
            </a:fld>
            <a:endParaRPr lang="tr-TR"/>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5226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16A22F-E7B7-40E1-8FCC-4B95A0AA6BE9}" type="datetimeFigureOut">
              <a:rPr lang="tr-TR" smtClean="0"/>
              <a:t>11.08.2022</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74A07ED4-07AE-4A24-8423-C96D5FF53EF0}" type="slidenum">
              <a:rPr lang="tr-TR" smtClean="0"/>
              <a:t>‹#›</a:t>
            </a:fld>
            <a:endParaRPr lang="tr-TR"/>
          </a:p>
        </p:txBody>
      </p:sp>
    </p:spTree>
    <p:extLst>
      <p:ext uri="{BB962C8B-B14F-4D97-AF65-F5344CB8AC3E}">
        <p14:creationId xmlns:p14="http://schemas.microsoft.com/office/powerpoint/2010/main" val="2236680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E716A22F-E7B7-40E1-8FCC-4B95A0AA6BE9}" type="datetimeFigureOut">
              <a:rPr lang="tr-TR" smtClean="0"/>
              <a:t>11.08.2022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4A07ED4-07AE-4A24-8423-C96D5FF53EF0}" type="slidenum">
              <a:rPr lang="tr-TR" smtClean="0"/>
              <a:t>‹#›</a:t>
            </a:fld>
            <a:endParaRPr lang="tr-TR"/>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28239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smtClean="0"/>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E716A22F-E7B7-40E1-8FCC-4B95A0AA6BE9}" type="datetimeFigureOut">
              <a:rPr lang="tr-TR" smtClean="0"/>
              <a:t>11.08.2022</a:t>
            </a:fld>
            <a:endParaRPr lang="tr-T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4A07ED4-07AE-4A24-8423-C96D5FF53EF0}" type="slidenum">
              <a:rPr lang="tr-TR" smtClean="0"/>
              <a:t>‹#›</a:t>
            </a:fld>
            <a:endParaRPr lang="tr-TR"/>
          </a:p>
        </p:txBody>
      </p:sp>
    </p:spTree>
    <p:extLst>
      <p:ext uri="{BB962C8B-B14F-4D97-AF65-F5344CB8AC3E}">
        <p14:creationId xmlns:p14="http://schemas.microsoft.com/office/powerpoint/2010/main" val="1154232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716A22F-E7B7-40E1-8FCC-4B95A0AA6BE9}" type="datetimeFigureOut">
              <a:rPr lang="tr-TR" smtClean="0"/>
              <a:t>11.08.2022</a:t>
            </a:fld>
            <a:endParaRPr lang="tr-T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tr-T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4A07ED4-07AE-4A24-8423-C96D5FF53EF0}" type="slidenum">
              <a:rPr lang="tr-TR" smtClean="0"/>
              <a:t>‹#›</a:t>
            </a:fld>
            <a:endParaRPr lang="tr-TR"/>
          </a:p>
        </p:txBody>
      </p:sp>
    </p:spTree>
    <p:extLst>
      <p:ext uri="{BB962C8B-B14F-4D97-AF65-F5344CB8AC3E}">
        <p14:creationId xmlns:p14="http://schemas.microsoft.com/office/powerpoint/2010/main" val="209005684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2692397" y="3657600"/>
            <a:ext cx="6815669" cy="1554480"/>
          </a:xfrm>
        </p:spPr>
        <p:txBody>
          <a:bodyPr>
            <a:normAutofit/>
          </a:bodyPr>
          <a:lstStyle/>
          <a:p>
            <a:r>
              <a:rPr lang="tr-TR" sz="2400" b="1" dirty="0" smtClean="0">
                <a:latin typeface="Times New Roman" panose="02020603050405020304" pitchFamily="18" charset="0"/>
                <a:cs typeface="Times New Roman" panose="02020603050405020304" pitchFamily="18" charset="0"/>
              </a:rPr>
              <a:t>FİNANSAL OKURYAZARLIK</a:t>
            </a:r>
            <a:endParaRPr lang="tr-TR" sz="2400" b="1" dirty="0">
              <a:latin typeface="Times New Roman" panose="02020603050405020304" pitchFamily="18" charset="0"/>
              <a:cs typeface="Times New Roman" panose="02020603050405020304" pitchFamily="18" charset="0"/>
            </a:endParaRPr>
          </a:p>
          <a:p>
            <a:r>
              <a:rPr lang="tr-TR" sz="2400" b="1" dirty="0" smtClean="0">
                <a:latin typeface="Times New Roman" panose="02020603050405020304" pitchFamily="18" charset="0"/>
                <a:cs typeface="Times New Roman" panose="02020603050405020304" pitchFamily="18" charset="0"/>
              </a:rPr>
              <a:t>AYŞE KOÇ</a:t>
            </a:r>
          </a:p>
          <a:p>
            <a:r>
              <a:rPr lang="tr-TR" sz="2400" b="1" dirty="0" smtClean="0">
                <a:latin typeface="Times New Roman" panose="02020603050405020304" pitchFamily="18" charset="0"/>
                <a:cs typeface="Times New Roman" panose="02020603050405020304" pitchFamily="18" charset="0"/>
              </a:rPr>
              <a:t>STRATEJİ GELİŞTİRME DAİRE BAŞKANLIĞI</a:t>
            </a:r>
          </a:p>
        </p:txBody>
      </p:sp>
      <p:pic>
        <p:nvPicPr>
          <p:cNvPr id="7" name="Resim 6"/>
          <p:cNvPicPr>
            <a:picLocks noChangeAspect="1"/>
          </p:cNvPicPr>
          <p:nvPr/>
        </p:nvPicPr>
        <p:blipFill>
          <a:blip r:embed="rId2"/>
          <a:stretch>
            <a:fillRect/>
          </a:stretch>
        </p:blipFill>
        <p:spPr>
          <a:xfrm>
            <a:off x="4907280" y="1432560"/>
            <a:ext cx="2270760" cy="2118360"/>
          </a:xfrm>
          <a:prstGeom prst="rect">
            <a:avLst/>
          </a:prstGeom>
        </p:spPr>
      </p:pic>
    </p:spTree>
    <p:extLst>
      <p:ext uri="{BB962C8B-B14F-4D97-AF65-F5344CB8AC3E}">
        <p14:creationId xmlns:p14="http://schemas.microsoft.com/office/powerpoint/2010/main" val="40977778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marL="285750" lvl="0" indent="-285750">
              <a:spcBef>
                <a:spcPct val="20000"/>
              </a:spcBef>
              <a:spcAft>
                <a:spcPts val="600"/>
              </a:spcAft>
            </a:pPr>
            <a:r>
              <a:rPr lang="tr-TR" sz="2400" dirty="0" smtClean="0">
                <a:ln>
                  <a:noFill/>
                </a:ln>
                <a:solidFill>
                  <a:prstClr val="black">
                    <a:lumMod val="85000"/>
                    <a:lumOff val="15000"/>
                  </a:prstClr>
                </a:solidFill>
                <a:ea typeface="+mn-ea"/>
                <a:cs typeface="+mn-cs"/>
              </a:rPr>
              <a:t/>
            </a:r>
            <a:br>
              <a:rPr lang="tr-TR" sz="2400" dirty="0" smtClean="0">
                <a:ln>
                  <a:noFill/>
                </a:ln>
                <a:solidFill>
                  <a:prstClr val="black">
                    <a:lumMod val="85000"/>
                    <a:lumOff val="15000"/>
                  </a:prstClr>
                </a:solidFill>
                <a:ea typeface="+mn-ea"/>
                <a:cs typeface="+mn-cs"/>
              </a:rPr>
            </a:br>
            <a:r>
              <a:rPr lang="tr-TR" sz="2400" dirty="0">
                <a:ln>
                  <a:noFill/>
                </a:ln>
                <a:solidFill>
                  <a:prstClr val="black">
                    <a:lumMod val="85000"/>
                    <a:lumOff val="15000"/>
                  </a:prstClr>
                </a:solidFill>
                <a:ea typeface="+mn-ea"/>
                <a:cs typeface="+mn-cs"/>
              </a:rPr>
              <a:t/>
            </a:r>
            <a:br>
              <a:rPr lang="tr-TR" sz="2400" dirty="0">
                <a:ln>
                  <a:noFill/>
                </a:ln>
                <a:solidFill>
                  <a:prstClr val="black">
                    <a:lumMod val="85000"/>
                    <a:lumOff val="15000"/>
                  </a:prstClr>
                </a:solidFill>
                <a:ea typeface="+mn-ea"/>
                <a:cs typeface="+mn-cs"/>
              </a:rPr>
            </a:br>
            <a:r>
              <a:rPr lang="tr-TR" sz="2700" b="1" dirty="0" smtClean="0">
                <a:ln>
                  <a:noFill/>
                </a:ln>
                <a:solidFill>
                  <a:prstClr val="black">
                    <a:lumMod val="85000"/>
                    <a:lumOff val="15000"/>
                  </a:prstClr>
                </a:solidFill>
                <a:latin typeface="Times New Roman" panose="02020603050405020304" pitchFamily="18" charset="0"/>
                <a:ea typeface="+mn-ea"/>
                <a:cs typeface="Times New Roman" panose="02020603050405020304" pitchFamily="18" charset="0"/>
              </a:rPr>
              <a:t>PARAMI </a:t>
            </a:r>
            <a:r>
              <a:rPr lang="tr-TR" sz="2700" b="1" dirty="0">
                <a:ln>
                  <a:noFill/>
                </a:ln>
                <a:solidFill>
                  <a:prstClr val="black">
                    <a:lumMod val="85000"/>
                    <a:lumOff val="15000"/>
                  </a:prstClr>
                </a:solidFill>
                <a:latin typeface="Times New Roman" panose="02020603050405020304" pitchFamily="18" charset="0"/>
                <a:ea typeface="+mn-ea"/>
                <a:cs typeface="Times New Roman" panose="02020603050405020304" pitchFamily="18" charset="0"/>
              </a:rPr>
              <a:t>YÖNETEBİLİYORUM</a:t>
            </a:r>
            <a:r>
              <a:rPr lang="tr-TR" sz="2400" dirty="0">
                <a:ln>
                  <a:noFill/>
                </a:ln>
                <a:solidFill>
                  <a:prstClr val="black">
                    <a:lumMod val="85000"/>
                    <a:lumOff val="15000"/>
                  </a:prstClr>
                </a:solidFill>
                <a:ea typeface="+mn-ea"/>
                <a:cs typeface="+mn-cs"/>
              </a:rPr>
              <a:t/>
            </a:r>
            <a:br>
              <a:rPr lang="tr-TR" sz="2400" dirty="0">
                <a:ln>
                  <a:noFill/>
                </a:ln>
                <a:solidFill>
                  <a:prstClr val="black">
                    <a:lumMod val="85000"/>
                    <a:lumOff val="15000"/>
                  </a:prstClr>
                </a:solidFill>
                <a:ea typeface="+mn-ea"/>
                <a:cs typeface="+mn-cs"/>
              </a:rPr>
            </a:br>
            <a:endParaRPr lang="tr-TR" dirty="0"/>
          </a:p>
        </p:txBody>
      </p:sp>
      <p:sp>
        <p:nvSpPr>
          <p:cNvPr id="3" name="İçerik Yer Tutucusu 2"/>
          <p:cNvSpPr>
            <a:spLocks noGrp="1"/>
          </p:cNvSpPr>
          <p:nvPr>
            <p:ph idx="1"/>
          </p:nvPr>
        </p:nvSpPr>
        <p:spPr>
          <a:xfrm>
            <a:off x="1295400" y="2556932"/>
            <a:ext cx="9905999" cy="3600028"/>
          </a:xfrm>
        </p:spPr>
        <p:txBody>
          <a:bodyPr/>
          <a:lstStyle/>
          <a:p>
            <a:pPr marL="0" indent="0">
              <a:buNone/>
            </a:pPr>
            <a:r>
              <a:rPr lang="tr-TR" b="1" dirty="0" smtClean="0">
                <a:solidFill>
                  <a:schemeClr val="tx1"/>
                </a:solidFill>
                <a:latin typeface="Times New Roman" panose="02020603050405020304" pitchFamily="18" charset="0"/>
                <a:cs typeface="Times New Roman" panose="02020603050405020304" pitchFamily="18" charset="0"/>
              </a:rPr>
              <a:t>Gündelik yaşamda finansal okuryazarlık</a:t>
            </a:r>
          </a:p>
          <a:p>
            <a:pPr>
              <a:buFont typeface="Wingdings" panose="05000000000000000000" pitchFamily="2" charset="2"/>
              <a:buChar char="v"/>
            </a:pPr>
            <a:r>
              <a:rPr lang="tr-TR" dirty="0" smtClean="0">
                <a:solidFill>
                  <a:schemeClr val="tx1"/>
                </a:solidFill>
                <a:latin typeface="Times New Roman" panose="02020603050405020304" pitchFamily="18" charset="0"/>
                <a:cs typeface="Times New Roman" panose="02020603050405020304" pitchFamily="18" charset="0"/>
              </a:rPr>
              <a:t>Alışverişte </a:t>
            </a:r>
            <a:r>
              <a:rPr lang="tr-TR" dirty="0">
                <a:solidFill>
                  <a:schemeClr val="tx1"/>
                </a:solidFill>
                <a:latin typeface="Times New Roman" panose="02020603050405020304" pitchFamily="18" charset="0"/>
                <a:cs typeface="Times New Roman" panose="02020603050405020304" pitchFamily="18" charset="0"/>
              </a:rPr>
              <a:t>basit para hesabı </a:t>
            </a:r>
            <a:r>
              <a:rPr lang="tr-TR" dirty="0" smtClean="0">
                <a:solidFill>
                  <a:schemeClr val="tx1"/>
                </a:solidFill>
                <a:latin typeface="Times New Roman" panose="02020603050405020304" pitchFamily="18" charset="0"/>
                <a:cs typeface="Times New Roman" panose="02020603050405020304" pitchFamily="18" charset="0"/>
              </a:rPr>
              <a:t>yapmak,</a:t>
            </a:r>
          </a:p>
          <a:p>
            <a:pPr>
              <a:buFont typeface="Wingdings" panose="05000000000000000000" pitchFamily="2" charset="2"/>
              <a:buChar char="v"/>
            </a:pPr>
            <a:r>
              <a:rPr lang="tr-TR" dirty="0" smtClean="0">
                <a:solidFill>
                  <a:schemeClr val="tx1"/>
                </a:solidFill>
                <a:latin typeface="Times New Roman" panose="02020603050405020304" pitchFamily="18" charset="0"/>
                <a:cs typeface="Times New Roman" panose="02020603050405020304" pitchFamily="18" charset="0"/>
              </a:rPr>
              <a:t>Fatura </a:t>
            </a:r>
            <a:r>
              <a:rPr lang="tr-TR" dirty="0">
                <a:solidFill>
                  <a:schemeClr val="tx1"/>
                </a:solidFill>
                <a:latin typeface="Times New Roman" panose="02020603050405020304" pitchFamily="18" charset="0"/>
                <a:cs typeface="Times New Roman" panose="02020603050405020304" pitchFamily="18" charset="0"/>
              </a:rPr>
              <a:t>okumak</a:t>
            </a:r>
            <a:r>
              <a:rPr lang="tr-TR" dirty="0" smtClean="0">
                <a:solidFill>
                  <a:schemeClr val="tx1"/>
                </a:solidFill>
                <a:latin typeface="Times New Roman" panose="02020603050405020304" pitchFamily="18" charset="0"/>
                <a:cs typeface="Times New Roman" panose="02020603050405020304" pitchFamily="18" charset="0"/>
              </a:rPr>
              <a:t>,</a:t>
            </a:r>
          </a:p>
          <a:p>
            <a:pPr>
              <a:buFont typeface="Wingdings" panose="05000000000000000000" pitchFamily="2" charset="2"/>
              <a:buChar char="v"/>
            </a:pPr>
            <a:r>
              <a:rPr lang="tr-TR" dirty="0" smtClean="0">
                <a:solidFill>
                  <a:schemeClr val="tx1"/>
                </a:solidFill>
                <a:latin typeface="Times New Roman" panose="02020603050405020304" pitchFamily="18" charset="0"/>
                <a:cs typeface="Times New Roman" panose="02020603050405020304" pitchFamily="18" charset="0"/>
              </a:rPr>
              <a:t>Bankamatikten </a:t>
            </a:r>
            <a:r>
              <a:rPr lang="tr-TR" dirty="0">
                <a:solidFill>
                  <a:schemeClr val="tx1"/>
                </a:solidFill>
                <a:latin typeface="Times New Roman" panose="02020603050405020304" pitchFamily="18" charset="0"/>
                <a:cs typeface="Times New Roman" panose="02020603050405020304" pitchFamily="18" charset="0"/>
              </a:rPr>
              <a:t>veya </a:t>
            </a:r>
            <a:r>
              <a:rPr lang="tr-TR" dirty="0" smtClean="0">
                <a:solidFill>
                  <a:schemeClr val="tx1"/>
                </a:solidFill>
                <a:latin typeface="Times New Roman" panose="02020603050405020304" pitchFamily="18" charset="0"/>
                <a:cs typeface="Times New Roman" panose="02020603050405020304" pitchFamily="18" charset="0"/>
              </a:rPr>
              <a:t>internetten</a:t>
            </a:r>
          </a:p>
          <a:p>
            <a:pPr marL="0" indent="0">
              <a:buNone/>
            </a:pPr>
            <a:r>
              <a:rPr lang="tr-TR" dirty="0" smtClean="0">
                <a:solidFill>
                  <a:schemeClr val="tx1"/>
                </a:solidFill>
                <a:latin typeface="Times New Roman" panose="02020603050405020304" pitchFamily="18" charset="0"/>
                <a:cs typeface="Times New Roman" panose="02020603050405020304" pitchFamily="18" charset="0"/>
              </a:rPr>
              <a:t>    para </a:t>
            </a:r>
            <a:r>
              <a:rPr lang="tr-TR" dirty="0">
                <a:solidFill>
                  <a:schemeClr val="tx1"/>
                </a:solidFill>
                <a:latin typeface="Times New Roman" panose="02020603050405020304" pitchFamily="18" charset="0"/>
                <a:cs typeface="Times New Roman" panose="02020603050405020304" pitchFamily="18" charset="0"/>
              </a:rPr>
              <a:t>transferi </a:t>
            </a:r>
            <a:r>
              <a:rPr lang="tr-TR" dirty="0" smtClean="0">
                <a:solidFill>
                  <a:schemeClr val="tx1"/>
                </a:solidFill>
                <a:latin typeface="Times New Roman" panose="02020603050405020304" pitchFamily="18" charset="0"/>
                <a:cs typeface="Times New Roman" panose="02020603050405020304" pitchFamily="18" charset="0"/>
              </a:rPr>
              <a:t>yapmak,</a:t>
            </a:r>
          </a:p>
          <a:p>
            <a:pPr>
              <a:buFont typeface="Wingdings" panose="05000000000000000000" pitchFamily="2" charset="2"/>
              <a:buChar char="v"/>
            </a:pPr>
            <a:r>
              <a:rPr lang="tr-TR" dirty="0">
                <a:solidFill>
                  <a:schemeClr val="tx1"/>
                </a:solidFill>
                <a:latin typeface="Times New Roman" panose="02020603050405020304" pitchFamily="18" charset="0"/>
                <a:cs typeface="Times New Roman" panose="02020603050405020304" pitchFamily="18" charset="0"/>
              </a:rPr>
              <a:t>D</a:t>
            </a:r>
            <a:r>
              <a:rPr lang="tr-TR" dirty="0" smtClean="0">
                <a:solidFill>
                  <a:schemeClr val="tx1"/>
                </a:solidFill>
                <a:latin typeface="Times New Roman" panose="02020603050405020304" pitchFamily="18" charset="0"/>
                <a:cs typeface="Times New Roman" panose="02020603050405020304" pitchFamily="18" charset="0"/>
              </a:rPr>
              <a:t>öviz </a:t>
            </a:r>
            <a:r>
              <a:rPr lang="tr-TR" dirty="0">
                <a:solidFill>
                  <a:schemeClr val="tx1"/>
                </a:solidFill>
                <a:latin typeface="Times New Roman" panose="02020603050405020304" pitchFamily="18" charset="0"/>
                <a:cs typeface="Times New Roman" panose="02020603050405020304" pitchFamily="18" charset="0"/>
              </a:rPr>
              <a:t>hesabı </a:t>
            </a:r>
            <a:r>
              <a:rPr lang="tr-TR" dirty="0" smtClean="0">
                <a:solidFill>
                  <a:schemeClr val="tx1"/>
                </a:solidFill>
                <a:latin typeface="Times New Roman" panose="02020603050405020304" pitchFamily="18" charset="0"/>
                <a:cs typeface="Times New Roman" panose="02020603050405020304" pitchFamily="18" charset="0"/>
              </a:rPr>
              <a:t>yapmak,</a:t>
            </a:r>
          </a:p>
          <a:p>
            <a:pPr>
              <a:buFont typeface="Wingdings" panose="05000000000000000000" pitchFamily="2" charset="2"/>
              <a:buChar char="v"/>
            </a:pPr>
            <a:r>
              <a:rPr lang="tr-TR" dirty="0" smtClean="0">
                <a:solidFill>
                  <a:schemeClr val="tx1"/>
                </a:solidFill>
                <a:latin typeface="Times New Roman" panose="02020603050405020304" pitchFamily="18" charset="0"/>
                <a:cs typeface="Times New Roman" panose="02020603050405020304" pitchFamily="18" charset="0"/>
              </a:rPr>
              <a:t>Faiz hesaplamak,</a:t>
            </a:r>
            <a:endParaRPr lang="tr-TR" dirty="0">
              <a:solidFill>
                <a:schemeClr val="tx1"/>
              </a:solidFill>
              <a:latin typeface="Times New Roman" panose="02020603050405020304" pitchFamily="18" charset="0"/>
              <a:cs typeface="Times New Roman" panose="02020603050405020304" pitchFamily="18" charset="0"/>
            </a:endParaRPr>
          </a:p>
        </p:txBody>
      </p:sp>
      <p:pic>
        <p:nvPicPr>
          <p:cNvPr id="4" name="Resim 3"/>
          <p:cNvPicPr>
            <a:picLocks noChangeAspect="1"/>
          </p:cNvPicPr>
          <p:nvPr/>
        </p:nvPicPr>
        <p:blipFill>
          <a:blip r:embed="rId2"/>
          <a:stretch>
            <a:fillRect/>
          </a:stretch>
        </p:blipFill>
        <p:spPr>
          <a:xfrm>
            <a:off x="6888480" y="2682240"/>
            <a:ext cx="4160520" cy="3093720"/>
          </a:xfrm>
          <a:prstGeom prst="rect">
            <a:avLst/>
          </a:prstGeom>
        </p:spPr>
      </p:pic>
    </p:spTree>
    <p:extLst>
      <p:ext uri="{BB962C8B-B14F-4D97-AF65-F5344CB8AC3E}">
        <p14:creationId xmlns:p14="http://schemas.microsoft.com/office/powerpoint/2010/main" val="1894055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95401" y="2556932"/>
            <a:ext cx="9601196" cy="3645748"/>
          </a:xfrm>
        </p:spPr>
        <p:txBody>
          <a:bodyPr/>
          <a:lstStyle/>
          <a:p>
            <a:pPr algn="just">
              <a:buFont typeface="Wingdings" panose="05000000000000000000" pitchFamily="2" charset="2"/>
              <a:buChar char="v"/>
            </a:pPr>
            <a:r>
              <a:rPr lang="tr-TR" dirty="0">
                <a:solidFill>
                  <a:schemeClr val="tx1"/>
                </a:solidFill>
                <a:latin typeface="Times New Roman" panose="02020603050405020304" pitchFamily="18" charset="0"/>
                <a:cs typeface="Times New Roman" panose="02020603050405020304" pitchFamily="18" charset="0"/>
              </a:rPr>
              <a:t>G</a:t>
            </a:r>
            <a:r>
              <a:rPr lang="tr-TR" dirty="0" smtClean="0">
                <a:solidFill>
                  <a:schemeClr val="tx1"/>
                </a:solidFill>
                <a:latin typeface="Times New Roman" panose="02020603050405020304" pitchFamily="18" charset="0"/>
                <a:cs typeface="Times New Roman" panose="02020603050405020304" pitchFamily="18" charset="0"/>
              </a:rPr>
              <a:t>elir-gider </a:t>
            </a:r>
            <a:r>
              <a:rPr lang="tr-TR" dirty="0">
                <a:solidFill>
                  <a:schemeClr val="tx1"/>
                </a:solidFill>
                <a:latin typeface="Times New Roman" panose="02020603050405020304" pitchFamily="18" charset="0"/>
                <a:cs typeface="Times New Roman" panose="02020603050405020304" pitchFamily="18" charset="0"/>
              </a:rPr>
              <a:t>tablosu oluşturmak  (ki artık bunun için pek çok mobil uygulama da kullanıcılar için mobil uygulama mağazalarında mevcut</a:t>
            </a:r>
            <a:r>
              <a:rPr lang="tr-TR" dirty="0" smtClean="0">
                <a:solidFill>
                  <a:schemeClr val="tx1"/>
                </a:solidFill>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v"/>
            </a:pPr>
            <a:r>
              <a:rPr lang="tr-TR" dirty="0">
                <a:solidFill>
                  <a:schemeClr val="tx1"/>
                </a:solidFill>
                <a:latin typeface="Times New Roman" panose="02020603050405020304" pitchFamily="18" charset="0"/>
                <a:cs typeface="Times New Roman" panose="02020603050405020304" pitchFamily="18" charset="0"/>
              </a:rPr>
              <a:t>B</a:t>
            </a:r>
            <a:r>
              <a:rPr lang="tr-TR" dirty="0" smtClean="0">
                <a:solidFill>
                  <a:schemeClr val="tx1"/>
                </a:solidFill>
                <a:latin typeface="Times New Roman" panose="02020603050405020304" pitchFamily="18" charset="0"/>
                <a:cs typeface="Times New Roman" panose="02020603050405020304" pitchFamily="18" charset="0"/>
              </a:rPr>
              <a:t>anka </a:t>
            </a:r>
            <a:r>
              <a:rPr lang="tr-TR" dirty="0">
                <a:solidFill>
                  <a:schemeClr val="tx1"/>
                </a:solidFill>
                <a:latin typeface="Times New Roman" panose="02020603050405020304" pitchFamily="18" charset="0"/>
                <a:cs typeface="Times New Roman" panose="02020603050405020304" pitchFamily="18" charset="0"/>
              </a:rPr>
              <a:t>hesabı açıp mevduatını </a:t>
            </a:r>
            <a:r>
              <a:rPr lang="tr-TR" dirty="0" smtClean="0">
                <a:solidFill>
                  <a:schemeClr val="tx1"/>
                </a:solidFill>
                <a:latin typeface="Times New Roman" panose="02020603050405020304" pitchFamily="18" charset="0"/>
                <a:cs typeface="Times New Roman" panose="02020603050405020304" pitchFamily="18" charset="0"/>
              </a:rPr>
              <a:t>yönetmek,</a:t>
            </a:r>
          </a:p>
          <a:p>
            <a:pPr algn="just">
              <a:buFont typeface="Wingdings" panose="05000000000000000000" pitchFamily="2" charset="2"/>
              <a:buChar char="v"/>
            </a:pPr>
            <a:r>
              <a:rPr lang="tr-TR" dirty="0">
                <a:solidFill>
                  <a:schemeClr val="tx1"/>
                </a:solidFill>
                <a:latin typeface="Times New Roman" panose="02020603050405020304" pitchFamily="18" charset="0"/>
                <a:cs typeface="Times New Roman" panose="02020603050405020304" pitchFamily="18" charset="0"/>
              </a:rPr>
              <a:t>H</a:t>
            </a:r>
            <a:r>
              <a:rPr lang="tr-TR" dirty="0" smtClean="0">
                <a:solidFill>
                  <a:schemeClr val="tx1"/>
                </a:solidFill>
                <a:latin typeface="Times New Roman" panose="02020603050405020304" pitchFamily="18" charset="0"/>
                <a:cs typeface="Times New Roman" panose="02020603050405020304" pitchFamily="18" charset="0"/>
              </a:rPr>
              <a:t>arcamaları önceliklendirmek,</a:t>
            </a:r>
          </a:p>
          <a:p>
            <a:pPr algn="just">
              <a:buFont typeface="Wingdings" panose="05000000000000000000" pitchFamily="2" charset="2"/>
              <a:buChar char="v"/>
            </a:pPr>
            <a:r>
              <a:rPr lang="tr-TR" dirty="0">
                <a:solidFill>
                  <a:schemeClr val="tx1"/>
                </a:solidFill>
                <a:latin typeface="Times New Roman" panose="02020603050405020304" pitchFamily="18" charset="0"/>
                <a:cs typeface="Times New Roman" panose="02020603050405020304" pitchFamily="18" charset="0"/>
              </a:rPr>
              <a:t>Z</a:t>
            </a:r>
            <a:r>
              <a:rPr lang="tr-TR" dirty="0" smtClean="0">
                <a:solidFill>
                  <a:schemeClr val="tx1"/>
                </a:solidFill>
                <a:latin typeface="Times New Roman" panose="02020603050405020304" pitchFamily="18" charset="0"/>
                <a:cs typeface="Times New Roman" panose="02020603050405020304" pitchFamily="18" charset="0"/>
              </a:rPr>
              <a:t>or </a:t>
            </a:r>
            <a:r>
              <a:rPr lang="tr-TR" dirty="0">
                <a:solidFill>
                  <a:schemeClr val="tx1"/>
                </a:solidFill>
                <a:latin typeface="Times New Roman" panose="02020603050405020304" pitchFamily="18" charset="0"/>
                <a:cs typeface="Times New Roman" panose="02020603050405020304" pitchFamily="18" charset="0"/>
              </a:rPr>
              <a:t>günler için bir kenara para ayırmak</a:t>
            </a:r>
            <a:r>
              <a:rPr lang="tr-TR" dirty="0" smtClean="0">
                <a:solidFill>
                  <a:schemeClr val="tx1"/>
                </a:solidFill>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v"/>
            </a:pPr>
            <a:r>
              <a:rPr lang="tr-TR" dirty="0">
                <a:solidFill>
                  <a:schemeClr val="tx1"/>
                </a:solidFill>
                <a:latin typeface="Times New Roman" panose="02020603050405020304" pitchFamily="18" charset="0"/>
                <a:cs typeface="Times New Roman" panose="02020603050405020304" pitchFamily="18" charset="0"/>
              </a:rPr>
              <a:t>K</a:t>
            </a:r>
            <a:r>
              <a:rPr lang="tr-TR" dirty="0" smtClean="0">
                <a:solidFill>
                  <a:schemeClr val="tx1"/>
                </a:solidFill>
                <a:latin typeface="Times New Roman" panose="02020603050405020304" pitchFamily="18" charset="0"/>
                <a:cs typeface="Times New Roman" panose="02020603050405020304" pitchFamily="18" charset="0"/>
              </a:rPr>
              <a:t>redi </a:t>
            </a:r>
            <a:r>
              <a:rPr lang="tr-TR" dirty="0">
                <a:solidFill>
                  <a:schemeClr val="tx1"/>
                </a:solidFill>
                <a:latin typeface="Times New Roman" panose="02020603050405020304" pitchFamily="18" charset="0"/>
                <a:cs typeface="Times New Roman" panose="02020603050405020304" pitchFamily="18" charset="0"/>
              </a:rPr>
              <a:t>kartını; gelir ve ödeme gücü ile orantılı olarak </a:t>
            </a:r>
            <a:r>
              <a:rPr lang="tr-TR" dirty="0" smtClean="0">
                <a:solidFill>
                  <a:schemeClr val="tx1"/>
                </a:solidFill>
                <a:latin typeface="Times New Roman" panose="02020603050405020304" pitchFamily="18" charset="0"/>
                <a:cs typeface="Times New Roman" panose="02020603050405020304" pitchFamily="18" charset="0"/>
              </a:rPr>
              <a:t>kullanmak,</a:t>
            </a:r>
          </a:p>
          <a:p>
            <a:pPr algn="just">
              <a:buFont typeface="Wingdings" panose="05000000000000000000" pitchFamily="2" charset="2"/>
              <a:buChar char="v"/>
            </a:pPr>
            <a:r>
              <a:rPr lang="tr-TR" dirty="0" smtClean="0">
                <a:solidFill>
                  <a:schemeClr val="tx1"/>
                </a:solidFill>
                <a:latin typeface="Times New Roman" panose="02020603050405020304" pitchFamily="18" charset="0"/>
                <a:cs typeface="Times New Roman" panose="02020603050405020304" pitchFamily="18" charset="0"/>
              </a:rPr>
              <a:t>Aylık </a:t>
            </a:r>
            <a:r>
              <a:rPr lang="tr-TR" dirty="0">
                <a:solidFill>
                  <a:schemeClr val="tx1"/>
                </a:solidFill>
                <a:latin typeface="Times New Roman" panose="02020603050405020304" pitchFamily="18" charset="0"/>
                <a:cs typeface="Times New Roman" panose="02020603050405020304" pitchFamily="18" charset="0"/>
              </a:rPr>
              <a:t>bütçe yapmak,</a:t>
            </a:r>
            <a:endParaRPr lang="tr-TR" dirty="0" smtClean="0">
              <a:solidFill>
                <a:schemeClr val="tx1"/>
              </a:solidFill>
              <a:latin typeface="Times New Roman" panose="02020603050405020304" pitchFamily="18" charset="0"/>
              <a:cs typeface="Times New Roman" panose="02020603050405020304" pitchFamily="18" charset="0"/>
            </a:endParaRPr>
          </a:p>
          <a:p>
            <a:endParaRPr lang="tr-TR" dirty="0"/>
          </a:p>
        </p:txBody>
      </p:sp>
    </p:spTree>
    <p:extLst>
      <p:ext uri="{BB962C8B-B14F-4D97-AF65-F5344CB8AC3E}">
        <p14:creationId xmlns:p14="http://schemas.microsoft.com/office/powerpoint/2010/main" val="37340541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95401" y="2556932"/>
            <a:ext cx="9799319" cy="3645748"/>
          </a:xfrm>
        </p:spPr>
        <p:txBody>
          <a:bodyPr/>
          <a:lstStyle/>
          <a:p>
            <a:pPr algn="just">
              <a:buFont typeface="Wingdings" panose="05000000000000000000" pitchFamily="2" charset="2"/>
              <a:buChar char="v"/>
            </a:pPr>
            <a:r>
              <a:rPr lang="tr-TR" dirty="0" smtClean="0">
                <a:solidFill>
                  <a:schemeClr val="tx1"/>
                </a:solidFill>
                <a:latin typeface="Times New Roman" panose="02020603050405020304" pitchFamily="18" charset="0"/>
                <a:cs typeface="Times New Roman" panose="02020603050405020304" pitchFamily="18" charset="0"/>
              </a:rPr>
              <a:t>Temel </a:t>
            </a:r>
            <a:r>
              <a:rPr lang="tr-TR" dirty="0">
                <a:solidFill>
                  <a:schemeClr val="tx1"/>
                </a:solidFill>
                <a:latin typeface="Times New Roman" panose="02020603050405020304" pitchFamily="18" charset="0"/>
                <a:cs typeface="Times New Roman" panose="02020603050405020304" pitchFamily="18" charset="0"/>
              </a:rPr>
              <a:t>finans kavramlarına aşina olmak</a:t>
            </a:r>
            <a:r>
              <a:rPr lang="tr-TR" dirty="0" smtClean="0">
                <a:solidFill>
                  <a:schemeClr val="tx1"/>
                </a:solidFill>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v"/>
            </a:pPr>
            <a:r>
              <a:rPr lang="tr-TR" dirty="0">
                <a:solidFill>
                  <a:schemeClr val="tx1"/>
                </a:solidFill>
                <a:latin typeface="Times New Roman" panose="02020603050405020304" pitchFamily="18" charset="0"/>
                <a:cs typeface="Times New Roman" panose="02020603050405020304" pitchFamily="18" charset="0"/>
              </a:rPr>
              <a:t>B</a:t>
            </a:r>
            <a:r>
              <a:rPr lang="tr-TR" dirty="0" smtClean="0">
                <a:solidFill>
                  <a:schemeClr val="tx1"/>
                </a:solidFill>
                <a:latin typeface="Times New Roman" panose="02020603050405020304" pitchFamily="18" charset="0"/>
                <a:cs typeface="Times New Roman" panose="02020603050405020304" pitchFamily="18" charset="0"/>
              </a:rPr>
              <a:t>ir </a:t>
            </a:r>
            <a:r>
              <a:rPr lang="tr-TR" dirty="0">
                <a:solidFill>
                  <a:schemeClr val="tx1"/>
                </a:solidFill>
                <a:latin typeface="Times New Roman" panose="02020603050405020304" pitchFamily="18" charset="0"/>
                <a:cs typeface="Times New Roman" panose="02020603050405020304" pitchFamily="18" charset="0"/>
              </a:rPr>
              <a:t>faturayı neye-ne kadar vergi verdiğini anlayarak okuyabilmek, </a:t>
            </a:r>
            <a:endParaRPr lang="tr-TR" dirty="0" smtClean="0">
              <a:solidFill>
                <a:schemeClr val="tx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v"/>
            </a:pPr>
            <a:r>
              <a:rPr lang="tr-TR" dirty="0">
                <a:solidFill>
                  <a:schemeClr val="tx1"/>
                </a:solidFill>
                <a:latin typeface="Times New Roman" panose="02020603050405020304" pitchFamily="18" charset="0"/>
                <a:cs typeface="Times New Roman" panose="02020603050405020304" pitchFamily="18" charset="0"/>
              </a:rPr>
              <a:t>P</a:t>
            </a:r>
            <a:r>
              <a:rPr lang="tr-TR" dirty="0" smtClean="0">
                <a:solidFill>
                  <a:schemeClr val="tx1"/>
                </a:solidFill>
                <a:latin typeface="Times New Roman" panose="02020603050405020304" pitchFamily="18" charset="0"/>
                <a:cs typeface="Times New Roman" panose="02020603050405020304" pitchFamily="18" charset="0"/>
              </a:rPr>
              <a:t>arayı </a:t>
            </a:r>
            <a:r>
              <a:rPr lang="tr-TR" dirty="0">
                <a:solidFill>
                  <a:schemeClr val="tx1"/>
                </a:solidFill>
                <a:latin typeface="Times New Roman" panose="02020603050405020304" pitchFamily="18" charset="0"/>
                <a:cs typeface="Times New Roman" panose="02020603050405020304" pitchFamily="18" charset="0"/>
              </a:rPr>
              <a:t>değerlendirmenin-biriktirmenin alternatif yollarını </a:t>
            </a:r>
            <a:r>
              <a:rPr lang="tr-TR" dirty="0" smtClean="0">
                <a:solidFill>
                  <a:schemeClr val="tx1"/>
                </a:solidFill>
                <a:latin typeface="Times New Roman" panose="02020603050405020304" pitchFamily="18" charset="0"/>
                <a:cs typeface="Times New Roman" panose="02020603050405020304" pitchFamily="18" charset="0"/>
              </a:rPr>
              <a:t>bilmek.</a:t>
            </a:r>
          </a:p>
          <a:p>
            <a:pPr marL="0" indent="0" algn="just">
              <a:buNone/>
            </a:pPr>
            <a:r>
              <a:rPr lang="tr-TR" dirty="0">
                <a:solidFill>
                  <a:schemeClr val="tx1"/>
                </a:solidFill>
                <a:latin typeface="Times New Roman" panose="02020603050405020304" pitchFamily="18" charset="0"/>
                <a:cs typeface="Times New Roman" panose="02020603050405020304" pitchFamily="18" charset="0"/>
              </a:rPr>
              <a:t> </a:t>
            </a:r>
            <a:r>
              <a:rPr lang="tr-TR" dirty="0" smtClean="0">
                <a:solidFill>
                  <a:schemeClr val="tx1"/>
                </a:solidFill>
                <a:latin typeface="Times New Roman" panose="02020603050405020304" pitchFamily="18" charset="0"/>
                <a:cs typeface="Times New Roman" panose="02020603050405020304" pitchFamily="18" charset="0"/>
              </a:rPr>
              <a:t>   Tüm </a:t>
            </a:r>
            <a:r>
              <a:rPr lang="tr-TR" dirty="0">
                <a:solidFill>
                  <a:schemeClr val="tx1"/>
                </a:solidFill>
                <a:latin typeface="Times New Roman" panose="02020603050405020304" pitchFamily="18" charset="0"/>
                <a:cs typeface="Times New Roman" panose="02020603050405020304" pitchFamily="18" charset="0"/>
              </a:rPr>
              <a:t>bunların yanında, artık insanlar sadece günü yaşamada değil; emekliliklerini, yaşlandıkları zamana yönelik yatırımlarını, sağlık ve bakım ihtiyaçlarını planlamada da daha fazla sorumluluk almak durumundalar.</a:t>
            </a:r>
          </a:p>
        </p:txBody>
      </p:sp>
      <p:pic>
        <p:nvPicPr>
          <p:cNvPr id="4" name="Resim 3"/>
          <p:cNvPicPr>
            <a:picLocks noChangeAspect="1"/>
          </p:cNvPicPr>
          <p:nvPr/>
        </p:nvPicPr>
        <p:blipFill>
          <a:blip r:embed="rId2"/>
          <a:stretch>
            <a:fillRect/>
          </a:stretch>
        </p:blipFill>
        <p:spPr>
          <a:xfrm>
            <a:off x="1295401" y="4218248"/>
            <a:ext cx="310923" cy="323116"/>
          </a:xfrm>
          <a:prstGeom prst="rect">
            <a:avLst/>
          </a:prstGeom>
        </p:spPr>
      </p:pic>
    </p:spTree>
    <p:extLst>
      <p:ext uri="{BB962C8B-B14F-4D97-AF65-F5344CB8AC3E}">
        <p14:creationId xmlns:p14="http://schemas.microsoft.com/office/powerpoint/2010/main" val="11129799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lvl="0">
              <a:spcBef>
                <a:spcPct val="20000"/>
              </a:spcBef>
              <a:spcAft>
                <a:spcPts val="600"/>
              </a:spcAft>
            </a:pPr>
            <a:r>
              <a:rPr lang="tr-TR" sz="2400" b="1" dirty="0" smtClean="0">
                <a:ln>
                  <a:noFill/>
                </a:ln>
                <a:solidFill>
                  <a:prstClr val="black">
                    <a:lumMod val="85000"/>
                    <a:lumOff val="15000"/>
                  </a:prstClr>
                </a:solidFill>
                <a:latin typeface="Times New Roman" panose="02020603050405020304" pitchFamily="18" charset="0"/>
                <a:ea typeface="+mn-ea"/>
                <a:cs typeface="Times New Roman" panose="02020603050405020304" pitchFamily="18" charset="0"/>
              </a:rPr>
              <a:t/>
            </a:r>
            <a:br>
              <a:rPr lang="tr-TR" sz="2400" b="1" dirty="0" smtClean="0">
                <a:ln>
                  <a:noFill/>
                </a:ln>
                <a:solidFill>
                  <a:prstClr val="black">
                    <a:lumMod val="85000"/>
                    <a:lumOff val="15000"/>
                  </a:prstClr>
                </a:solidFill>
                <a:latin typeface="Times New Roman" panose="02020603050405020304" pitchFamily="18" charset="0"/>
                <a:ea typeface="+mn-ea"/>
                <a:cs typeface="Times New Roman" panose="02020603050405020304" pitchFamily="18" charset="0"/>
              </a:rPr>
            </a:br>
            <a:r>
              <a:rPr lang="tr-TR" sz="2400" b="1" dirty="0" smtClean="0">
                <a:ln>
                  <a:noFill/>
                </a:ln>
                <a:solidFill>
                  <a:prstClr val="black">
                    <a:lumMod val="85000"/>
                    <a:lumOff val="15000"/>
                  </a:prstClr>
                </a:solidFill>
                <a:latin typeface="Times New Roman" panose="02020603050405020304" pitchFamily="18" charset="0"/>
                <a:ea typeface="+mn-ea"/>
                <a:cs typeface="Times New Roman" panose="02020603050405020304" pitchFamily="18" charset="0"/>
              </a:rPr>
              <a:t>5</a:t>
            </a:r>
            <a:r>
              <a:rPr lang="tr-TR" sz="2400" b="1" dirty="0">
                <a:ln>
                  <a:noFill/>
                </a:ln>
                <a:solidFill>
                  <a:prstClr val="black">
                    <a:lumMod val="85000"/>
                    <a:lumOff val="15000"/>
                  </a:prstClr>
                </a:solidFill>
                <a:latin typeface="Times New Roman" panose="02020603050405020304" pitchFamily="18" charset="0"/>
                <a:ea typeface="+mn-ea"/>
                <a:cs typeface="Times New Roman" panose="02020603050405020304" pitchFamily="18" charset="0"/>
              </a:rPr>
              <a:t>. FİNANSAL SİSTEM-BORÇLANMA, KREDİ VE </a:t>
            </a:r>
            <a:br>
              <a:rPr lang="tr-TR" sz="2400" b="1" dirty="0">
                <a:ln>
                  <a:noFill/>
                </a:ln>
                <a:solidFill>
                  <a:prstClr val="black">
                    <a:lumMod val="85000"/>
                    <a:lumOff val="15000"/>
                  </a:prstClr>
                </a:solidFill>
                <a:latin typeface="Times New Roman" panose="02020603050405020304" pitchFamily="18" charset="0"/>
                <a:ea typeface="+mn-ea"/>
                <a:cs typeface="Times New Roman" panose="02020603050405020304" pitchFamily="18" charset="0"/>
              </a:rPr>
            </a:br>
            <a:r>
              <a:rPr lang="tr-TR" sz="2400" b="1" dirty="0">
                <a:ln>
                  <a:noFill/>
                </a:ln>
                <a:solidFill>
                  <a:prstClr val="black">
                    <a:lumMod val="85000"/>
                    <a:lumOff val="15000"/>
                  </a:prstClr>
                </a:solidFill>
                <a:latin typeface="Times New Roman" panose="02020603050405020304" pitchFamily="18" charset="0"/>
                <a:ea typeface="+mn-ea"/>
                <a:cs typeface="Times New Roman" panose="02020603050405020304" pitchFamily="18" charset="0"/>
              </a:rPr>
              <a:t>PARANIN MALİYETİ</a:t>
            </a:r>
            <a:br>
              <a:rPr lang="tr-TR" sz="2400" b="1" dirty="0">
                <a:ln>
                  <a:noFill/>
                </a:ln>
                <a:solidFill>
                  <a:prstClr val="black">
                    <a:lumMod val="85000"/>
                    <a:lumOff val="15000"/>
                  </a:prstClr>
                </a:solidFill>
                <a:latin typeface="Times New Roman" panose="02020603050405020304" pitchFamily="18" charset="0"/>
                <a:ea typeface="+mn-ea"/>
                <a:cs typeface="Times New Roman" panose="02020603050405020304" pitchFamily="18" charset="0"/>
              </a:rPr>
            </a:br>
            <a:endParaRPr lang="tr-TR" sz="2400" b="1" dirty="0"/>
          </a:p>
        </p:txBody>
      </p:sp>
      <p:sp>
        <p:nvSpPr>
          <p:cNvPr id="3" name="İçerik Yer Tutucusu 2"/>
          <p:cNvSpPr>
            <a:spLocks noGrp="1"/>
          </p:cNvSpPr>
          <p:nvPr>
            <p:ph idx="1"/>
          </p:nvPr>
        </p:nvSpPr>
        <p:spPr>
          <a:xfrm>
            <a:off x="1295402" y="2556932"/>
            <a:ext cx="9601196" cy="3630508"/>
          </a:xfrm>
        </p:spPr>
        <p:txBody>
          <a:bodyPr>
            <a:normAutofit fontScale="92500"/>
          </a:bodyPr>
          <a:lstStyle/>
          <a:p>
            <a:pPr marL="0" indent="0" algn="just">
              <a:lnSpc>
                <a:spcPct val="150000"/>
              </a:lnSpc>
              <a:buNone/>
            </a:pPr>
            <a:r>
              <a:rPr lang="tr-TR" dirty="0" smtClean="0">
                <a:solidFill>
                  <a:srgbClr val="000000"/>
                </a:solidFill>
                <a:latin typeface="Times New Roman" panose="02020603050405020304" pitchFamily="18" charset="0"/>
                <a:cs typeface="Times New Roman" panose="02020603050405020304" pitchFamily="18" charset="0"/>
              </a:rPr>
              <a:t>    Ekonomi </a:t>
            </a:r>
            <a:r>
              <a:rPr lang="tr-TR" dirty="0">
                <a:solidFill>
                  <a:srgbClr val="000000"/>
                </a:solidFill>
                <a:latin typeface="Times New Roman" panose="02020603050405020304" pitchFamily="18" charset="0"/>
                <a:cs typeface="Times New Roman" panose="02020603050405020304" pitchFamily="18" charset="0"/>
              </a:rPr>
              <a:t>bilimi “Kaynaklar kıt, ihtiyaçlar sonsuz. Bu çıkmazı nasıl çözeceğim?” sorusuna cevap arar. İhtiyaçların sonsuzluğu tartışmalı olsa da, yaşıyorsak tüketmek, satın almak, satmak, ödemek ve tahsil etmek her gün kaçınılmaz şekilde gerçekleştirdiğimiz eylemlerdir</a:t>
            </a:r>
            <a:r>
              <a:rPr lang="tr-TR" dirty="0" smtClean="0">
                <a:solidFill>
                  <a:srgbClr val="000000"/>
                </a:solidFill>
                <a:latin typeface="Times New Roman" panose="02020603050405020304" pitchFamily="18" charset="0"/>
                <a:cs typeface="Times New Roman" panose="02020603050405020304" pitchFamily="18" charset="0"/>
              </a:rPr>
              <a:t>.</a:t>
            </a:r>
          </a:p>
          <a:p>
            <a:pPr marL="0" indent="0" algn="just">
              <a:lnSpc>
                <a:spcPct val="150000"/>
              </a:lnSpc>
              <a:buNone/>
            </a:pPr>
            <a:r>
              <a:rPr lang="tr-TR" dirty="0" smtClean="0">
                <a:solidFill>
                  <a:srgbClr val="000000"/>
                </a:solidFill>
                <a:latin typeface="Times New Roman" panose="02020603050405020304" pitchFamily="18" charset="0"/>
                <a:cs typeface="Times New Roman" panose="02020603050405020304" pitchFamily="18" charset="0"/>
              </a:rPr>
              <a:t>    Günümüzde </a:t>
            </a:r>
            <a:r>
              <a:rPr lang="tr-TR" dirty="0">
                <a:solidFill>
                  <a:srgbClr val="000000"/>
                </a:solidFill>
                <a:latin typeface="Times New Roman" panose="02020603050405020304" pitchFamily="18" charset="0"/>
                <a:cs typeface="Times New Roman" panose="02020603050405020304" pitchFamily="18" charset="0"/>
              </a:rPr>
              <a:t>alım satımlarımızın önemli bir bölümünü kredili yapıyoruz. Yani ya ödemeyi daha sonra, ya taksitle ya da bankadan kredi alarak yapıyoruz. </a:t>
            </a:r>
            <a:endParaRPr lang="tr-TR" dirty="0">
              <a:latin typeface="Times New Roman" panose="02020603050405020304" pitchFamily="18" charset="0"/>
              <a:cs typeface="Times New Roman" panose="02020603050405020304" pitchFamily="18" charset="0"/>
            </a:endParaRPr>
          </a:p>
        </p:txBody>
      </p:sp>
      <p:pic>
        <p:nvPicPr>
          <p:cNvPr id="4" name="Resim 3"/>
          <p:cNvPicPr>
            <a:picLocks noChangeAspect="1"/>
          </p:cNvPicPr>
          <p:nvPr/>
        </p:nvPicPr>
        <p:blipFill>
          <a:blip r:embed="rId2"/>
          <a:stretch>
            <a:fillRect/>
          </a:stretch>
        </p:blipFill>
        <p:spPr>
          <a:xfrm>
            <a:off x="1295402" y="2734351"/>
            <a:ext cx="310923" cy="323116"/>
          </a:xfrm>
          <a:prstGeom prst="rect">
            <a:avLst/>
          </a:prstGeom>
        </p:spPr>
      </p:pic>
      <p:pic>
        <p:nvPicPr>
          <p:cNvPr id="5" name="Resim 4"/>
          <p:cNvPicPr>
            <a:picLocks noChangeAspect="1"/>
          </p:cNvPicPr>
          <p:nvPr/>
        </p:nvPicPr>
        <p:blipFill>
          <a:blip r:embed="rId2"/>
          <a:stretch>
            <a:fillRect/>
          </a:stretch>
        </p:blipFill>
        <p:spPr>
          <a:xfrm>
            <a:off x="1295402" y="4870027"/>
            <a:ext cx="310923" cy="323116"/>
          </a:xfrm>
          <a:prstGeom prst="rect">
            <a:avLst/>
          </a:prstGeom>
        </p:spPr>
      </p:pic>
    </p:spTree>
    <p:extLst>
      <p:ext uri="{BB962C8B-B14F-4D97-AF65-F5344CB8AC3E}">
        <p14:creationId xmlns:p14="http://schemas.microsoft.com/office/powerpoint/2010/main" val="35299974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a:spLocks noGrp="1"/>
          </p:cNvSpPr>
          <p:nvPr>
            <p:ph idx="1"/>
          </p:nvPr>
        </p:nvSpPr>
        <p:spPr/>
        <p:txBody>
          <a:bodyPr>
            <a:normAutofit lnSpcReduction="10000"/>
          </a:bodyPr>
          <a:lstStyle/>
          <a:p>
            <a:pPr marL="0" indent="0" algn="just">
              <a:lnSpc>
                <a:spcPct val="150000"/>
              </a:lnSpc>
              <a:buNone/>
            </a:pPr>
            <a:r>
              <a:rPr lang="tr-TR" dirty="0" smtClean="0">
                <a:solidFill>
                  <a:srgbClr val="000000"/>
                </a:solidFill>
                <a:latin typeface="Times New Roman" panose="02020603050405020304" pitchFamily="18" charset="0"/>
                <a:cs typeface="Times New Roman" panose="02020603050405020304" pitchFamily="18" charset="0"/>
              </a:rPr>
              <a:t>    Dolayısıyla </a:t>
            </a:r>
            <a:r>
              <a:rPr lang="tr-TR" dirty="0">
                <a:solidFill>
                  <a:srgbClr val="000000"/>
                </a:solidFill>
                <a:latin typeface="Times New Roman" panose="02020603050405020304" pitchFamily="18" charset="0"/>
                <a:cs typeface="Times New Roman" panose="02020603050405020304" pitchFamily="18" charset="0"/>
              </a:rPr>
              <a:t>kredili işlemlerde geçerli temel finansal hesaplamaları bilmek doğru kredi, alım, satım; ezcümle ekonomik kararları vermemizde bize yol gösterecektir</a:t>
            </a:r>
            <a:r>
              <a:rPr lang="tr-TR" dirty="0" smtClean="0">
                <a:solidFill>
                  <a:srgbClr val="000000"/>
                </a:solidFill>
                <a:latin typeface="Times New Roman" panose="02020603050405020304" pitchFamily="18" charset="0"/>
                <a:cs typeface="Times New Roman" panose="02020603050405020304" pitchFamily="18" charset="0"/>
              </a:rPr>
              <a:t>.</a:t>
            </a:r>
          </a:p>
          <a:p>
            <a:pPr marL="0" indent="0" algn="just">
              <a:lnSpc>
                <a:spcPct val="150000"/>
              </a:lnSpc>
              <a:buNone/>
            </a:pPr>
            <a:r>
              <a:rPr lang="tr-TR" dirty="0" smtClean="0">
                <a:solidFill>
                  <a:srgbClr val="000000"/>
                </a:solidFill>
                <a:latin typeface="Times New Roman" panose="02020603050405020304" pitchFamily="18" charset="0"/>
                <a:cs typeface="Times New Roman" panose="02020603050405020304" pitchFamily="18" charset="0"/>
              </a:rPr>
              <a:t>    Örneğin </a:t>
            </a:r>
            <a:r>
              <a:rPr lang="tr-TR" dirty="0">
                <a:solidFill>
                  <a:srgbClr val="000000"/>
                </a:solidFill>
                <a:latin typeface="Times New Roman" panose="02020603050405020304" pitchFamily="18" charset="0"/>
                <a:cs typeface="Times New Roman" panose="02020603050405020304" pitchFamily="18" charset="0"/>
              </a:rPr>
              <a:t>bize sunulan farklı ödeme veya kredi koşullarından hangisinin daha avantajlı olduğunu tespit edebilirsek, A ürününü mü B ürününü mü seçeceğimiz sorusuna bilinçli ve doğru bir cevap üretebiliriz</a:t>
            </a:r>
            <a:r>
              <a:rPr lang="tr-TR" sz="2000" dirty="0">
                <a:solidFill>
                  <a:srgbClr val="000000"/>
                </a:solidFill>
                <a:latin typeface="Times New Roman" panose="02020603050405020304" pitchFamily="18" charset="0"/>
                <a:cs typeface="Times New Roman" panose="02020603050405020304" pitchFamily="18" charset="0"/>
              </a:rPr>
              <a:t>.</a:t>
            </a:r>
            <a:endParaRPr lang="tr-TR" dirty="0"/>
          </a:p>
        </p:txBody>
      </p:sp>
      <p:pic>
        <p:nvPicPr>
          <p:cNvPr id="5" name="Resim 4"/>
          <p:cNvPicPr>
            <a:picLocks noChangeAspect="1"/>
          </p:cNvPicPr>
          <p:nvPr/>
        </p:nvPicPr>
        <p:blipFill>
          <a:blip r:embed="rId2"/>
          <a:stretch>
            <a:fillRect/>
          </a:stretch>
        </p:blipFill>
        <p:spPr>
          <a:xfrm>
            <a:off x="1295401" y="2734659"/>
            <a:ext cx="310923" cy="323116"/>
          </a:xfrm>
          <a:prstGeom prst="rect">
            <a:avLst/>
          </a:prstGeom>
        </p:spPr>
      </p:pic>
      <p:pic>
        <p:nvPicPr>
          <p:cNvPr id="6" name="Resim 5"/>
          <p:cNvPicPr>
            <a:picLocks noChangeAspect="1"/>
          </p:cNvPicPr>
          <p:nvPr/>
        </p:nvPicPr>
        <p:blipFill>
          <a:blip r:embed="rId2"/>
          <a:stretch>
            <a:fillRect/>
          </a:stretch>
        </p:blipFill>
        <p:spPr>
          <a:xfrm>
            <a:off x="1298462" y="4457509"/>
            <a:ext cx="310923" cy="323116"/>
          </a:xfrm>
          <a:prstGeom prst="rect">
            <a:avLst/>
          </a:prstGeom>
        </p:spPr>
      </p:pic>
    </p:spTree>
    <p:extLst>
      <p:ext uri="{BB962C8B-B14F-4D97-AF65-F5344CB8AC3E}">
        <p14:creationId xmlns:p14="http://schemas.microsoft.com/office/powerpoint/2010/main" val="14988145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95400" y="2556932"/>
            <a:ext cx="9677399" cy="3630508"/>
          </a:xfrm>
        </p:spPr>
        <p:txBody>
          <a:bodyPr>
            <a:normAutofit lnSpcReduction="10000"/>
          </a:bodyPr>
          <a:lstStyle/>
          <a:p>
            <a:pPr marL="0" indent="0" algn="just">
              <a:lnSpc>
                <a:spcPct val="110000"/>
              </a:lnSpc>
              <a:buNone/>
            </a:pPr>
            <a:r>
              <a:rPr lang="tr-TR" dirty="0" smtClean="0">
                <a:solidFill>
                  <a:srgbClr val="000000"/>
                </a:solidFill>
                <a:latin typeface="Times New Roman" panose="02020603050405020304" pitchFamily="18" charset="0"/>
                <a:cs typeface="Times New Roman" panose="02020603050405020304" pitchFamily="18" charset="0"/>
              </a:rPr>
              <a:t>       Tüm </a:t>
            </a:r>
            <a:r>
              <a:rPr lang="tr-TR" dirty="0">
                <a:solidFill>
                  <a:srgbClr val="000000"/>
                </a:solidFill>
                <a:latin typeface="Times New Roman" panose="02020603050405020304" pitchFamily="18" charset="0"/>
                <a:cs typeface="Times New Roman" panose="02020603050405020304" pitchFamily="18" charset="0"/>
              </a:rPr>
              <a:t>ekonomik birimlerin her türlü alışverişini yaptığı ortamlara piyasa diyoruz. Bir ekonomide piyasaların iki temel ayağı vardır. Birincisi mal ve hizmetlerin alınıp satıldığı, el değiştirdiği </a:t>
            </a:r>
            <a:r>
              <a:rPr lang="tr-TR" b="1" dirty="0">
                <a:solidFill>
                  <a:srgbClr val="000000"/>
                </a:solidFill>
                <a:latin typeface="Times New Roman" panose="02020603050405020304" pitchFamily="18" charset="0"/>
                <a:cs typeface="Times New Roman" panose="02020603050405020304" pitchFamily="18" charset="0"/>
              </a:rPr>
              <a:t>reel piyasalar</a:t>
            </a:r>
            <a:r>
              <a:rPr lang="tr-TR" dirty="0">
                <a:solidFill>
                  <a:srgbClr val="000000"/>
                </a:solidFill>
                <a:latin typeface="Times New Roman" panose="02020603050405020304" pitchFamily="18" charset="0"/>
                <a:cs typeface="Times New Roman" panose="02020603050405020304" pitchFamily="18" charset="0"/>
              </a:rPr>
              <a:t>; ikincisi ise fon ve para alışverişinin yapıldığı </a:t>
            </a:r>
            <a:r>
              <a:rPr lang="tr-TR" b="1" dirty="0">
                <a:solidFill>
                  <a:srgbClr val="000000"/>
                </a:solidFill>
                <a:latin typeface="Times New Roman" panose="02020603050405020304" pitchFamily="18" charset="0"/>
                <a:cs typeface="Times New Roman" panose="02020603050405020304" pitchFamily="18" charset="0"/>
              </a:rPr>
              <a:t>finansal (mali) piyasalar</a:t>
            </a:r>
            <a:r>
              <a:rPr lang="tr-TR" dirty="0">
                <a:solidFill>
                  <a:srgbClr val="000000"/>
                </a:solidFill>
                <a:latin typeface="Times New Roman" panose="02020603050405020304" pitchFamily="18" charset="0"/>
                <a:cs typeface="Times New Roman" panose="02020603050405020304" pitchFamily="18" charset="0"/>
              </a:rPr>
              <a:t>. Finansal piyasalar, günlük hayatımızda reel piyasalar kadar sık gündem olmasa da genellikle sandığımızdan çok daha önemli bir role ve etkiye sahiptir. Reel piyasada aldığımız mal veya hizmetin bedelini farklı şekillerde öderiz. Bu nedenle en basitinden en karmaşığına kadar tüm alım satımlarda bir ödeme, bir kredi; yani bir finansal işlem söz konusudur ve finansal piyasalar devreye </a:t>
            </a:r>
            <a:r>
              <a:rPr lang="tr-TR" dirty="0" smtClean="0">
                <a:solidFill>
                  <a:srgbClr val="000000"/>
                </a:solidFill>
                <a:latin typeface="Times New Roman" panose="02020603050405020304" pitchFamily="18" charset="0"/>
                <a:cs typeface="Times New Roman" panose="02020603050405020304" pitchFamily="18" charset="0"/>
              </a:rPr>
              <a:t>girer.</a:t>
            </a:r>
            <a:endParaRPr lang="tr-TR" dirty="0">
              <a:latin typeface="Times New Roman" panose="02020603050405020304" pitchFamily="18" charset="0"/>
              <a:cs typeface="Times New Roman" panose="02020603050405020304" pitchFamily="18" charset="0"/>
            </a:endParaRPr>
          </a:p>
        </p:txBody>
      </p:sp>
      <p:pic>
        <p:nvPicPr>
          <p:cNvPr id="4" name="Resim 3"/>
          <p:cNvPicPr>
            <a:picLocks noChangeAspect="1"/>
          </p:cNvPicPr>
          <p:nvPr/>
        </p:nvPicPr>
        <p:blipFill>
          <a:blip r:embed="rId2"/>
          <a:stretch>
            <a:fillRect/>
          </a:stretch>
        </p:blipFill>
        <p:spPr>
          <a:xfrm>
            <a:off x="1508760" y="2633730"/>
            <a:ext cx="320040" cy="332590"/>
          </a:xfrm>
          <a:prstGeom prst="rect">
            <a:avLst/>
          </a:prstGeom>
        </p:spPr>
      </p:pic>
    </p:spTree>
    <p:extLst>
      <p:ext uri="{BB962C8B-B14F-4D97-AF65-F5344CB8AC3E}">
        <p14:creationId xmlns:p14="http://schemas.microsoft.com/office/powerpoint/2010/main" val="25266161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nSpc>
                <a:spcPct val="150000"/>
              </a:lnSpc>
            </a:pPr>
            <a:r>
              <a:rPr lang="tr-TR" sz="2400" b="1" dirty="0" smtClean="0">
                <a:ln>
                  <a:noFill/>
                </a:ln>
                <a:solidFill>
                  <a:prstClr val="black">
                    <a:lumMod val="85000"/>
                    <a:lumOff val="15000"/>
                  </a:prstClr>
                </a:solidFill>
                <a:latin typeface="Times New Roman" panose="02020603050405020304" pitchFamily="18" charset="0"/>
                <a:ea typeface="+mn-ea"/>
                <a:cs typeface="Times New Roman" panose="02020603050405020304" pitchFamily="18" charset="0"/>
              </a:rPr>
              <a:t>6. TASARRUF;BİRİKİM</a:t>
            </a:r>
            <a:r>
              <a:rPr lang="tr-TR" sz="2400" b="1" dirty="0">
                <a:ln>
                  <a:noFill/>
                </a:ln>
                <a:solidFill>
                  <a:prstClr val="black">
                    <a:lumMod val="85000"/>
                    <a:lumOff val="15000"/>
                  </a:prstClr>
                </a:solidFill>
                <a:latin typeface="Times New Roman" panose="02020603050405020304" pitchFamily="18" charset="0"/>
                <a:ea typeface="+mn-ea"/>
                <a:cs typeface="Times New Roman" panose="02020603050405020304" pitchFamily="18" charset="0"/>
              </a:rPr>
              <a:t>, BÜTÇE VE PLANLAMA</a:t>
            </a:r>
            <a:endParaRPr lang="tr-TR" sz="2400" b="1" dirty="0"/>
          </a:p>
        </p:txBody>
      </p:sp>
      <p:sp>
        <p:nvSpPr>
          <p:cNvPr id="3" name="İçerik Yer Tutucusu 2"/>
          <p:cNvSpPr>
            <a:spLocks noGrp="1"/>
          </p:cNvSpPr>
          <p:nvPr>
            <p:ph idx="1"/>
          </p:nvPr>
        </p:nvSpPr>
        <p:spPr>
          <a:xfrm>
            <a:off x="1188720" y="2556932"/>
            <a:ext cx="9890760" cy="3767668"/>
          </a:xfrm>
        </p:spPr>
        <p:txBody>
          <a:bodyPr>
            <a:normAutofit fontScale="92500" lnSpcReduction="20000"/>
          </a:bodyPr>
          <a:lstStyle/>
          <a:p>
            <a:pPr marL="0" indent="0" algn="just">
              <a:lnSpc>
                <a:spcPct val="150000"/>
              </a:lnSpc>
              <a:buNone/>
            </a:pPr>
            <a:r>
              <a:rPr lang="tr-TR" dirty="0" smtClean="0">
                <a:solidFill>
                  <a:srgbClr val="000000"/>
                </a:solidFill>
                <a:latin typeface="Times New Roman" panose="02020603050405020304" pitchFamily="18" charset="0"/>
                <a:cs typeface="Times New Roman" panose="02020603050405020304" pitchFamily="18" charset="0"/>
              </a:rPr>
              <a:t>     Günümüzün </a:t>
            </a:r>
            <a:r>
              <a:rPr lang="tr-TR" dirty="0">
                <a:solidFill>
                  <a:srgbClr val="000000"/>
                </a:solidFill>
                <a:latin typeface="Times New Roman" panose="02020603050405020304" pitchFamily="18" charset="0"/>
                <a:cs typeface="Times New Roman" panose="02020603050405020304" pitchFamily="18" charset="0"/>
              </a:rPr>
              <a:t>zorlu yaşam koşulları geleceği belli ölçüde düşünmeyi zorunlu kılar. Çünkü pek çok zorunlu ve gerekli ihtiyaçlarımız vardır ve bunları belli bir bedel karşılığında edinebiliriz</a:t>
            </a:r>
            <a:r>
              <a:rPr lang="tr-TR" dirty="0" smtClean="0">
                <a:solidFill>
                  <a:srgbClr val="000000"/>
                </a:solidFill>
                <a:latin typeface="Times New Roman" panose="02020603050405020304" pitchFamily="18" charset="0"/>
                <a:cs typeface="Times New Roman" panose="02020603050405020304" pitchFamily="18" charset="0"/>
              </a:rPr>
              <a:t>. </a:t>
            </a:r>
          </a:p>
          <a:p>
            <a:pPr marL="0" indent="0" algn="just">
              <a:lnSpc>
                <a:spcPct val="150000"/>
              </a:lnSpc>
              <a:buNone/>
            </a:pPr>
            <a:r>
              <a:rPr lang="tr-TR" dirty="0">
                <a:solidFill>
                  <a:srgbClr val="000000"/>
                </a:solidFill>
                <a:latin typeface="Times New Roman" panose="02020603050405020304" pitchFamily="18" charset="0"/>
                <a:cs typeface="Times New Roman" panose="02020603050405020304" pitchFamily="18" charset="0"/>
              </a:rPr>
              <a:t> </a:t>
            </a:r>
            <a:r>
              <a:rPr lang="tr-TR" dirty="0" smtClean="0">
                <a:solidFill>
                  <a:srgbClr val="000000"/>
                </a:solidFill>
                <a:latin typeface="Times New Roman" panose="02020603050405020304" pitchFamily="18" charset="0"/>
                <a:cs typeface="Times New Roman" panose="02020603050405020304" pitchFamily="18" charset="0"/>
              </a:rPr>
              <a:t>    Bu </a:t>
            </a:r>
            <a:r>
              <a:rPr lang="tr-TR" dirty="0">
                <a:solidFill>
                  <a:srgbClr val="000000"/>
                </a:solidFill>
                <a:latin typeface="Times New Roman" panose="02020603050405020304" pitchFamily="18" charset="0"/>
                <a:cs typeface="Times New Roman" panose="02020603050405020304" pitchFamily="18" charset="0"/>
              </a:rPr>
              <a:t>nedenle “tasarruf” hem yarını güvenceye almak hem de bugünün tadını yarın için kaygılanmadan çıkarmak için önemli bir kavramdır. Ayrıca makro ekonomi açısından da bireyler ve aileler tarafından yapılan tasarruf çok önemlidir. Çünkü ihtiyaç duyulan yatırımlar için sermaye ekonomiye kazandırılan bu tasarruflardan sağlanır. </a:t>
            </a:r>
            <a:endParaRPr lang="tr-TR" dirty="0">
              <a:latin typeface="Times New Roman" panose="02020603050405020304" pitchFamily="18" charset="0"/>
              <a:cs typeface="Times New Roman" panose="02020603050405020304" pitchFamily="18" charset="0"/>
            </a:endParaRPr>
          </a:p>
        </p:txBody>
      </p:sp>
      <p:pic>
        <p:nvPicPr>
          <p:cNvPr id="4" name="Resim 3"/>
          <p:cNvPicPr>
            <a:picLocks noChangeAspect="1"/>
          </p:cNvPicPr>
          <p:nvPr/>
        </p:nvPicPr>
        <p:blipFill>
          <a:blip r:embed="rId2"/>
          <a:stretch>
            <a:fillRect/>
          </a:stretch>
        </p:blipFill>
        <p:spPr>
          <a:xfrm>
            <a:off x="1295398" y="2685442"/>
            <a:ext cx="310923" cy="323116"/>
          </a:xfrm>
          <a:prstGeom prst="rect">
            <a:avLst/>
          </a:prstGeom>
        </p:spPr>
      </p:pic>
      <p:pic>
        <p:nvPicPr>
          <p:cNvPr id="5" name="Resim 4"/>
          <p:cNvPicPr>
            <a:picLocks noChangeAspect="1"/>
          </p:cNvPicPr>
          <p:nvPr/>
        </p:nvPicPr>
        <p:blipFill>
          <a:blip r:embed="rId2"/>
          <a:stretch>
            <a:fillRect/>
          </a:stretch>
        </p:blipFill>
        <p:spPr>
          <a:xfrm>
            <a:off x="1295399" y="4117650"/>
            <a:ext cx="310923" cy="323116"/>
          </a:xfrm>
          <a:prstGeom prst="rect">
            <a:avLst/>
          </a:prstGeom>
        </p:spPr>
      </p:pic>
    </p:spTree>
    <p:extLst>
      <p:ext uri="{BB962C8B-B14F-4D97-AF65-F5344CB8AC3E}">
        <p14:creationId xmlns:p14="http://schemas.microsoft.com/office/powerpoint/2010/main" val="29711746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95402" y="1112520"/>
            <a:ext cx="9601196" cy="1173479"/>
          </a:xfrm>
        </p:spPr>
        <p:txBody>
          <a:bodyPr>
            <a:normAutofit fontScale="90000"/>
          </a:bodyPr>
          <a:lstStyle/>
          <a:p>
            <a:pPr lvl="0">
              <a:lnSpc>
                <a:spcPct val="150000"/>
              </a:lnSpc>
              <a:spcBef>
                <a:spcPct val="20000"/>
              </a:spcBef>
              <a:spcAft>
                <a:spcPts val="600"/>
              </a:spcAft>
            </a:pPr>
            <a:r>
              <a:rPr lang="tr-TR" sz="2400" b="1" dirty="0" smtClean="0">
                <a:ln>
                  <a:noFill/>
                </a:ln>
                <a:solidFill>
                  <a:prstClr val="black">
                    <a:lumMod val="85000"/>
                    <a:lumOff val="15000"/>
                  </a:prstClr>
                </a:solidFill>
                <a:latin typeface="Times New Roman" panose="02020603050405020304" pitchFamily="18" charset="0"/>
                <a:ea typeface="+mn-ea"/>
                <a:cs typeface="Times New Roman" panose="02020603050405020304" pitchFamily="18" charset="0"/>
              </a:rPr>
              <a:t/>
            </a:r>
            <a:br>
              <a:rPr lang="tr-TR" sz="2400" b="1" dirty="0" smtClean="0">
                <a:ln>
                  <a:noFill/>
                </a:ln>
                <a:solidFill>
                  <a:prstClr val="black">
                    <a:lumMod val="85000"/>
                    <a:lumOff val="15000"/>
                  </a:prstClr>
                </a:solidFill>
                <a:latin typeface="Times New Roman" panose="02020603050405020304" pitchFamily="18" charset="0"/>
                <a:ea typeface="+mn-ea"/>
                <a:cs typeface="Times New Roman" panose="02020603050405020304" pitchFamily="18" charset="0"/>
              </a:rPr>
            </a:br>
            <a:r>
              <a:rPr lang="tr-TR" sz="2400" b="1" dirty="0" smtClean="0">
                <a:ln>
                  <a:noFill/>
                </a:ln>
                <a:solidFill>
                  <a:prstClr val="black">
                    <a:lumMod val="85000"/>
                    <a:lumOff val="15000"/>
                  </a:prstClr>
                </a:solidFill>
                <a:latin typeface="Times New Roman" panose="02020603050405020304" pitchFamily="18" charset="0"/>
                <a:ea typeface="+mn-ea"/>
                <a:cs typeface="Times New Roman" panose="02020603050405020304" pitchFamily="18" charset="0"/>
              </a:rPr>
              <a:t/>
            </a:r>
            <a:br>
              <a:rPr lang="tr-TR" sz="2400" b="1" dirty="0" smtClean="0">
                <a:ln>
                  <a:noFill/>
                </a:ln>
                <a:solidFill>
                  <a:prstClr val="black">
                    <a:lumMod val="85000"/>
                    <a:lumOff val="15000"/>
                  </a:prstClr>
                </a:solidFill>
                <a:latin typeface="Times New Roman" panose="02020603050405020304" pitchFamily="18" charset="0"/>
                <a:ea typeface="+mn-ea"/>
                <a:cs typeface="Times New Roman" panose="02020603050405020304" pitchFamily="18" charset="0"/>
              </a:rPr>
            </a:br>
            <a:r>
              <a:rPr lang="tr-TR" sz="2400" b="1" dirty="0" smtClean="0">
                <a:ln>
                  <a:noFill/>
                </a:ln>
                <a:solidFill>
                  <a:prstClr val="black">
                    <a:lumMod val="85000"/>
                    <a:lumOff val="15000"/>
                  </a:prstClr>
                </a:solidFill>
                <a:latin typeface="Times New Roman" panose="02020603050405020304" pitchFamily="18" charset="0"/>
                <a:ea typeface="+mn-ea"/>
                <a:cs typeface="Times New Roman" panose="02020603050405020304" pitchFamily="18" charset="0"/>
              </a:rPr>
              <a:t>7. YATIRIM</a:t>
            </a:r>
            <a:r>
              <a:rPr lang="tr-TR" sz="2400" b="1" dirty="0">
                <a:ln>
                  <a:noFill/>
                </a:ln>
                <a:solidFill>
                  <a:prstClr val="black">
                    <a:lumMod val="85000"/>
                    <a:lumOff val="15000"/>
                  </a:prstClr>
                </a:solidFill>
                <a:latin typeface="Times New Roman" panose="02020603050405020304" pitchFamily="18" charset="0"/>
                <a:ea typeface="+mn-ea"/>
                <a:cs typeface="Times New Roman" panose="02020603050405020304" pitchFamily="18" charset="0"/>
              </a:rPr>
              <a:t>; RİSK VE GETİRİ</a:t>
            </a:r>
            <a:r>
              <a:rPr lang="tr-TR" sz="1800" dirty="0">
                <a:ln>
                  <a:noFill/>
                </a:ln>
                <a:solidFill>
                  <a:prstClr val="black">
                    <a:lumMod val="85000"/>
                    <a:lumOff val="15000"/>
                  </a:prstClr>
                </a:solidFill>
                <a:latin typeface="Times New Roman" panose="02020603050405020304" pitchFamily="18" charset="0"/>
                <a:ea typeface="+mn-ea"/>
                <a:cs typeface="Times New Roman" panose="02020603050405020304" pitchFamily="18" charset="0"/>
              </a:rPr>
              <a:t/>
            </a:r>
            <a:br>
              <a:rPr lang="tr-TR" sz="1800" dirty="0">
                <a:ln>
                  <a:noFill/>
                </a:ln>
                <a:solidFill>
                  <a:prstClr val="black">
                    <a:lumMod val="85000"/>
                    <a:lumOff val="15000"/>
                  </a:prstClr>
                </a:solidFill>
                <a:latin typeface="Times New Roman" panose="02020603050405020304" pitchFamily="18" charset="0"/>
                <a:ea typeface="+mn-ea"/>
                <a:cs typeface="Times New Roman" panose="02020603050405020304" pitchFamily="18" charset="0"/>
              </a:rPr>
            </a:br>
            <a:endParaRPr lang="tr-TR" dirty="0"/>
          </a:p>
        </p:txBody>
      </p:sp>
      <p:sp>
        <p:nvSpPr>
          <p:cNvPr id="5" name="İçerik Yer Tutucusu 4"/>
          <p:cNvSpPr>
            <a:spLocks noGrp="1"/>
          </p:cNvSpPr>
          <p:nvPr>
            <p:ph idx="1"/>
          </p:nvPr>
        </p:nvSpPr>
        <p:spPr>
          <a:xfrm>
            <a:off x="1295401" y="2556932"/>
            <a:ext cx="9723120" cy="3660988"/>
          </a:xfrm>
        </p:spPr>
        <p:txBody>
          <a:bodyPr>
            <a:noAutofit/>
          </a:bodyPr>
          <a:lstStyle/>
          <a:p>
            <a:pPr marL="0" indent="0" algn="just">
              <a:lnSpc>
                <a:spcPct val="150000"/>
              </a:lnSpc>
              <a:buNone/>
            </a:pPr>
            <a:r>
              <a:rPr lang="tr-TR" dirty="0" smtClean="0">
                <a:latin typeface="Times New Roman" panose="02020603050405020304" pitchFamily="18" charset="0"/>
                <a:cs typeface="Times New Roman" panose="02020603050405020304" pitchFamily="18" charset="0"/>
              </a:rPr>
              <a:t>    Pazara </a:t>
            </a:r>
            <a:r>
              <a:rPr lang="tr-TR" dirty="0">
                <a:latin typeface="Times New Roman" panose="02020603050405020304" pitchFamily="18" charset="0"/>
                <a:cs typeface="Times New Roman" panose="02020603050405020304" pitchFamily="18" charset="0"/>
              </a:rPr>
              <a:t>satmak üzere götürdüğümüz yumurtaları kayalarla aynı sepete koymayız değil mi? Peki tüm yumurtaları aynı sepete koyar </a:t>
            </a:r>
            <a:r>
              <a:rPr lang="tr-TR" dirty="0" smtClean="0">
                <a:latin typeface="Times New Roman" panose="02020603050405020304" pitchFamily="18" charset="0"/>
                <a:cs typeface="Times New Roman" panose="02020603050405020304" pitchFamily="18" charset="0"/>
              </a:rPr>
              <a:t>mıyız? Finansın </a:t>
            </a:r>
            <a:r>
              <a:rPr lang="tr-TR" dirty="0">
                <a:latin typeface="Times New Roman" panose="02020603050405020304" pitchFamily="18" charset="0"/>
                <a:cs typeface="Times New Roman" panose="02020603050405020304" pitchFamily="18" charset="0"/>
              </a:rPr>
              <a:t>en temel alegorilerinden birisi “tüm yumurtaları aynı sepete koyma” der. Bu alegori bize yatırımların iki temel boyutunu birlikte düşünmenin ne kadar önemli olduğunu anlatmak için kullanılır. Bunlar </a:t>
            </a:r>
            <a:r>
              <a:rPr lang="tr-TR" b="1" dirty="0">
                <a:latin typeface="Times New Roman" panose="02020603050405020304" pitchFamily="18" charset="0"/>
                <a:cs typeface="Times New Roman" panose="02020603050405020304" pitchFamily="18" charset="0"/>
              </a:rPr>
              <a:t>risk ve getiridir. </a:t>
            </a:r>
            <a:r>
              <a:rPr lang="tr-TR" dirty="0">
                <a:latin typeface="Times New Roman" panose="02020603050405020304" pitchFamily="18" charset="0"/>
                <a:cs typeface="Times New Roman" panose="02020603050405020304" pitchFamily="18" charset="0"/>
              </a:rPr>
              <a:t>Yatırımları değerlendirirken ilk planda (ve sıklıkla sadece) getiri boyutunu düşünürüz. </a:t>
            </a:r>
          </a:p>
        </p:txBody>
      </p:sp>
      <p:pic>
        <p:nvPicPr>
          <p:cNvPr id="6" name="Resim 5"/>
          <p:cNvPicPr>
            <a:picLocks noChangeAspect="1"/>
          </p:cNvPicPr>
          <p:nvPr/>
        </p:nvPicPr>
        <p:blipFill>
          <a:blip r:embed="rId2"/>
          <a:stretch>
            <a:fillRect/>
          </a:stretch>
        </p:blipFill>
        <p:spPr>
          <a:xfrm>
            <a:off x="1295401" y="2764522"/>
            <a:ext cx="317019" cy="323116"/>
          </a:xfrm>
          <a:prstGeom prst="rect">
            <a:avLst/>
          </a:prstGeom>
        </p:spPr>
      </p:pic>
    </p:spTree>
    <p:extLst>
      <p:ext uri="{BB962C8B-B14F-4D97-AF65-F5344CB8AC3E}">
        <p14:creationId xmlns:p14="http://schemas.microsoft.com/office/powerpoint/2010/main" val="15687112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a:spLocks noGrp="1"/>
          </p:cNvSpPr>
          <p:nvPr>
            <p:ph idx="1"/>
          </p:nvPr>
        </p:nvSpPr>
        <p:spPr/>
        <p:txBody>
          <a:bodyPr/>
          <a:lstStyle/>
          <a:p>
            <a:pPr marL="0" indent="0" algn="just">
              <a:lnSpc>
                <a:spcPct val="150000"/>
              </a:lnSpc>
              <a:buNone/>
            </a:pPr>
            <a:r>
              <a:rPr lang="tr-TR" dirty="0" smtClean="0">
                <a:solidFill>
                  <a:srgbClr val="2D3B45"/>
                </a:solidFill>
                <a:latin typeface="Times New Roman" panose="02020603050405020304" pitchFamily="18" charset="0"/>
                <a:cs typeface="Times New Roman" panose="02020603050405020304" pitchFamily="18" charset="0"/>
              </a:rPr>
              <a:t>     Oysa </a:t>
            </a:r>
            <a:r>
              <a:rPr lang="tr-TR" dirty="0">
                <a:solidFill>
                  <a:srgbClr val="2D3B45"/>
                </a:solidFill>
                <a:latin typeface="Times New Roman" panose="02020603050405020304" pitchFamily="18" charset="0"/>
                <a:cs typeface="Times New Roman" panose="02020603050405020304" pitchFamily="18" charset="0"/>
              </a:rPr>
              <a:t>yatırım analizinin en az getiri kadar önemli ikinci boyutu risk boyutudur ve kesinlikle göz ardı edilmemelidir. Tüm yumurtaları koyduğunuz sepeti düşürürseniz tüm yumurtaları kaybedip aç kalabilirsiniz. Oysa yumurtaları farklı sepetlere koyarak riski dağıtmış olursunuz. Bazı yumurtalar kırılır ama sağlam kalan yumurtalar da olacaktır.</a:t>
            </a:r>
            <a:endParaRPr lang="tr-TR" dirty="0">
              <a:latin typeface="Times New Roman" panose="02020603050405020304" pitchFamily="18" charset="0"/>
              <a:cs typeface="Times New Roman" panose="02020603050405020304" pitchFamily="18" charset="0"/>
            </a:endParaRPr>
          </a:p>
        </p:txBody>
      </p:sp>
      <p:pic>
        <p:nvPicPr>
          <p:cNvPr id="5" name="Resim 4"/>
          <p:cNvPicPr>
            <a:picLocks noChangeAspect="1"/>
          </p:cNvPicPr>
          <p:nvPr/>
        </p:nvPicPr>
        <p:blipFill>
          <a:blip r:embed="rId2"/>
          <a:stretch>
            <a:fillRect/>
          </a:stretch>
        </p:blipFill>
        <p:spPr>
          <a:xfrm>
            <a:off x="1417320" y="2746232"/>
            <a:ext cx="341389" cy="354521"/>
          </a:xfrm>
          <a:prstGeom prst="rect">
            <a:avLst/>
          </a:prstGeom>
        </p:spPr>
      </p:pic>
    </p:spTree>
    <p:extLst>
      <p:ext uri="{BB962C8B-B14F-4D97-AF65-F5344CB8AC3E}">
        <p14:creationId xmlns:p14="http://schemas.microsoft.com/office/powerpoint/2010/main" val="3538066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lnSpcReduction="10000"/>
          </a:bodyPr>
          <a:lstStyle/>
          <a:p>
            <a:pPr marL="0" indent="0" algn="just">
              <a:lnSpc>
                <a:spcPct val="150000"/>
              </a:lnSpc>
              <a:buNone/>
            </a:pPr>
            <a:r>
              <a:rPr lang="tr-TR" dirty="0" smtClean="0">
                <a:solidFill>
                  <a:srgbClr val="2D3B45"/>
                </a:solidFill>
                <a:latin typeface="Times New Roman" panose="02020603050405020304" pitchFamily="18" charset="0"/>
                <a:cs typeface="Times New Roman" panose="02020603050405020304" pitchFamily="18" charset="0"/>
              </a:rPr>
              <a:t>      Yatırım</a:t>
            </a:r>
            <a:r>
              <a:rPr lang="tr-TR" dirty="0">
                <a:solidFill>
                  <a:srgbClr val="2D3B45"/>
                </a:solidFill>
                <a:latin typeface="Times New Roman" panose="02020603050405020304" pitchFamily="18" charset="0"/>
                <a:cs typeface="Times New Roman" panose="02020603050405020304" pitchFamily="18" charset="0"/>
              </a:rPr>
              <a:t>, getiri amacıyla belli miktar varlığın bir alana, bir varlığa </a:t>
            </a:r>
            <a:r>
              <a:rPr lang="tr-TR" dirty="0" smtClean="0">
                <a:solidFill>
                  <a:srgbClr val="2D3B45"/>
                </a:solidFill>
                <a:latin typeface="Times New Roman" panose="02020603050405020304" pitchFamily="18" charset="0"/>
                <a:cs typeface="Times New Roman" panose="02020603050405020304" pitchFamily="18" charset="0"/>
              </a:rPr>
              <a:t>tahsisidir. Yani </a:t>
            </a:r>
            <a:r>
              <a:rPr lang="tr-TR" dirty="0">
                <a:solidFill>
                  <a:srgbClr val="2D3B45"/>
                </a:solidFill>
                <a:latin typeface="Times New Roman" panose="02020603050405020304" pitchFamily="18" charset="0"/>
                <a:cs typeface="Times New Roman" panose="02020603050405020304" pitchFamily="18" charset="0"/>
              </a:rPr>
              <a:t>“yumurtlasınlar, ben de o yumurtaları pazara götürüp satayım ve para kazanayım” diye düşünerek bir kaç tavuk almak bir </a:t>
            </a:r>
            <a:r>
              <a:rPr lang="tr-TR" dirty="0" smtClean="0">
                <a:solidFill>
                  <a:srgbClr val="2D3B45"/>
                </a:solidFill>
                <a:latin typeface="Times New Roman" panose="02020603050405020304" pitchFamily="18" charset="0"/>
                <a:cs typeface="Times New Roman" panose="02020603050405020304" pitchFamily="18" charset="0"/>
              </a:rPr>
              <a:t>yatırımdır. Her </a:t>
            </a:r>
            <a:r>
              <a:rPr lang="tr-TR" dirty="0">
                <a:solidFill>
                  <a:srgbClr val="2D3B45"/>
                </a:solidFill>
                <a:latin typeface="Times New Roman" panose="02020603050405020304" pitchFamily="18" charset="0"/>
                <a:cs typeface="Times New Roman" panose="02020603050405020304" pitchFamily="18" charset="0"/>
              </a:rPr>
              <a:t>yatırımda küçük veya büyük riskler vardır. Bir tilkinin tavukları kapması olasılığı, arzın artması nedeniyle yumurta fiyatlarının düşmesi olasılığı gibi durumlar tavuk yatırımının risklerini oluştururlar.</a:t>
            </a:r>
          </a:p>
          <a:p>
            <a:pPr marL="0" indent="0">
              <a:buNone/>
            </a:pPr>
            <a:endParaRPr lang="tr-TR" dirty="0"/>
          </a:p>
        </p:txBody>
      </p:sp>
      <p:pic>
        <p:nvPicPr>
          <p:cNvPr id="4" name="Resim 3"/>
          <p:cNvPicPr>
            <a:picLocks noChangeAspect="1"/>
          </p:cNvPicPr>
          <p:nvPr/>
        </p:nvPicPr>
        <p:blipFill>
          <a:blip r:embed="rId2"/>
          <a:stretch>
            <a:fillRect/>
          </a:stretch>
        </p:blipFill>
        <p:spPr>
          <a:xfrm>
            <a:off x="1405145" y="2715752"/>
            <a:ext cx="341406" cy="359695"/>
          </a:xfrm>
          <a:prstGeom prst="rect">
            <a:avLst/>
          </a:prstGeom>
        </p:spPr>
      </p:pic>
    </p:spTree>
    <p:extLst>
      <p:ext uri="{BB962C8B-B14F-4D97-AF65-F5344CB8AC3E}">
        <p14:creationId xmlns:p14="http://schemas.microsoft.com/office/powerpoint/2010/main" val="5010441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95402" y="1097280"/>
            <a:ext cx="9601196" cy="1264919"/>
          </a:xfrm>
        </p:spPr>
        <p:txBody>
          <a:bodyPr>
            <a:normAutofit/>
          </a:bodyPr>
          <a:lstStyle/>
          <a:p>
            <a:pPr algn="l"/>
            <a:r>
              <a:rPr lang="tr-TR" sz="2800" b="1" dirty="0" smtClean="0">
                <a:latin typeface="Times New Roman" panose="02020603050405020304" pitchFamily="18" charset="0"/>
                <a:cs typeface="Times New Roman" panose="02020603050405020304" pitchFamily="18" charset="0"/>
              </a:rPr>
              <a:t/>
            </a:r>
            <a:br>
              <a:rPr lang="tr-TR" sz="2800" b="1" dirty="0" smtClean="0">
                <a:latin typeface="Times New Roman" panose="02020603050405020304" pitchFamily="18" charset="0"/>
                <a:cs typeface="Times New Roman" panose="02020603050405020304" pitchFamily="18" charset="0"/>
              </a:rPr>
            </a:br>
            <a:r>
              <a:rPr lang="tr-TR" sz="2800" b="1" dirty="0" smtClean="0">
                <a:latin typeface="Times New Roman" panose="02020603050405020304" pitchFamily="18" charset="0"/>
                <a:cs typeface="Times New Roman" panose="02020603050405020304" pitchFamily="18" charset="0"/>
              </a:rPr>
              <a:t>İÇERİK</a:t>
            </a:r>
            <a:endParaRPr lang="tr-TR" sz="2800" b="1" dirty="0">
              <a:latin typeface="Times New Roman" panose="02020603050405020304" pitchFamily="18" charset="0"/>
              <a:cs typeface="Times New Roman" panose="02020603050405020304" pitchFamily="18" charset="0"/>
            </a:endParaRPr>
          </a:p>
        </p:txBody>
      </p:sp>
      <p:sp>
        <p:nvSpPr>
          <p:cNvPr id="7" name="İçerik Yer Tutucusu 6"/>
          <p:cNvSpPr>
            <a:spLocks noGrp="1"/>
          </p:cNvSpPr>
          <p:nvPr>
            <p:ph idx="1"/>
          </p:nvPr>
        </p:nvSpPr>
        <p:spPr>
          <a:xfrm>
            <a:off x="1295400" y="2556932"/>
            <a:ext cx="9982199" cy="3630508"/>
          </a:xfrm>
        </p:spPr>
        <p:txBody>
          <a:bodyPr>
            <a:noAutofit/>
          </a:bodyPr>
          <a:lstStyle/>
          <a:p>
            <a:pPr marL="0" indent="0">
              <a:buNone/>
            </a:pPr>
            <a:r>
              <a:rPr lang="tr-TR" sz="1800" b="1" dirty="0" smtClean="0">
                <a:latin typeface="Times New Roman" panose="02020603050405020304" pitchFamily="18" charset="0"/>
                <a:cs typeface="Times New Roman" panose="02020603050405020304" pitchFamily="18" charset="0"/>
              </a:rPr>
              <a:t>1. </a:t>
            </a:r>
            <a:r>
              <a:rPr lang="tr-TR" sz="1800" dirty="0" smtClean="0">
                <a:latin typeface="Times New Roman" panose="02020603050405020304" pitchFamily="18" charset="0"/>
                <a:cs typeface="Times New Roman" panose="02020603050405020304" pitchFamily="18" charset="0"/>
              </a:rPr>
              <a:t>FİNANSAL OKURYAZARLIK VE ÖNEMİ</a:t>
            </a:r>
          </a:p>
          <a:p>
            <a:pPr marL="0" indent="0">
              <a:buNone/>
            </a:pPr>
            <a:r>
              <a:rPr lang="tr-TR" sz="1800" b="1" dirty="0" smtClean="0">
                <a:latin typeface="Times New Roman" panose="02020603050405020304" pitchFamily="18" charset="0"/>
                <a:cs typeface="Times New Roman" panose="02020603050405020304" pitchFamily="18" charset="0"/>
              </a:rPr>
              <a:t>2. </a:t>
            </a:r>
            <a:r>
              <a:rPr lang="tr-TR" sz="1800" dirty="0" smtClean="0">
                <a:latin typeface="Times New Roman" panose="02020603050405020304" pitchFamily="18" charset="0"/>
                <a:cs typeface="Times New Roman" panose="02020603050405020304" pitchFamily="18" charset="0"/>
              </a:rPr>
              <a:t>FİNANSAL OKURYAZARLIK GELİŞİMİ </a:t>
            </a:r>
          </a:p>
          <a:p>
            <a:pPr marL="0" indent="0">
              <a:buNone/>
            </a:pPr>
            <a:r>
              <a:rPr lang="tr-TR" sz="1800" b="1" dirty="0" smtClean="0">
                <a:latin typeface="Times New Roman" panose="02020603050405020304" pitchFamily="18" charset="0"/>
                <a:cs typeface="Times New Roman" panose="02020603050405020304" pitchFamily="18" charset="0"/>
              </a:rPr>
              <a:t>3. </a:t>
            </a:r>
            <a:r>
              <a:rPr lang="tr-TR" sz="1800" dirty="0" smtClean="0">
                <a:latin typeface="Times New Roman" panose="02020603050405020304" pitchFamily="18" charset="0"/>
                <a:cs typeface="Times New Roman" panose="02020603050405020304" pitchFamily="18" charset="0"/>
              </a:rPr>
              <a:t>KİMLER İÇİN FİNANSAL OKURYAZARLIK?</a:t>
            </a:r>
          </a:p>
          <a:p>
            <a:pPr marL="0" indent="0">
              <a:buNone/>
            </a:pPr>
            <a:r>
              <a:rPr lang="tr-TR" sz="1800" b="1" dirty="0" smtClean="0">
                <a:latin typeface="Times New Roman" panose="02020603050405020304" pitchFamily="18" charset="0"/>
                <a:cs typeface="Times New Roman" panose="02020603050405020304" pitchFamily="18" charset="0"/>
              </a:rPr>
              <a:t>4</a:t>
            </a:r>
            <a:r>
              <a:rPr lang="tr-TR" sz="1800" dirty="0" smtClean="0">
                <a:latin typeface="Times New Roman" panose="02020603050405020304" pitchFamily="18" charset="0"/>
                <a:cs typeface="Times New Roman" panose="02020603050405020304" pitchFamily="18" charset="0"/>
              </a:rPr>
              <a:t>. GENÇLERİN VE YETİŞKENLERİN FİNANSAL </a:t>
            </a:r>
          </a:p>
          <a:p>
            <a:pPr marL="0" indent="0">
              <a:buNone/>
            </a:pPr>
            <a:r>
              <a:rPr lang="tr-TR" sz="1800" dirty="0" smtClean="0">
                <a:latin typeface="Times New Roman" panose="02020603050405020304" pitchFamily="18" charset="0"/>
                <a:cs typeface="Times New Roman" panose="02020603050405020304" pitchFamily="18" charset="0"/>
              </a:rPr>
              <a:t>OKURYAZARLIĞI?</a:t>
            </a:r>
          </a:p>
          <a:p>
            <a:pPr marL="0" indent="0">
              <a:buNone/>
            </a:pPr>
            <a:r>
              <a:rPr lang="tr-TR" sz="1800" b="1" dirty="0" smtClean="0">
                <a:latin typeface="Times New Roman" panose="02020603050405020304" pitchFamily="18" charset="0"/>
                <a:cs typeface="Times New Roman" panose="02020603050405020304" pitchFamily="18" charset="0"/>
              </a:rPr>
              <a:t>5. </a:t>
            </a:r>
            <a:r>
              <a:rPr lang="tr-TR" sz="1800" dirty="0" smtClean="0">
                <a:latin typeface="Times New Roman" panose="02020603050405020304" pitchFamily="18" charset="0"/>
                <a:cs typeface="Times New Roman" panose="02020603050405020304" pitchFamily="18" charset="0"/>
              </a:rPr>
              <a:t>FİNANSAL SİSTEM-BORÇLANMA, KREDİ VE </a:t>
            </a:r>
          </a:p>
          <a:p>
            <a:pPr marL="0" indent="0">
              <a:buNone/>
            </a:pPr>
            <a:r>
              <a:rPr lang="tr-TR" sz="1800" dirty="0" smtClean="0">
                <a:latin typeface="Times New Roman" panose="02020603050405020304" pitchFamily="18" charset="0"/>
                <a:cs typeface="Times New Roman" panose="02020603050405020304" pitchFamily="18" charset="0"/>
              </a:rPr>
              <a:t>PARANIN MALİYETİ</a:t>
            </a:r>
          </a:p>
          <a:p>
            <a:pPr marL="0" indent="0">
              <a:buNone/>
            </a:pPr>
            <a:r>
              <a:rPr lang="tr-TR" sz="1800" b="1" dirty="0" smtClean="0">
                <a:latin typeface="Times New Roman" panose="02020603050405020304" pitchFamily="18" charset="0"/>
                <a:cs typeface="Times New Roman" panose="02020603050405020304" pitchFamily="18" charset="0"/>
              </a:rPr>
              <a:t>6. </a:t>
            </a:r>
            <a:r>
              <a:rPr lang="tr-TR" sz="1800" dirty="0" smtClean="0">
                <a:latin typeface="Times New Roman" panose="02020603050405020304" pitchFamily="18" charset="0"/>
                <a:cs typeface="Times New Roman" panose="02020603050405020304" pitchFamily="18" charset="0"/>
              </a:rPr>
              <a:t>TASARRUF;BİRİKİM, BÜTÇE VE PLANLAMA</a:t>
            </a:r>
          </a:p>
          <a:p>
            <a:pPr marL="0" indent="0">
              <a:buNone/>
            </a:pPr>
            <a:r>
              <a:rPr lang="tr-TR" sz="1800" b="1" dirty="0" smtClean="0">
                <a:latin typeface="Times New Roman" panose="02020603050405020304" pitchFamily="18" charset="0"/>
                <a:cs typeface="Times New Roman" panose="02020603050405020304" pitchFamily="18" charset="0"/>
              </a:rPr>
              <a:t>7. </a:t>
            </a:r>
            <a:r>
              <a:rPr lang="tr-TR" sz="1800" dirty="0" smtClean="0">
                <a:latin typeface="Times New Roman" panose="02020603050405020304" pitchFamily="18" charset="0"/>
                <a:cs typeface="Times New Roman" panose="02020603050405020304" pitchFamily="18" charset="0"/>
              </a:rPr>
              <a:t>YATIRIM; RİSK VE GETİRİ</a:t>
            </a:r>
            <a:endParaRPr lang="tr-TR" sz="1800" dirty="0">
              <a:latin typeface="Times New Roman" panose="02020603050405020304" pitchFamily="18" charset="0"/>
              <a:cs typeface="Times New Roman" panose="02020603050405020304" pitchFamily="18" charset="0"/>
            </a:endParaRPr>
          </a:p>
        </p:txBody>
      </p:sp>
      <p:pic>
        <p:nvPicPr>
          <p:cNvPr id="8" name="Resim 7"/>
          <p:cNvPicPr>
            <a:picLocks noChangeAspect="1"/>
          </p:cNvPicPr>
          <p:nvPr/>
        </p:nvPicPr>
        <p:blipFill>
          <a:blip r:embed="rId2"/>
          <a:stretch>
            <a:fillRect/>
          </a:stretch>
        </p:blipFill>
        <p:spPr>
          <a:xfrm>
            <a:off x="6583679" y="2556932"/>
            <a:ext cx="4649051" cy="3630508"/>
          </a:xfrm>
          <a:prstGeom prst="rect">
            <a:avLst/>
          </a:prstGeom>
        </p:spPr>
      </p:pic>
    </p:spTree>
    <p:extLst>
      <p:ext uri="{BB962C8B-B14F-4D97-AF65-F5344CB8AC3E}">
        <p14:creationId xmlns:p14="http://schemas.microsoft.com/office/powerpoint/2010/main" val="7813411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1313907" y="2860809"/>
            <a:ext cx="9595936" cy="1304657"/>
          </a:xfrm>
          <a:prstGeom prst="rect">
            <a:avLst/>
          </a:prstGeom>
        </p:spPr>
      </p:pic>
      <p:pic>
        <p:nvPicPr>
          <p:cNvPr id="5" name="Resim 4"/>
          <p:cNvPicPr>
            <a:picLocks noChangeAspect="1"/>
          </p:cNvPicPr>
          <p:nvPr/>
        </p:nvPicPr>
        <p:blipFill>
          <a:blip r:embed="rId3"/>
          <a:stretch>
            <a:fillRect/>
          </a:stretch>
        </p:blipFill>
        <p:spPr>
          <a:xfrm>
            <a:off x="1313907" y="681328"/>
            <a:ext cx="5117373" cy="2930551"/>
          </a:xfrm>
          <a:prstGeom prst="rect">
            <a:avLst/>
          </a:prstGeom>
        </p:spPr>
      </p:pic>
      <p:pic>
        <p:nvPicPr>
          <p:cNvPr id="7" name="Resim 6"/>
          <p:cNvPicPr>
            <a:picLocks noChangeAspect="1"/>
          </p:cNvPicPr>
          <p:nvPr/>
        </p:nvPicPr>
        <p:blipFill>
          <a:blip r:embed="rId4"/>
          <a:stretch>
            <a:fillRect/>
          </a:stretch>
        </p:blipFill>
        <p:spPr>
          <a:xfrm>
            <a:off x="6431280" y="681328"/>
            <a:ext cx="4676683" cy="2914087"/>
          </a:xfrm>
          <a:prstGeom prst="rect">
            <a:avLst/>
          </a:prstGeom>
        </p:spPr>
      </p:pic>
      <p:pic>
        <p:nvPicPr>
          <p:cNvPr id="8" name="Resim 7"/>
          <p:cNvPicPr>
            <a:picLocks noChangeAspect="1"/>
          </p:cNvPicPr>
          <p:nvPr/>
        </p:nvPicPr>
        <p:blipFill>
          <a:blip r:embed="rId4"/>
          <a:stretch>
            <a:fillRect/>
          </a:stretch>
        </p:blipFill>
        <p:spPr>
          <a:xfrm>
            <a:off x="1313907" y="3524262"/>
            <a:ext cx="4919252" cy="2785097"/>
          </a:xfrm>
          <a:prstGeom prst="rect">
            <a:avLst/>
          </a:prstGeom>
        </p:spPr>
      </p:pic>
      <p:sp>
        <p:nvSpPr>
          <p:cNvPr id="2" name="Dikdörtgen 1"/>
          <p:cNvSpPr/>
          <p:nvPr/>
        </p:nvSpPr>
        <p:spPr>
          <a:xfrm rot="21336271">
            <a:off x="2953072" y="1684060"/>
            <a:ext cx="2272392" cy="954107"/>
          </a:xfrm>
          <a:prstGeom prst="rect">
            <a:avLst/>
          </a:prstGeom>
        </p:spPr>
        <p:txBody>
          <a:bodyPr wrap="square">
            <a:spAutoFit/>
          </a:bodyPr>
          <a:lstStyle/>
          <a:p>
            <a:pPr algn="ctr"/>
            <a:r>
              <a:rPr lang="tr-TR" sz="2800" dirty="0" smtClean="0">
                <a:latin typeface="Times New Roman" panose="02020603050405020304" pitchFamily="18" charset="0"/>
                <a:cs typeface="Times New Roman" panose="02020603050405020304" pitchFamily="18" charset="0"/>
              </a:rPr>
              <a:t>Parayla </a:t>
            </a:r>
            <a:r>
              <a:rPr lang="tr-TR" sz="2800" dirty="0">
                <a:latin typeface="Times New Roman" panose="02020603050405020304" pitchFamily="18" charset="0"/>
                <a:cs typeface="Times New Roman" panose="02020603050405020304" pitchFamily="18" charset="0"/>
              </a:rPr>
              <a:t>başa çıkabilme</a:t>
            </a:r>
          </a:p>
        </p:txBody>
      </p:sp>
      <p:sp>
        <p:nvSpPr>
          <p:cNvPr id="3" name="Dikdörtgen 2"/>
          <p:cNvSpPr/>
          <p:nvPr/>
        </p:nvSpPr>
        <p:spPr>
          <a:xfrm rot="21314227">
            <a:off x="7914233" y="1264496"/>
            <a:ext cx="2470608" cy="1384995"/>
          </a:xfrm>
          <a:prstGeom prst="rect">
            <a:avLst/>
          </a:prstGeom>
        </p:spPr>
        <p:txBody>
          <a:bodyPr wrap="square">
            <a:spAutoFit/>
          </a:bodyPr>
          <a:lstStyle/>
          <a:p>
            <a:pPr algn="ctr"/>
            <a:r>
              <a:rPr lang="tr-TR" sz="2800" dirty="0" smtClean="0">
                <a:latin typeface="Times New Roman" panose="02020603050405020304" pitchFamily="18" charset="0"/>
                <a:cs typeface="Times New Roman" panose="02020603050405020304" pitchFamily="18" charset="0"/>
              </a:rPr>
              <a:t>Bireysel refah, Toplumsal refah</a:t>
            </a:r>
            <a:endParaRPr lang="tr-TR" sz="2800" dirty="0">
              <a:latin typeface="Times New Roman" panose="02020603050405020304" pitchFamily="18" charset="0"/>
              <a:cs typeface="Times New Roman" panose="02020603050405020304" pitchFamily="18" charset="0"/>
            </a:endParaRPr>
          </a:p>
        </p:txBody>
      </p:sp>
      <p:sp>
        <p:nvSpPr>
          <p:cNvPr id="6" name="Dikdörtgen 5"/>
          <p:cNvSpPr/>
          <p:nvPr/>
        </p:nvSpPr>
        <p:spPr>
          <a:xfrm rot="10538251" flipV="1">
            <a:off x="2765711" y="4148122"/>
            <a:ext cx="2643825" cy="1384995"/>
          </a:xfrm>
          <a:prstGeom prst="rect">
            <a:avLst/>
          </a:prstGeom>
        </p:spPr>
        <p:txBody>
          <a:bodyPr wrap="square">
            <a:spAutoFit/>
          </a:bodyPr>
          <a:lstStyle/>
          <a:p>
            <a:r>
              <a:rPr lang="tr-TR" sz="2800" dirty="0" smtClean="0">
                <a:latin typeface="Times New Roman" panose="02020603050405020304" pitchFamily="18" charset="0"/>
                <a:cs typeface="Times New Roman" panose="02020603050405020304" pitchFamily="18" charset="0"/>
              </a:rPr>
              <a:t>Yatırımcı Finansal  Okuryazarlığı</a:t>
            </a:r>
            <a:endParaRPr lang="tr-TR" sz="2800" dirty="0">
              <a:latin typeface="Times New Roman" panose="02020603050405020304" pitchFamily="18" charset="0"/>
              <a:cs typeface="Times New Roman" panose="02020603050405020304" pitchFamily="18" charset="0"/>
            </a:endParaRPr>
          </a:p>
        </p:txBody>
      </p:sp>
      <p:pic>
        <p:nvPicPr>
          <p:cNvPr id="9" name="Resim 8"/>
          <p:cNvPicPr>
            <a:picLocks noChangeAspect="1"/>
          </p:cNvPicPr>
          <p:nvPr/>
        </p:nvPicPr>
        <p:blipFill>
          <a:blip r:embed="rId5"/>
          <a:stretch>
            <a:fillRect/>
          </a:stretch>
        </p:blipFill>
        <p:spPr>
          <a:xfrm>
            <a:off x="6233159" y="3395218"/>
            <a:ext cx="4874804" cy="2914141"/>
          </a:xfrm>
          <a:prstGeom prst="rect">
            <a:avLst/>
          </a:prstGeom>
        </p:spPr>
      </p:pic>
      <p:sp>
        <p:nvSpPr>
          <p:cNvPr id="12" name="Dikdörtgen 11"/>
          <p:cNvSpPr/>
          <p:nvPr/>
        </p:nvSpPr>
        <p:spPr>
          <a:xfrm rot="10551410" flipV="1">
            <a:off x="7418317" y="4077965"/>
            <a:ext cx="3127454" cy="965425"/>
          </a:xfrm>
          <a:prstGeom prst="rect">
            <a:avLst/>
          </a:prstGeom>
        </p:spPr>
        <p:txBody>
          <a:bodyPr wrap="square">
            <a:spAutoFit/>
          </a:bodyPr>
          <a:lstStyle/>
          <a:p>
            <a:pPr algn="ctr"/>
            <a:r>
              <a:rPr lang="tr-TR" sz="2800" dirty="0" smtClean="0">
                <a:latin typeface="Times New Roman" panose="02020603050405020304" pitchFamily="18" charset="0"/>
                <a:cs typeface="Times New Roman" panose="02020603050405020304" pitchFamily="18" charset="0"/>
              </a:rPr>
              <a:t>*%20 Kuralı</a:t>
            </a:r>
          </a:p>
          <a:p>
            <a:pPr algn="ctr"/>
            <a:r>
              <a:rPr lang="tr-TR" sz="2800" dirty="0" smtClean="0">
                <a:latin typeface="Times New Roman" panose="02020603050405020304" pitchFamily="18" charset="0"/>
                <a:cs typeface="Times New Roman" panose="02020603050405020304" pitchFamily="18" charset="0"/>
              </a:rPr>
              <a:t> *Üç Ay Kuralı</a:t>
            </a:r>
            <a:endParaRPr lang="tr-TR"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61116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98032" y="2421860"/>
            <a:ext cx="9601196" cy="3780820"/>
          </a:xfrm>
        </p:spPr>
        <p:txBody>
          <a:bodyPr/>
          <a:lstStyle/>
          <a:p>
            <a:pPr marL="0" indent="0" algn="ctr">
              <a:buNone/>
            </a:pPr>
            <a:r>
              <a:rPr lang="tr-TR" b="1" dirty="0" smtClean="0">
                <a:latin typeface="Times New Roman" panose="02020603050405020304" pitchFamily="18" charset="0"/>
                <a:cs typeface="Times New Roman" panose="02020603050405020304" pitchFamily="18" charset="0"/>
              </a:rPr>
              <a:t>Finansal Okuryazarlık Seviye Ölçme Anketi </a:t>
            </a:r>
            <a:endParaRPr lang="tr-TR" b="1" dirty="0">
              <a:latin typeface="Times New Roman" panose="02020603050405020304" pitchFamily="18" charset="0"/>
              <a:cs typeface="Times New Roman" panose="02020603050405020304" pitchFamily="18" charset="0"/>
            </a:endParaRPr>
          </a:p>
        </p:txBody>
      </p:sp>
      <p:pic>
        <p:nvPicPr>
          <p:cNvPr id="4" name="Resim 3"/>
          <p:cNvPicPr>
            <a:picLocks noChangeAspect="1"/>
          </p:cNvPicPr>
          <p:nvPr/>
        </p:nvPicPr>
        <p:blipFill>
          <a:blip r:embed="rId2"/>
          <a:stretch>
            <a:fillRect/>
          </a:stretch>
        </p:blipFill>
        <p:spPr>
          <a:xfrm>
            <a:off x="1298032" y="2776671"/>
            <a:ext cx="9595936" cy="1304657"/>
          </a:xfrm>
          <a:prstGeom prst="rect">
            <a:avLst/>
          </a:prstGeom>
        </p:spPr>
      </p:pic>
      <p:pic>
        <p:nvPicPr>
          <p:cNvPr id="5" name="Resim 4"/>
          <p:cNvPicPr>
            <a:picLocks noChangeAspect="1"/>
          </p:cNvPicPr>
          <p:nvPr/>
        </p:nvPicPr>
        <p:blipFill>
          <a:blip r:embed="rId3"/>
          <a:stretch>
            <a:fillRect/>
          </a:stretch>
        </p:blipFill>
        <p:spPr>
          <a:xfrm>
            <a:off x="4069080" y="3018367"/>
            <a:ext cx="3886200" cy="3077240"/>
          </a:xfrm>
          <a:prstGeom prst="rect">
            <a:avLst/>
          </a:prstGeom>
        </p:spPr>
      </p:pic>
    </p:spTree>
    <p:extLst>
      <p:ext uri="{BB962C8B-B14F-4D97-AF65-F5344CB8AC3E}">
        <p14:creationId xmlns:p14="http://schemas.microsoft.com/office/powerpoint/2010/main" val="17933749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441960" y="457200"/>
            <a:ext cx="11323320" cy="5989320"/>
          </a:xfrm>
          <a:prstGeom prst="rect">
            <a:avLst/>
          </a:prstGeom>
        </p:spPr>
      </p:pic>
    </p:spTree>
    <p:extLst>
      <p:ext uri="{BB962C8B-B14F-4D97-AF65-F5344CB8AC3E}">
        <p14:creationId xmlns:p14="http://schemas.microsoft.com/office/powerpoint/2010/main" val="7613059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lvl="0" indent="0" algn="ctr" defTabSz="914400">
              <a:lnSpc>
                <a:spcPct val="110000"/>
              </a:lnSpc>
              <a:spcBef>
                <a:spcPts val="700"/>
              </a:spcBef>
              <a:spcAft>
                <a:spcPts val="0"/>
              </a:spcAft>
              <a:buClr>
                <a:srgbClr val="2A1A00"/>
              </a:buClr>
              <a:buSzTx/>
              <a:buNone/>
            </a:pPr>
            <a:endParaRPr lang="tr-TR" sz="3600" b="1" i="1" dirty="0" smtClean="0">
              <a:solidFill>
                <a:srgbClr val="C00000"/>
              </a:solidFill>
              <a:latin typeface="Times New Roman" panose="02020603050405020304" pitchFamily="18" charset="0"/>
              <a:cs typeface="Times New Roman" panose="02020603050405020304" pitchFamily="18" charset="0"/>
            </a:endParaRPr>
          </a:p>
          <a:p>
            <a:pPr marL="0" lvl="0" indent="0" algn="ctr" defTabSz="914400">
              <a:lnSpc>
                <a:spcPct val="110000"/>
              </a:lnSpc>
              <a:spcBef>
                <a:spcPts val="700"/>
              </a:spcBef>
              <a:spcAft>
                <a:spcPts val="0"/>
              </a:spcAft>
              <a:buClr>
                <a:srgbClr val="2A1A00"/>
              </a:buClr>
              <a:buSzTx/>
              <a:buNone/>
            </a:pPr>
            <a:r>
              <a:rPr lang="tr-TR" sz="3600" b="1" i="1" dirty="0" smtClean="0">
                <a:solidFill>
                  <a:srgbClr val="C00000"/>
                </a:solidFill>
                <a:latin typeface="Times New Roman" panose="02020603050405020304" pitchFamily="18" charset="0"/>
                <a:cs typeface="Times New Roman" panose="02020603050405020304" pitchFamily="18" charset="0"/>
              </a:rPr>
              <a:t>BENİ </a:t>
            </a:r>
            <a:r>
              <a:rPr lang="tr-TR" sz="3600" b="1" i="1" dirty="0">
                <a:solidFill>
                  <a:srgbClr val="C00000"/>
                </a:solidFill>
                <a:latin typeface="Times New Roman" panose="02020603050405020304" pitchFamily="18" charset="0"/>
                <a:cs typeface="Times New Roman" panose="02020603050405020304" pitchFamily="18" charset="0"/>
              </a:rPr>
              <a:t>SABIRLA DİNLEDİĞİNİZ İÇİN TEŞEKKÜR EDERİM  SORULARINIZI VE KATKILARINIZI BEKLİYORUM</a:t>
            </a:r>
            <a:r>
              <a:rPr lang="tr-TR" sz="3600" dirty="0">
                <a:solidFill>
                  <a:srgbClr val="C00000"/>
                </a:solidFill>
                <a:latin typeface="Times New Roman" panose="02020603050405020304" pitchFamily="18" charset="0"/>
                <a:cs typeface="Times New Roman" panose="02020603050405020304" pitchFamily="18" charset="0"/>
              </a:rPr>
              <a:t>..</a:t>
            </a:r>
          </a:p>
          <a:p>
            <a:endParaRPr lang="tr-TR" dirty="0"/>
          </a:p>
        </p:txBody>
      </p:sp>
    </p:spTree>
    <p:extLst>
      <p:ext uri="{BB962C8B-B14F-4D97-AF65-F5344CB8AC3E}">
        <p14:creationId xmlns:p14="http://schemas.microsoft.com/office/powerpoint/2010/main" val="7784400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95402" y="1143000"/>
            <a:ext cx="9601195" cy="1188720"/>
          </a:xfrm>
        </p:spPr>
        <p:txBody>
          <a:bodyPr>
            <a:normAutofit fontScale="90000"/>
          </a:bodyPr>
          <a:lstStyle/>
          <a:p>
            <a:pPr lvl="0">
              <a:lnSpc>
                <a:spcPct val="150000"/>
              </a:lnSpc>
              <a:spcBef>
                <a:spcPct val="20000"/>
              </a:spcBef>
              <a:spcAft>
                <a:spcPts val="600"/>
              </a:spcAft>
            </a:pPr>
            <a:r>
              <a:rPr lang="tr-TR" sz="2700" b="1" dirty="0" smtClean="0">
                <a:ln>
                  <a:noFill/>
                </a:ln>
                <a:solidFill>
                  <a:prstClr val="black">
                    <a:lumMod val="85000"/>
                    <a:lumOff val="15000"/>
                  </a:prstClr>
                </a:solidFill>
                <a:latin typeface="Times New Roman" panose="02020603050405020304" pitchFamily="18" charset="0"/>
                <a:ea typeface="+mn-ea"/>
                <a:cs typeface="Times New Roman" panose="02020603050405020304" pitchFamily="18" charset="0"/>
              </a:rPr>
              <a:t/>
            </a:r>
            <a:br>
              <a:rPr lang="tr-TR" sz="2700" b="1" dirty="0" smtClean="0">
                <a:ln>
                  <a:noFill/>
                </a:ln>
                <a:solidFill>
                  <a:prstClr val="black">
                    <a:lumMod val="85000"/>
                    <a:lumOff val="15000"/>
                  </a:prstClr>
                </a:solidFill>
                <a:latin typeface="Times New Roman" panose="02020603050405020304" pitchFamily="18" charset="0"/>
                <a:ea typeface="+mn-ea"/>
                <a:cs typeface="Times New Roman" panose="02020603050405020304" pitchFamily="18" charset="0"/>
              </a:rPr>
            </a:br>
            <a:r>
              <a:rPr lang="tr-TR" sz="2700" b="1" dirty="0" smtClean="0">
                <a:ln>
                  <a:noFill/>
                </a:ln>
                <a:solidFill>
                  <a:prstClr val="black">
                    <a:lumMod val="85000"/>
                    <a:lumOff val="15000"/>
                  </a:prstClr>
                </a:solidFill>
                <a:latin typeface="Times New Roman" panose="02020603050405020304" pitchFamily="18" charset="0"/>
                <a:ea typeface="+mn-ea"/>
                <a:cs typeface="Times New Roman" panose="02020603050405020304" pitchFamily="18" charset="0"/>
              </a:rPr>
              <a:t/>
            </a:r>
            <a:br>
              <a:rPr lang="tr-TR" sz="2700" b="1" dirty="0" smtClean="0">
                <a:ln>
                  <a:noFill/>
                </a:ln>
                <a:solidFill>
                  <a:prstClr val="black">
                    <a:lumMod val="85000"/>
                    <a:lumOff val="15000"/>
                  </a:prstClr>
                </a:solidFill>
                <a:latin typeface="Times New Roman" panose="02020603050405020304" pitchFamily="18" charset="0"/>
                <a:ea typeface="+mn-ea"/>
                <a:cs typeface="Times New Roman" panose="02020603050405020304" pitchFamily="18" charset="0"/>
              </a:rPr>
            </a:br>
            <a:r>
              <a:rPr lang="tr-TR" sz="2700" b="1" dirty="0" smtClean="0">
                <a:ln>
                  <a:noFill/>
                </a:ln>
                <a:solidFill>
                  <a:prstClr val="black">
                    <a:lumMod val="85000"/>
                    <a:lumOff val="15000"/>
                  </a:prstClr>
                </a:solidFill>
                <a:latin typeface="Times New Roman" panose="02020603050405020304" pitchFamily="18" charset="0"/>
                <a:ea typeface="+mn-ea"/>
                <a:cs typeface="Times New Roman" panose="02020603050405020304" pitchFamily="18" charset="0"/>
              </a:rPr>
              <a:t>1</a:t>
            </a:r>
            <a:r>
              <a:rPr lang="tr-TR" sz="2700" b="1" dirty="0">
                <a:ln>
                  <a:noFill/>
                </a:ln>
                <a:solidFill>
                  <a:prstClr val="black">
                    <a:lumMod val="85000"/>
                    <a:lumOff val="15000"/>
                  </a:prstClr>
                </a:solidFill>
                <a:latin typeface="Times New Roman" panose="02020603050405020304" pitchFamily="18" charset="0"/>
                <a:ea typeface="+mn-ea"/>
                <a:cs typeface="Times New Roman" panose="02020603050405020304" pitchFamily="18" charset="0"/>
              </a:rPr>
              <a:t>. FİNANSAL OKURYAZARLIK VE ÖNEMİ</a:t>
            </a:r>
            <a:r>
              <a:rPr lang="tr-TR" sz="1800" dirty="0">
                <a:ln>
                  <a:noFill/>
                </a:ln>
                <a:solidFill>
                  <a:prstClr val="black">
                    <a:lumMod val="85000"/>
                    <a:lumOff val="15000"/>
                  </a:prstClr>
                </a:solidFill>
                <a:latin typeface="Times New Roman" panose="02020603050405020304" pitchFamily="18" charset="0"/>
                <a:ea typeface="+mn-ea"/>
                <a:cs typeface="Times New Roman" panose="02020603050405020304" pitchFamily="18" charset="0"/>
              </a:rPr>
              <a:t/>
            </a:r>
            <a:br>
              <a:rPr lang="tr-TR" sz="1800" dirty="0">
                <a:ln>
                  <a:noFill/>
                </a:ln>
                <a:solidFill>
                  <a:prstClr val="black">
                    <a:lumMod val="85000"/>
                    <a:lumOff val="15000"/>
                  </a:prstClr>
                </a:solidFill>
                <a:latin typeface="Times New Roman" panose="02020603050405020304" pitchFamily="18" charset="0"/>
                <a:ea typeface="+mn-ea"/>
                <a:cs typeface="Times New Roman" panose="02020603050405020304" pitchFamily="18" charset="0"/>
              </a:rPr>
            </a:br>
            <a:endParaRPr lang="tr-TR" dirty="0"/>
          </a:p>
        </p:txBody>
      </p:sp>
      <p:sp>
        <p:nvSpPr>
          <p:cNvPr id="3" name="İçerik Yer Tutucusu 2"/>
          <p:cNvSpPr>
            <a:spLocks noGrp="1"/>
          </p:cNvSpPr>
          <p:nvPr>
            <p:ph idx="1"/>
          </p:nvPr>
        </p:nvSpPr>
        <p:spPr>
          <a:xfrm>
            <a:off x="1295401" y="2556932"/>
            <a:ext cx="9601196" cy="3447628"/>
          </a:xfrm>
        </p:spPr>
        <p:txBody>
          <a:bodyPr>
            <a:normAutofit fontScale="85000" lnSpcReduction="10000"/>
          </a:bodyPr>
          <a:lstStyle/>
          <a:p>
            <a:pPr marL="0" indent="0" algn="just">
              <a:lnSpc>
                <a:spcPct val="160000"/>
              </a:lnSpc>
              <a:buNone/>
            </a:pPr>
            <a:r>
              <a:rPr lang="tr-TR" dirty="0" smtClean="0">
                <a:latin typeface="Times New Roman" panose="02020603050405020304" pitchFamily="18" charset="0"/>
                <a:cs typeface="Times New Roman" panose="02020603050405020304" pitchFamily="18" charset="0"/>
              </a:rPr>
              <a:t>      Bireyler </a:t>
            </a:r>
            <a:r>
              <a:rPr lang="tr-TR" dirty="0">
                <a:latin typeface="Times New Roman" panose="02020603050405020304" pitchFamily="18" charset="0"/>
                <a:cs typeface="Times New Roman" panose="02020603050405020304" pitchFamily="18" charset="0"/>
              </a:rPr>
              <a:t>kendilerinin ve ailelerinin geleceklerini garantiye almak ve refah içinde hayatlarını sürdürebilmeleri için bugünden başlayarak finansal </a:t>
            </a:r>
            <a:r>
              <a:rPr lang="tr-TR" dirty="0" smtClean="0">
                <a:latin typeface="Times New Roman" panose="02020603050405020304" pitchFamily="18" charset="0"/>
                <a:cs typeface="Times New Roman" panose="02020603050405020304" pitchFamily="18" charset="0"/>
              </a:rPr>
              <a:t>planlar </a:t>
            </a:r>
            <a:r>
              <a:rPr lang="tr-TR" dirty="0">
                <a:latin typeface="Times New Roman" panose="02020603050405020304" pitchFamily="18" charset="0"/>
                <a:cs typeface="Times New Roman" panose="02020603050405020304" pitchFamily="18" charset="0"/>
              </a:rPr>
              <a:t>yapmaktadırlar. </a:t>
            </a:r>
            <a:endParaRPr lang="tr-TR" dirty="0" smtClean="0">
              <a:latin typeface="Times New Roman" panose="02020603050405020304" pitchFamily="18" charset="0"/>
              <a:cs typeface="Times New Roman" panose="02020603050405020304" pitchFamily="18" charset="0"/>
            </a:endParaRPr>
          </a:p>
          <a:p>
            <a:pPr marL="0" indent="0" algn="just">
              <a:lnSpc>
                <a:spcPct val="160000"/>
              </a:lnSpc>
              <a:buNone/>
            </a:pPr>
            <a:r>
              <a:rPr lang="tr-TR" dirty="0" smtClean="0">
                <a:latin typeface="Times New Roman" panose="02020603050405020304" pitchFamily="18" charset="0"/>
                <a:cs typeface="Times New Roman" panose="02020603050405020304" pitchFamily="18" charset="0"/>
              </a:rPr>
              <a:t>      Bireylerin </a:t>
            </a:r>
            <a:r>
              <a:rPr lang="tr-TR" dirty="0">
                <a:latin typeface="Times New Roman" panose="02020603050405020304" pitchFamily="18" charset="0"/>
                <a:cs typeface="Times New Roman" panose="02020603050405020304" pitchFamily="18" charset="0"/>
              </a:rPr>
              <a:t>finansal planları; tasarruf, emeklilik, bütçe, yatırım gibi faaliyetlerden oluşmaktadır. </a:t>
            </a:r>
            <a:r>
              <a:rPr lang="tr-TR" dirty="0" smtClean="0">
                <a:latin typeface="Times New Roman" panose="02020603050405020304" pitchFamily="18" charset="0"/>
                <a:cs typeface="Times New Roman" panose="02020603050405020304" pitchFamily="18" charset="0"/>
              </a:rPr>
              <a:t>Bütün </a:t>
            </a:r>
            <a:r>
              <a:rPr lang="tr-TR" dirty="0">
                <a:latin typeface="Times New Roman" panose="02020603050405020304" pitchFamily="18" charset="0"/>
                <a:cs typeface="Times New Roman" panose="02020603050405020304" pitchFamily="18" charset="0"/>
              </a:rPr>
              <a:t>bu finansal planların yapılabilmesi için finans bilgisine ihtiyaç vardır. </a:t>
            </a:r>
            <a:endParaRPr lang="tr-TR" dirty="0" smtClean="0">
              <a:latin typeface="Times New Roman" panose="02020603050405020304" pitchFamily="18" charset="0"/>
              <a:cs typeface="Times New Roman" panose="02020603050405020304" pitchFamily="18" charset="0"/>
            </a:endParaRPr>
          </a:p>
          <a:p>
            <a:pPr marL="0" indent="0" algn="just">
              <a:lnSpc>
                <a:spcPct val="160000"/>
              </a:lnSpc>
              <a:buNone/>
            </a:pPr>
            <a:r>
              <a:rPr lang="tr-TR" dirty="0" smtClean="0">
                <a:latin typeface="Times New Roman" panose="02020603050405020304" pitchFamily="18" charset="0"/>
                <a:cs typeface="Times New Roman" panose="02020603050405020304" pitchFamily="18" charset="0"/>
              </a:rPr>
              <a:t>       Özellikle </a:t>
            </a:r>
            <a:r>
              <a:rPr lang="tr-TR" dirty="0">
                <a:latin typeface="Times New Roman" panose="02020603050405020304" pitchFamily="18" charset="0"/>
                <a:cs typeface="Times New Roman" panose="02020603050405020304" pitchFamily="18" charset="0"/>
              </a:rPr>
              <a:t>gelişen ve değişen ekonomik sistemin getirdiği karmaşa ve zorluklar için finansal okuryazarlık önem arz etmektedir.</a:t>
            </a:r>
          </a:p>
        </p:txBody>
      </p:sp>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2081" y="2751697"/>
            <a:ext cx="306892" cy="296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2081" y="3810000"/>
            <a:ext cx="306892" cy="296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2081" y="4868303"/>
            <a:ext cx="314219" cy="303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06115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95402" y="1173480"/>
            <a:ext cx="9601196" cy="1112519"/>
          </a:xfrm>
        </p:spPr>
        <p:txBody>
          <a:bodyPr>
            <a:normAutofit fontScale="90000"/>
          </a:bodyPr>
          <a:lstStyle/>
          <a:p>
            <a:pPr lvl="0">
              <a:lnSpc>
                <a:spcPct val="150000"/>
              </a:lnSpc>
              <a:spcBef>
                <a:spcPct val="20000"/>
              </a:spcBef>
              <a:spcAft>
                <a:spcPts val="600"/>
              </a:spcAft>
            </a:pPr>
            <a:r>
              <a:rPr lang="tr-TR" sz="2700" b="1" dirty="0" smtClean="0">
                <a:ln>
                  <a:noFill/>
                </a:ln>
                <a:solidFill>
                  <a:prstClr val="black">
                    <a:lumMod val="85000"/>
                    <a:lumOff val="15000"/>
                  </a:prstClr>
                </a:solidFill>
                <a:latin typeface="Times New Roman" panose="02020603050405020304" pitchFamily="18" charset="0"/>
                <a:ea typeface="+mn-ea"/>
                <a:cs typeface="Times New Roman" panose="02020603050405020304" pitchFamily="18" charset="0"/>
              </a:rPr>
              <a:t/>
            </a:r>
            <a:br>
              <a:rPr lang="tr-TR" sz="2700" b="1" dirty="0" smtClean="0">
                <a:ln>
                  <a:noFill/>
                </a:ln>
                <a:solidFill>
                  <a:prstClr val="black">
                    <a:lumMod val="85000"/>
                    <a:lumOff val="15000"/>
                  </a:prstClr>
                </a:solidFill>
                <a:latin typeface="Times New Roman" panose="02020603050405020304" pitchFamily="18" charset="0"/>
                <a:ea typeface="+mn-ea"/>
                <a:cs typeface="Times New Roman" panose="02020603050405020304" pitchFamily="18" charset="0"/>
              </a:rPr>
            </a:br>
            <a:r>
              <a:rPr lang="tr-TR" sz="2700" b="1" dirty="0">
                <a:ln>
                  <a:noFill/>
                </a:ln>
                <a:solidFill>
                  <a:prstClr val="black">
                    <a:lumMod val="85000"/>
                    <a:lumOff val="15000"/>
                  </a:prstClr>
                </a:solidFill>
                <a:latin typeface="Times New Roman" panose="02020603050405020304" pitchFamily="18" charset="0"/>
                <a:ea typeface="+mn-ea"/>
                <a:cs typeface="Times New Roman" panose="02020603050405020304" pitchFamily="18" charset="0"/>
              </a:rPr>
              <a:t/>
            </a:r>
            <a:br>
              <a:rPr lang="tr-TR" sz="2700" b="1" dirty="0">
                <a:ln>
                  <a:noFill/>
                </a:ln>
                <a:solidFill>
                  <a:prstClr val="black">
                    <a:lumMod val="85000"/>
                    <a:lumOff val="15000"/>
                  </a:prstClr>
                </a:solidFill>
                <a:latin typeface="Times New Roman" panose="02020603050405020304" pitchFamily="18" charset="0"/>
                <a:ea typeface="+mn-ea"/>
                <a:cs typeface="Times New Roman" panose="02020603050405020304" pitchFamily="18" charset="0"/>
              </a:rPr>
            </a:br>
            <a:r>
              <a:rPr lang="tr-TR" sz="2700" b="1" dirty="0" smtClean="0">
                <a:ln>
                  <a:noFill/>
                </a:ln>
                <a:solidFill>
                  <a:prstClr val="black">
                    <a:lumMod val="85000"/>
                    <a:lumOff val="15000"/>
                  </a:prstClr>
                </a:solidFill>
                <a:latin typeface="Times New Roman" panose="02020603050405020304" pitchFamily="18" charset="0"/>
                <a:ea typeface="+mn-ea"/>
                <a:cs typeface="Times New Roman" panose="02020603050405020304" pitchFamily="18" charset="0"/>
              </a:rPr>
              <a:t>2</a:t>
            </a:r>
            <a:r>
              <a:rPr lang="tr-TR" sz="2700" b="1" dirty="0">
                <a:ln>
                  <a:noFill/>
                </a:ln>
                <a:solidFill>
                  <a:prstClr val="black">
                    <a:lumMod val="85000"/>
                    <a:lumOff val="15000"/>
                  </a:prstClr>
                </a:solidFill>
                <a:latin typeface="Times New Roman" panose="02020603050405020304" pitchFamily="18" charset="0"/>
                <a:ea typeface="+mn-ea"/>
                <a:cs typeface="Times New Roman" panose="02020603050405020304" pitchFamily="18" charset="0"/>
              </a:rPr>
              <a:t>. FİNANSAL OKURYAZARLIK GELİŞİMİ </a:t>
            </a:r>
            <a:r>
              <a:rPr lang="tr-TR" sz="1800" dirty="0">
                <a:ln>
                  <a:noFill/>
                </a:ln>
                <a:solidFill>
                  <a:prstClr val="black">
                    <a:lumMod val="85000"/>
                    <a:lumOff val="15000"/>
                  </a:prstClr>
                </a:solidFill>
                <a:latin typeface="Times New Roman" panose="02020603050405020304" pitchFamily="18" charset="0"/>
                <a:ea typeface="+mn-ea"/>
                <a:cs typeface="Times New Roman" panose="02020603050405020304" pitchFamily="18" charset="0"/>
              </a:rPr>
              <a:t/>
            </a:r>
            <a:br>
              <a:rPr lang="tr-TR" sz="1800" dirty="0">
                <a:ln>
                  <a:noFill/>
                </a:ln>
                <a:solidFill>
                  <a:prstClr val="black">
                    <a:lumMod val="85000"/>
                    <a:lumOff val="15000"/>
                  </a:prstClr>
                </a:solidFill>
                <a:latin typeface="Times New Roman" panose="02020603050405020304" pitchFamily="18" charset="0"/>
                <a:ea typeface="+mn-ea"/>
                <a:cs typeface="Times New Roman" panose="02020603050405020304" pitchFamily="18" charset="0"/>
              </a:rPr>
            </a:br>
            <a:endParaRPr lang="tr-TR" dirty="0"/>
          </a:p>
        </p:txBody>
      </p:sp>
      <p:sp>
        <p:nvSpPr>
          <p:cNvPr id="4" name="İçerik Yer Tutucusu 3"/>
          <p:cNvSpPr>
            <a:spLocks noGrp="1"/>
          </p:cNvSpPr>
          <p:nvPr>
            <p:ph idx="1"/>
          </p:nvPr>
        </p:nvSpPr>
        <p:spPr>
          <a:xfrm>
            <a:off x="1295401" y="2453640"/>
            <a:ext cx="9601196" cy="3718560"/>
          </a:xfrm>
        </p:spPr>
        <p:txBody>
          <a:bodyPr>
            <a:normAutofit lnSpcReduction="10000"/>
          </a:bodyPr>
          <a:lstStyle/>
          <a:p>
            <a:pPr marL="0" indent="0" algn="just">
              <a:lnSpc>
                <a:spcPct val="120000"/>
              </a:lnSpc>
              <a:buNone/>
            </a:pPr>
            <a:r>
              <a:rPr lang="tr-TR" dirty="0"/>
              <a:t> </a:t>
            </a:r>
            <a:r>
              <a:rPr lang="tr-TR" dirty="0" smtClean="0"/>
              <a:t>      </a:t>
            </a:r>
            <a:r>
              <a:rPr lang="tr-TR" dirty="0" smtClean="0">
                <a:latin typeface="Times New Roman" panose="02020603050405020304" pitchFamily="18" charset="0"/>
                <a:cs typeface="Times New Roman" panose="02020603050405020304" pitchFamily="18" charset="0"/>
              </a:rPr>
              <a:t>OECD/INFE Üyeleri tarafından kabul edilen tanım;</a:t>
            </a:r>
          </a:p>
          <a:p>
            <a:pPr marL="0" indent="0" algn="just">
              <a:lnSpc>
                <a:spcPct val="120000"/>
              </a:lnSpc>
              <a:buNone/>
            </a:pPr>
            <a:r>
              <a:rPr lang="tr-TR"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      Bireylerin doğru finansal kararlar alması ve finansal refah seviyesini artırmasını sağlamak amacıyla sahip olunması gereken;</a:t>
            </a:r>
          </a:p>
          <a:p>
            <a:pPr marL="0" indent="0" algn="just">
              <a:lnSpc>
                <a:spcPct val="120000"/>
              </a:lnSpc>
              <a:buNone/>
            </a:pPr>
            <a:r>
              <a:rPr lang="tr-TR"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          * Farkındalık</a:t>
            </a:r>
          </a:p>
          <a:p>
            <a:pPr marL="0" indent="0" algn="just">
              <a:lnSpc>
                <a:spcPct val="120000"/>
              </a:lnSpc>
              <a:buNone/>
            </a:pPr>
            <a:r>
              <a:rPr lang="tr-TR"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          * Bilgi</a:t>
            </a:r>
          </a:p>
          <a:p>
            <a:pPr marL="0" indent="0" algn="just">
              <a:lnSpc>
                <a:spcPct val="120000"/>
              </a:lnSpc>
              <a:buNone/>
            </a:pPr>
            <a:r>
              <a:rPr lang="tr-TR"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          * Yetenek </a:t>
            </a:r>
          </a:p>
          <a:p>
            <a:pPr marL="0" indent="0" algn="just">
              <a:lnSpc>
                <a:spcPct val="120000"/>
              </a:lnSpc>
              <a:buNone/>
            </a:pPr>
            <a:r>
              <a:rPr lang="tr-TR"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          *Tutum ve Davranışların bütününü ifade ediyor.</a:t>
            </a:r>
          </a:p>
        </p:txBody>
      </p:sp>
      <p:pic>
        <p:nvPicPr>
          <p:cNvPr id="5" name="Resim 4"/>
          <p:cNvPicPr>
            <a:picLocks noChangeAspect="1"/>
          </p:cNvPicPr>
          <p:nvPr/>
        </p:nvPicPr>
        <p:blipFill>
          <a:blip r:embed="rId2"/>
          <a:stretch>
            <a:fillRect/>
          </a:stretch>
        </p:blipFill>
        <p:spPr>
          <a:xfrm>
            <a:off x="1508759" y="2523757"/>
            <a:ext cx="304813" cy="298717"/>
          </a:xfrm>
          <a:prstGeom prst="rect">
            <a:avLst/>
          </a:prstGeom>
        </p:spPr>
      </p:pic>
      <p:pic>
        <p:nvPicPr>
          <p:cNvPr id="6" name="Resim 5"/>
          <p:cNvPicPr>
            <a:picLocks noChangeAspect="1"/>
          </p:cNvPicPr>
          <p:nvPr/>
        </p:nvPicPr>
        <p:blipFill>
          <a:blip r:embed="rId3"/>
          <a:stretch>
            <a:fillRect/>
          </a:stretch>
        </p:blipFill>
        <p:spPr>
          <a:xfrm>
            <a:off x="5789691" y="3901440"/>
            <a:ext cx="2942830" cy="1691640"/>
          </a:xfrm>
          <a:prstGeom prst="rect">
            <a:avLst/>
          </a:prstGeom>
        </p:spPr>
      </p:pic>
    </p:spTree>
    <p:extLst>
      <p:ext uri="{BB962C8B-B14F-4D97-AF65-F5344CB8AC3E}">
        <p14:creationId xmlns:p14="http://schemas.microsoft.com/office/powerpoint/2010/main" val="9885637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a:spLocks noGrp="1"/>
          </p:cNvSpPr>
          <p:nvPr>
            <p:ph idx="1"/>
          </p:nvPr>
        </p:nvSpPr>
        <p:spPr>
          <a:xfrm>
            <a:off x="1295400" y="2557463"/>
            <a:ext cx="9601200" cy="3568700"/>
          </a:xfrm>
        </p:spPr>
        <p:txBody>
          <a:bodyPr>
            <a:normAutofit lnSpcReduction="10000"/>
          </a:bodyPr>
          <a:lstStyle/>
          <a:p>
            <a:pPr marL="0" indent="0" algn="just">
              <a:lnSpc>
                <a:spcPct val="150000"/>
              </a:lnSpc>
              <a:buNone/>
            </a:pPr>
            <a:r>
              <a:rPr lang="tr-TR" dirty="0" smtClean="0">
                <a:latin typeface="Times New Roman" panose="02020603050405020304" pitchFamily="18" charset="0"/>
                <a:cs typeface="Times New Roman" panose="02020603050405020304" pitchFamily="18" charset="0"/>
              </a:rPr>
              <a:t>     Finansal </a:t>
            </a:r>
            <a:r>
              <a:rPr lang="tr-TR" dirty="0">
                <a:latin typeface="Times New Roman" panose="02020603050405020304" pitchFamily="18" charset="0"/>
                <a:cs typeface="Times New Roman" panose="02020603050405020304" pitchFamily="18" charset="0"/>
              </a:rPr>
              <a:t>okuryazarlık bireyden haneye, haneden topluma, toplumdan ülkeye katkı sağlayacak önemli bir kavramdır. </a:t>
            </a:r>
            <a:endParaRPr lang="tr-TR" dirty="0" smtClean="0">
              <a:latin typeface="Times New Roman" panose="02020603050405020304" pitchFamily="18" charset="0"/>
              <a:cs typeface="Times New Roman" panose="02020603050405020304" pitchFamily="18" charset="0"/>
            </a:endParaRPr>
          </a:p>
          <a:p>
            <a:pPr marL="0" indent="0" algn="just">
              <a:lnSpc>
                <a:spcPct val="150000"/>
              </a:lnSpc>
              <a:buNone/>
            </a:pPr>
            <a:r>
              <a:rPr lang="tr-TR" dirty="0" smtClean="0">
                <a:latin typeface="Times New Roman" panose="02020603050405020304" pitchFamily="18" charset="0"/>
                <a:cs typeface="Times New Roman" panose="02020603050405020304" pitchFamily="18" charset="0"/>
              </a:rPr>
              <a:t>     Bireylerin </a:t>
            </a:r>
            <a:r>
              <a:rPr lang="tr-TR" dirty="0">
                <a:latin typeface="Times New Roman" panose="02020603050405020304" pitchFamily="18" charset="0"/>
                <a:cs typeface="Times New Roman" panose="02020603050405020304" pitchFamily="18" charset="0"/>
              </a:rPr>
              <a:t>finansal okuryazarlık düzeyini arttırması başta kendi refahı için sonrasında ise doğrudan ailesine katkı sağlayacaktır. </a:t>
            </a:r>
            <a:endParaRPr lang="tr-TR" dirty="0" smtClean="0">
              <a:latin typeface="Times New Roman" panose="02020603050405020304" pitchFamily="18" charset="0"/>
              <a:cs typeface="Times New Roman" panose="02020603050405020304" pitchFamily="18" charset="0"/>
            </a:endParaRPr>
          </a:p>
          <a:p>
            <a:pPr marL="0" indent="0" algn="just">
              <a:lnSpc>
                <a:spcPct val="150000"/>
              </a:lnSpc>
              <a:buNone/>
            </a:pPr>
            <a:r>
              <a:rPr lang="tr-TR" dirty="0" smtClean="0">
                <a:latin typeface="Times New Roman" panose="02020603050405020304" pitchFamily="18" charset="0"/>
                <a:cs typeface="Times New Roman" panose="02020603050405020304" pitchFamily="18" charset="0"/>
              </a:rPr>
              <a:t>     Dolayısıyla </a:t>
            </a:r>
            <a:r>
              <a:rPr lang="tr-TR" dirty="0">
                <a:latin typeface="Times New Roman" panose="02020603050405020304" pitchFamily="18" charset="0"/>
                <a:cs typeface="Times New Roman" panose="02020603050405020304" pitchFamily="18" charset="0"/>
              </a:rPr>
              <a:t>finansal okuryazarlık düzeyi arttıkça haneden </a:t>
            </a:r>
            <a:r>
              <a:rPr lang="tr-TR" dirty="0" smtClean="0">
                <a:latin typeface="Times New Roman" panose="02020603050405020304" pitchFamily="18" charset="0"/>
                <a:cs typeface="Times New Roman" panose="02020603050405020304" pitchFamily="18" charset="0"/>
              </a:rPr>
              <a:t>topluma</a:t>
            </a:r>
            <a:r>
              <a:rPr lang="tr-TR" dirty="0">
                <a:latin typeface="Times New Roman" panose="02020603050405020304" pitchFamily="18" charset="0"/>
                <a:cs typeface="Times New Roman" panose="02020603050405020304" pitchFamily="18" charset="0"/>
              </a:rPr>
              <a:t>, toplumdan ise ülke refahına yansıyacaktır. </a:t>
            </a:r>
          </a:p>
        </p:txBody>
      </p:sp>
      <p:pic>
        <p:nvPicPr>
          <p:cNvPr id="5" name="Resim 4"/>
          <p:cNvPicPr>
            <a:picLocks noChangeAspect="1"/>
          </p:cNvPicPr>
          <p:nvPr/>
        </p:nvPicPr>
        <p:blipFill>
          <a:blip r:embed="rId2"/>
          <a:stretch>
            <a:fillRect/>
          </a:stretch>
        </p:blipFill>
        <p:spPr>
          <a:xfrm>
            <a:off x="1325880" y="2751476"/>
            <a:ext cx="313935" cy="307657"/>
          </a:xfrm>
          <a:prstGeom prst="rect">
            <a:avLst/>
          </a:prstGeom>
        </p:spPr>
      </p:pic>
      <p:pic>
        <p:nvPicPr>
          <p:cNvPr id="6" name="Resim 5"/>
          <p:cNvPicPr>
            <a:picLocks noChangeAspect="1"/>
          </p:cNvPicPr>
          <p:nvPr/>
        </p:nvPicPr>
        <p:blipFill>
          <a:blip r:embed="rId2"/>
          <a:stretch>
            <a:fillRect/>
          </a:stretch>
        </p:blipFill>
        <p:spPr>
          <a:xfrm>
            <a:off x="1325880" y="3934955"/>
            <a:ext cx="304826" cy="298730"/>
          </a:xfrm>
          <a:prstGeom prst="rect">
            <a:avLst/>
          </a:prstGeom>
        </p:spPr>
      </p:pic>
      <p:pic>
        <p:nvPicPr>
          <p:cNvPr id="7" name="Resim 6"/>
          <p:cNvPicPr>
            <a:picLocks noChangeAspect="1"/>
          </p:cNvPicPr>
          <p:nvPr/>
        </p:nvPicPr>
        <p:blipFill>
          <a:blip r:embed="rId2"/>
          <a:stretch>
            <a:fillRect/>
          </a:stretch>
        </p:blipFill>
        <p:spPr>
          <a:xfrm>
            <a:off x="1325893" y="5061039"/>
            <a:ext cx="304826" cy="298730"/>
          </a:xfrm>
          <a:prstGeom prst="rect">
            <a:avLst/>
          </a:prstGeom>
        </p:spPr>
      </p:pic>
    </p:spTree>
    <p:extLst>
      <p:ext uri="{BB962C8B-B14F-4D97-AF65-F5344CB8AC3E}">
        <p14:creationId xmlns:p14="http://schemas.microsoft.com/office/powerpoint/2010/main" val="37540632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a:spLocks noGrp="1"/>
          </p:cNvSpPr>
          <p:nvPr>
            <p:ph idx="1"/>
          </p:nvPr>
        </p:nvSpPr>
        <p:spPr/>
        <p:txBody>
          <a:bodyPr>
            <a:normAutofit lnSpcReduction="10000"/>
          </a:bodyPr>
          <a:lstStyle/>
          <a:p>
            <a:pPr marL="0" indent="0" algn="just">
              <a:lnSpc>
                <a:spcPct val="150000"/>
              </a:lnSpc>
              <a:buNone/>
            </a:pPr>
            <a:r>
              <a:rPr lang="tr-TR" dirty="0" smtClean="0">
                <a:latin typeface="Times New Roman" panose="02020603050405020304" pitchFamily="18" charset="0"/>
                <a:cs typeface="Times New Roman" panose="02020603050405020304" pitchFamily="18" charset="0"/>
              </a:rPr>
              <a:t>    Özellikle </a:t>
            </a:r>
            <a:r>
              <a:rPr lang="tr-TR" dirty="0">
                <a:latin typeface="Times New Roman" panose="02020603050405020304" pitchFamily="18" charset="0"/>
                <a:cs typeface="Times New Roman" panose="02020603050405020304" pitchFamily="18" charset="0"/>
              </a:rPr>
              <a:t>ülkeler ekonomik krize neden olan (finansal krizler, salgın hastalıklar, siyasi olaylar vb.) faktörlerin etkisinde kaldıklarında finans bilgisinin önemi biraz daha ön plana çıkmaktadır. </a:t>
            </a:r>
            <a:r>
              <a:rPr lang="tr-TR" b="1" dirty="0" smtClean="0">
                <a:latin typeface="Times New Roman" panose="02020603050405020304" pitchFamily="18" charset="0"/>
                <a:cs typeface="Times New Roman" panose="02020603050405020304" pitchFamily="18" charset="0"/>
              </a:rPr>
              <a:t>ÖRN: </a:t>
            </a:r>
            <a:r>
              <a:rPr lang="tr-TR" dirty="0" smtClean="0">
                <a:latin typeface="Times New Roman" panose="02020603050405020304" pitchFamily="18" charset="0"/>
                <a:cs typeface="Times New Roman" panose="02020603050405020304" pitchFamily="18" charset="0"/>
              </a:rPr>
              <a:t>2007 Mortgage Krizleri, COVİD-19, Arap Baharı, vb..</a:t>
            </a:r>
          </a:p>
          <a:p>
            <a:pPr marL="0" indent="0" algn="just">
              <a:lnSpc>
                <a:spcPct val="150000"/>
              </a:lnSpc>
              <a:buNone/>
            </a:pPr>
            <a:r>
              <a:rPr lang="tr-TR" dirty="0" smtClean="0">
                <a:latin typeface="Times New Roman" panose="02020603050405020304" pitchFamily="18" charset="0"/>
                <a:cs typeface="Times New Roman" panose="02020603050405020304" pitchFamily="18" charset="0"/>
              </a:rPr>
              <a:t>    Dolayısıyla </a:t>
            </a:r>
            <a:r>
              <a:rPr lang="tr-TR" dirty="0">
                <a:latin typeface="Times New Roman" panose="02020603050405020304" pitchFamily="18" charset="0"/>
                <a:cs typeface="Times New Roman" panose="02020603050405020304" pitchFamily="18" charset="0"/>
              </a:rPr>
              <a:t>finansal okuryazarlık seviyesinin yüksek olması krizlerin üstesinden gelmeyi </a:t>
            </a:r>
            <a:r>
              <a:rPr lang="tr-TR" dirty="0" smtClean="0">
                <a:latin typeface="Times New Roman" panose="02020603050405020304" pitchFamily="18" charset="0"/>
                <a:cs typeface="Times New Roman" panose="02020603050405020304" pitchFamily="18" charset="0"/>
              </a:rPr>
              <a:t>kolaylaştırabilir.</a:t>
            </a:r>
            <a:endParaRPr lang="tr-TR" dirty="0">
              <a:latin typeface="Times New Roman" panose="02020603050405020304" pitchFamily="18" charset="0"/>
              <a:cs typeface="Times New Roman" panose="02020603050405020304" pitchFamily="18" charset="0"/>
            </a:endParaRPr>
          </a:p>
        </p:txBody>
      </p:sp>
      <p:pic>
        <p:nvPicPr>
          <p:cNvPr id="5" name="Resim 4"/>
          <p:cNvPicPr>
            <a:picLocks noChangeAspect="1"/>
          </p:cNvPicPr>
          <p:nvPr/>
        </p:nvPicPr>
        <p:blipFill>
          <a:blip r:embed="rId2"/>
          <a:stretch>
            <a:fillRect/>
          </a:stretch>
        </p:blipFill>
        <p:spPr>
          <a:xfrm>
            <a:off x="1295401" y="2709658"/>
            <a:ext cx="310923" cy="310923"/>
          </a:xfrm>
          <a:prstGeom prst="rect">
            <a:avLst/>
          </a:prstGeom>
        </p:spPr>
      </p:pic>
      <p:pic>
        <p:nvPicPr>
          <p:cNvPr id="6" name="Resim 5"/>
          <p:cNvPicPr>
            <a:picLocks noChangeAspect="1"/>
          </p:cNvPicPr>
          <p:nvPr/>
        </p:nvPicPr>
        <p:blipFill>
          <a:blip r:embed="rId2"/>
          <a:stretch>
            <a:fillRect/>
          </a:stretch>
        </p:blipFill>
        <p:spPr>
          <a:xfrm>
            <a:off x="1295400" y="4949938"/>
            <a:ext cx="310923" cy="310923"/>
          </a:xfrm>
          <a:prstGeom prst="rect">
            <a:avLst/>
          </a:prstGeom>
        </p:spPr>
      </p:pic>
    </p:spTree>
    <p:extLst>
      <p:ext uri="{BB962C8B-B14F-4D97-AF65-F5344CB8AC3E}">
        <p14:creationId xmlns:p14="http://schemas.microsoft.com/office/powerpoint/2010/main" val="32442670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95402" y="1143001"/>
            <a:ext cx="9601196" cy="1005840"/>
          </a:xfrm>
        </p:spPr>
        <p:txBody>
          <a:bodyPr>
            <a:normAutofit fontScale="90000"/>
          </a:bodyPr>
          <a:lstStyle/>
          <a:p>
            <a:pPr lvl="0">
              <a:spcBef>
                <a:spcPct val="20000"/>
              </a:spcBef>
              <a:spcAft>
                <a:spcPts val="600"/>
              </a:spcAft>
            </a:pPr>
            <a:r>
              <a:rPr lang="tr-TR" sz="2400" b="1" dirty="0" smtClean="0">
                <a:ln>
                  <a:noFill/>
                </a:ln>
                <a:solidFill>
                  <a:prstClr val="black">
                    <a:lumMod val="85000"/>
                    <a:lumOff val="15000"/>
                  </a:prstClr>
                </a:solidFill>
                <a:latin typeface="Times New Roman" panose="02020603050405020304" pitchFamily="18" charset="0"/>
                <a:ea typeface="+mn-ea"/>
                <a:cs typeface="Times New Roman" panose="02020603050405020304" pitchFamily="18" charset="0"/>
              </a:rPr>
              <a:t/>
            </a:r>
            <a:br>
              <a:rPr lang="tr-TR" sz="2400" b="1" dirty="0" smtClean="0">
                <a:ln>
                  <a:noFill/>
                </a:ln>
                <a:solidFill>
                  <a:prstClr val="black">
                    <a:lumMod val="85000"/>
                    <a:lumOff val="15000"/>
                  </a:prstClr>
                </a:solidFill>
                <a:latin typeface="Times New Roman" panose="02020603050405020304" pitchFamily="18" charset="0"/>
                <a:ea typeface="+mn-ea"/>
                <a:cs typeface="Times New Roman" panose="02020603050405020304" pitchFamily="18" charset="0"/>
              </a:rPr>
            </a:br>
            <a:r>
              <a:rPr lang="tr-TR" sz="2400" b="1" dirty="0">
                <a:ln>
                  <a:noFill/>
                </a:ln>
                <a:solidFill>
                  <a:prstClr val="black">
                    <a:lumMod val="85000"/>
                    <a:lumOff val="15000"/>
                  </a:prstClr>
                </a:solidFill>
                <a:latin typeface="Times New Roman" panose="02020603050405020304" pitchFamily="18" charset="0"/>
                <a:ea typeface="+mn-ea"/>
                <a:cs typeface="Times New Roman" panose="02020603050405020304" pitchFamily="18" charset="0"/>
              </a:rPr>
              <a:t/>
            </a:r>
            <a:br>
              <a:rPr lang="tr-TR" sz="2400" b="1" dirty="0">
                <a:ln>
                  <a:noFill/>
                </a:ln>
                <a:solidFill>
                  <a:prstClr val="black">
                    <a:lumMod val="85000"/>
                    <a:lumOff val="15000"/>
                  </a:prstClr>
                </a:solidFill>
                <a:latin typeface="Times New Roman" panose="02020603050405020304" pitchFamily="18" charset="0"/>
                <a:ea typeface="+mn-ea"/>
                <a:cs typeface="Times New Roman" panose="02020603050405020304" pitchFamily="18" charset="0"/>
              </a:rPr>
            </a:br>
            <a:r>
              <a:rPr lang="tr-TR" sz="2400" b="1" dirty="0" smtClean="0">
                <a:ln>
                  <a:noFill/>
                </a:ln>
                <a:solidFill>
                  <a:prstClr val="black">
                    <a:lumMod val="85000"/>
                    <a:lumOff val="15000"/>
                  </a:prstClr>
                </a:solidFill>
                <a:latin typeface="Times New Roman" panose="02020603050405020304" pitchFamily="18" charset="0"/>
                <a:ea typeface="+mn-ea"/>
                <a:cs typeface="Times New Roman" panose="02020603050405020304" pitchFamily="18" charset="0"/>
              </a:rPr>
              <a:t>3</a:t>
            </a:r>
            <a:r>
              <a:rPr lang="tr-TR" sz="2400" b="1" dirty="0">
                <a:ln>
                  <a:noFill/>
                </a:ln>
                <a:solidFill>
                  <a:prstClr val="black">
                    <a:lumMod val="85000"/>
                    <a:lumOff val="15000"/>
                  </a:prstClr>
                </a:solidFill>
                <a:latin typeface="Times New Roman" panose="02020603050405020304" pitchFamily="18" charset="0"/>
                <a:ea typeface="+mn-ea"/>
                <a:cs typeface="Times New Roman" panose="02020603050405020304" pitchFamily="18" charset="0"/>
              </a:rPr>
              <a:t>. KİMLER İÇİN FİNANSAL OKURYAZARLIK?</a:t>
            </a:r>
            <a:r>
              <a:rPr lang="tr-TR" sz="1800" dirty="0">
                <a:ln>
                  <a:noFill/>
                </a:ln>
                <a:solidFill>
                  <a:prstClr val="black">
                    <a:lumMod val="85000"/>
                    <a:lumOff val="15000"/>
                  </a:prstClr>
                </a:solidFill>
                <a:latin typeface="Times New Roman" panose="02020603050405020304" pitchFamily="18" charset="0"/>
                <a:ea typeface="+mn-ea"/>
                <a:cs typeface="Times New Roman" panose="02020603050405020304" pitchFamily="18" charset="0"/>
              </a:rPr>
              <a:t/>
            </a:r>
            <a:br>
              <a:rPr lang="tr-TR" sz="1800" dirty="0">
                <a:ln>
                  <a:noFill/>
                </a:ln>
                <a:solidFill>
                  <a:prstClr val="black">
                    <a:lumMod val="85000"/>
                    <a:lumOff val="15000"/>
                  </a:prstClr>
                </a:solidFill>
                <a:latin typeface="Times New Roman" panose="02020603050405020304" pitchFamily="18" charset="0"/>
                <a:ea typeface="+mn-ea"/>
                <a:cs typeface="Times New Roman" panose="02020603050405020304" pitchFamily="18" charset="0"/>
              </a:rPr>
            </a:br>
            <a:endParaRPr lang="tr-TR" dirty="0"/>
          </a:p>
        </p:txBody>
      </p:sp>
      <p:sp>
        <p:nvSpPr>
          <p:cNvPr id="3" name="İçerik Yer Tutucusu 2"/>
          <p:cNvSpPr>
            <a:spLocks noGrp="1"/>
          </p:cNvSpPr>
          <p:nvPr>
            <p:ph idx="1"/>
          </p:nvPr>
        </p:nvSpPr>
        <p:spPr>
          <a:xfrm>
            <a:off x="1295401" y="2556932"/>
            <a:ext cx="9601195" cy="3569548"/>
          </a:xfrm>
        </p:spPr>
        <p:txBody>
          <a:bodyPr>
            <a:noAutofit/>
          </a:bodyPr>
          <a:lstStyle/>
          <a:p>
            <a:pPr>
              <a:buFont typeface="Wingdings" panose="05000000000000000000" pitchFamily="2" charset="2"/>
              <a:buChar char="v"/>
            </a:pPr>
            <a:r>
              <a:rPr lang="tr-TR" sz="2000" dirty="0" smtClean="0">
                <a:latin typeface="Times New Roman" panose="02020603050405020304" pitchFamily="18" charset="0"/>
                <a:cs typeface="Times New Roman" panose="02020603050405020304" pitchFamily="18" charset="0"/>
              </a:rPr>
              <a:t>15-18 Yaş Gençler </a:t>
            </a:r>
          </a:p>
          <a:p>
            <a:pPr>
              <a:buFont typeface="Wingdings" panose="05000000000000000000" pitchFamily="2" charset="2"/>
              <a:buChar char="v"/>
            </a:pPr>
            <a:r>
              <a:rPr lang="tr-TR" sz="2000" dirty="0" smtClean="0">
                <a:solidFill>
                  <a:prstClr val="black">
                    <a:lumMod val="85000"/>
                    <a:lumOff val="15000"/>
                  </a:prstClr>
                </a:solidFill>
                <a:latin typeface="Times New Roman" panose="02020603050405020304" pitchFamily="18" charset="0"/>
                <a:cs typeface="Times New Roman" panose="02020603050405020304" pitchFamily="18" charset="0"/>
              </a:rPr>
              <a:t>Okul </a:t>
            </a:r>
            <a:r>
              <a:rPr lang="tr-TR" sz="2000" dirty="0">
                <a:solidFill>
                  <a:prstClr val="black">
                    <a:lumMod val="85000"/>
                    <a:lumOff val="15000"/>
                  </a:prstClr>
                </a:solidFill>
                <a:latin typeface="Times New Roman" panose="02020603050405020304" pitchFamily="18" charset="0"/>
                <a:cs typeface="Times New Roman" panose="02020603050405020304" pitchFamily="18" charset="0"/>
              </a:rPr>
              <a:t>Öncesi ve İlkokul Çağı </a:t>
            </a:r>
            <a:r>
              <a:rPr lang="tr-TR" sz="2000" dirty="0" smtClean="0">
                <a:solidFill>
                  <a:prstClr val="black">
                    <a:lumMod val="85000"/>
                    <a:lumOff val="15000"/>
                  </a:prstClr>
                </a:solidFill>
                <a:latin typeface="Times New Roman" panose="02020603050405020304" pitchFamily="18" charset="0"/>
                <a:cs typeface="Times New Roman" panose="02020603050405020304" pitchFamily="18" charset="0"/>
              </a:rPr>
              <a:t>Çocuklar</a:t>
            </a:r>
            <a:endParaRPr lang="tr-TR" sz="2000" dirty="0" smtClean="0">
              <a:latin typeface="Times New Roman" panose="02020603050405020304" pitchFamily="18" charset="0"/>
              <a:cs typeface="Times New Roman" panose="02020603050405020304" pitchFamily="18" charset="0"/>
            </a:endParaRPr>
          </a:p>
          <a:p>
            <a:pPr lvl="0">
              <a:buClr>
                <a:srgbClr val="AD84C6"/>
              </a:buClr>
              <a:buFont typeface="Wingdings" panose="05000000000000000000" pitchFamily="2" charset="2"/>
              <a:buChar char="v"/>
            </a:pPr>
            <a:r>
              <a:rPr lang="tr-TR" sz="2000" dirty="0" smtClean="0">
                <a:latin typeface="Times New Roman" panose="02020603050405020304" pitchFamily="18" charset="0"/>
                <a:cs typeface="Times New Roman" panose="02020603050405020304" pitchFamily="18" charset="0"/>
              </a:rPr>
              <a:t>Yetişkinler                   </a:t>
            </a:r>
          </a:p>
          <a:p>
            <a:pPr lvl="0">
              <a:buClr>
                <a:srgbClr val="AD84C6"/>
              </a:buClr>
              <a:buFont typeface="Wingdings" panose="05000000000000000000" pitchFamily="2" charset="2"/>
              <a:buChar char="v"/>
            </a:pPr>
            <a:r>
              <a:rPr lang="tr-TR" sz="2000" dirty="0" smtClean="0">
                <a:latin typeface="Times New Roman" panose="02020603050405020304" pitchFamily="18" charset="0"/>
                <a:cs typeface="Times New Roman" panose="02020603050405020304" pitchFamily="18" charset="0"/>
              </a:rPr>
              <a:t>Kobiler </a:t>
            </a:r>
          </a:p>
          <a:p>
            <a:pPr>
              <a:buFont typeface="Wingdings" panose="05000000000000000000" pitchFamily="2" charset="2"/>
              <a:buChar char="v"/>
            </a:pPr>
            <a:r>
              <a:rPr lang="tr-TR" sz="2000" dirty="0" smtClean="0">
                <a:latin typeface="Times New Roman" panose="02020603050405020304" pitchFamily="18" charset="0"/>
                <a:cs typeface="Times New Roman" panose="02020603050405020304" pitchFamily="18" charset="0"/>
              </a:rPr>
              <a:t>Göçmenler</a:t>
            </a:r>
            <a:r>
              <a:rPr lang="tr-TR" sz="2000" dirty="0" smtClean="0">
                <a:latin typeface="Times New Roman" panose="02020603050405020304" pitchFamily="18" charset="0"/>
                <a:cs typeface="Times New Roman" panose="02020603050405020304" pitchFamily="18" charset="0"/>
              </a:rPr>
              <a:t>                                     </a:t>
            </a:r>
          </a:p>
          <a:p>
            <a:pPr>
              <a:buFont typeface="Wingdings" panose="05000000000000000000" pitchFamily="2" charset="2"/>
              <a:buChar char="v"/>
            </a:pPr>
            <a:r>
              <a:rPr lang="tr-TR" sz="2000" dirty="0" smtClean="0">
                <a:latin typeface="Times New Roman" panose="02020603050405020304" pitchFamily="18" charset="0"/>
                <a:cs typeface="Times New Roman" panose="02020603050405020304" pitchFamily="18" charset="0"/>
              </a:rPr>
              <a:t>Kadınlar </a:t>
            </a:r>
          </a:p>
          <a:p>
            <a:pPr>
              <a:buFont typeface="Wingdings" panose="05000000000000000000" pitchFamily="2" charset="2"/>
              <a:buChar char="v"/>
            </a:pPr>
            <a:r>
              <a:rPr lang="tr-TR" sz="2000" dirty="0" smtClean="0">
                <a:latin typeface="Times New Roman" panose="02020603050405020304" pitchFamily="18" charset="0"/>
                <a:cs typeface="Times New Roman" panose="02020603050405020304" pitchFamily="18" charset="0"/>
              </a:rPr>
              <a:t>Emekliler</a:t>
            </a:r>
          </a:p>
          <a:p>
            <a:pPr>
              <a:buFont typeface="Wingdings" panose="05000000000000000000" pitchFamily="2" charset="2"/>
              <a:buChar char="v"/>
            </a:pPr>
            <a:r>
              <a:rPr lang="tr-TR" sz="2000" dirty="0" smtClean="0">
                <a:latin typeface="Times New Roman" panose="02020603050405020304" pitchFamily="18" charset="0"/>
                <a:cs typeface="Times New Roman" panose="02020603050405020304" pitchFamily="18" charset="0"/>
              </a:rPr>
              <a:t>Dijital Dünya</a:t>
            </a:r>
            <a:endParaRPr lang="tr-T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23787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95402" y="990600"/>
            <a:ext cx="9601196" cy="1371600"/>
          </a:xfrm>
        </p:spPr>
        <p:txBody>
          <a:bodyPr>
            <a:normAutofit fontScale="90000"/>
          </a:bodyPr>
          <a:lstStyle/>
          <a:p>
            <a:pPr lvl="0">
              <a:lnSpc>
                <a:spcPct val="150000"/>
              </a:lnSpc>
              <a:spcBef>
                <a:spcPct val="20000"/>
              </a:spcBef>
              <a:spcAft>
                <a:spcPts val="600"/>
              </a:spcAft>
            </a:pPr>
            <a:r>
              <a:rPr lang="tr-TR" sz="2400" dirty="0" smtClean="0">
                <a:ln>
                  <a:noFill/>
                </a:ln>
                <a:solidFill>
                  <a:prstClr val="black">
                    <a:lumMod val="85000"/>
                    <a:lumOff val="15000"/>
                  </a:prstClr>
                </a:solidFill>
                <a:latin typeface="Times New Roman" panose="02020603050405020304" pitchFamily="18" charset="0"/>
                <a:ea typeface="+mn-ea"/>
                <a:cs typeface="Times New Roman" panose="02020603050405020304" pitchFamily="18" charset="0"/>
              </a:rPr>
              <a:t/>
            </a:r>
            <a:br>
              <a:rPr lang="tr-TR" sz="2400" dirty="0" smtClean="0">
                <a:ln>
                  <a:noFill/>
                </a:ln>
                <a:solidFill>
                  <a:prstClr val="black">
                    <a:lumMod val="85000"/>
                    <a:lumOff val="15000"/>
                  </a:prstClr>
                </a:solidFill>
                <a:latin typeface="Times New Roman" panose="02020603050405020304" pitchFamily="18" charset="0"/>
                <a:ea typeface="+mn-ea"/>
                <a:cs typeface="Times New Roman" panose="02020603050405020304" pitchFamily="18" charset="0"/>
              </a:rPr>
            </a:br>
            <a:r>
              <a:rPr lang="tr-TR" sz="2400" b="1" dirty="0" smtClean="0">
                <a:ln>
                  <a:noFill/>
                </a:ln>
                <a:solidFill>
                  <a:prstClr val="black">
                    <a:lumMod val="85000"/>
                    <a:lumOff val="15000"/>
                  </a:prstClr>
                </a:solidFill>
                <a:latin typeface="Times New Roman" panose="02020603050405020304" pitchFamily="18" charset="0"/>
                <a:ea typeface="+mn-ea"/>
                <a:cs typeface="Times New Roman" panose="02020603050405020304" pitchFamily="18" charset="0"/>
              </a:rPr>
              <a:t>4</a:t>
            </a:r>
            <a:r>
              <a:rPr lang="tr-TR" sz="2400" b="1" dirty="0">
                <a:ln>
                  <a:noFill/>
                </a:ln>
                <a:solidFill>
                  <a:prstClr val="black">
                    <a:lumMod val="85000"/>
                    <a:lumOff val="15000"/>
                  </a:prstClr>
                </a:solidFill>
                <a:latin typeface="Times New Roman" panose="02020603050405020304" pitchFamily="18" charset="0"/>
                <a:ea typeface="+mn-ea"/>
                <a:cs typeface="Times New Roman" panose="02020603050405020304" pitchFamily="18" charset="0"/>
              </a:rPr>
              <a:t>. GENÇLERİN VE YETİŞKENLERİN FİNANSAL </a:t>
            </a:r>
            <a:br>
              <a:rPr lang="tr-TR" sz="2400" b="1" dirty="0">
                <a:ln>
                  <a:noFill/>
                </a:ln>
                <a:solidFill>
                  <a:prstClr val="black">
                    <a:lumMod val="85000"/>
                    <a:lumOff val="15000"/>
                  </a:prstClr>
                </a:solidFill>
                <a:latin typeface="Times New Roman" panose="02020603050405020304" pitchFamily="18" charset="0"/>
                <a:ea typeface="+mn-ea"/>
                <a:cs typeface="Times New Roman" panose="02020603050405020304" pitchFamily="18" charset="0"/>
              </a:rPr>
            </a:br>
            <a:r>
              <a:rPr lang="tr-TR" sz="2400" b="1" dirty="0">
                <a:ln>
                  <a:noFill/>
                </a:ln>
                <a:solidFill>
                  <a:prstClr val="black">
                    <a:lumMod val="85000"/>
                    <a:lumOff val="15000"/>
                  </a:prstClr>
                </a:solidFill>
                <a:latin typeface="Times New Roman" panose="02020603050405020304" pitchFamily="18" charset="0"/>
                <a:ea typeface="+mn-ea"/>
                <a:cs typeface="Times New Roman" panose="02020603050405020304" pitchFamily="18" charset="0"/>
              </a:rPr>
              <a:t>OKURYAZARLIĞI?</a:t>
            </a:r>
            <a:r>
              <a:rPr lang="tr-TR" sz="2400" dirty="0">
                <a:ln>
                  <a:noFill/>
                </a:ln>
                <a:solidFill>
                  <a:prstClr val="black">
                    <a:lumMod val="85000"/>
                    <a:lumOff val="15000"/>
                  </a:prstClr>
                </a:solidFill>
                <a:latin typeface="Times New Roman" panose="02020603050405020304" pitchFamily="18" charset="0"/>
                <a:ea typeface="+mn-ea"/>
                <a:cs typeface="Times New Roman" panose="02020603050405020304" pitchFamily="18" charset="0"/>
              </a:rPr>
              <a:t/>
            </a:r>
            <a:br>
              <a:rPr lang="tr-TR" sz="2400" dirty="0">
                <a:ln>
                  <a:noFill/>
                </a:ln>
                <a:solidFill>
                  <a:prstClr val="black">
                    <a:lumMod val="85000"/>
                    <a:lumOff val="15000"/>
                  </a:prstClr>
                </a:solidFill>
                <a:latin typeface="Times New Roman" panose="02020603050405020304" pitchFamily="18" charset="0"/>
                <a:ea typeface="+mn-ea"/>
                <a:cs typeface="Times New Roman" panose="02020603050405020304" pitchFamily="18" charset="0"/>
              </a:rPr>
            </a:br>
            <a:endParaRPr lang="tr-TR" sz="2400" dirty="0"/>
          </a:p>
        </p:txBody>
      </p:sp>
      <p:sp>
        <p:nvSpPr>
          <p:cNvPr id="3" name="İçerik Yer Tutucusu 2"/>
          <p:cNvSpPr>
            <a:spLocks noGrp="1"/>
          </p:cNvSpPr>
          <p:nvPr>
            <p:ph idx="1"/>
          </p:nvPr>
        </p:nvSpPr>
        <p:spPr/>
        <p:txBody>
          <a:bodyPr>
            <a:normAutofit fontScale="92500" lnSpcReduction="20000"/>
          </a:bodyPr>
          <a:lstStyle/>
          <a:p>
            <a:pPr marL="0" indent="0" algn="just">
              <a:lnSpc>
                <a:spcPct val="150000"/>
              </a:lnSpc>
              <a:buNone/>
            </a:pPr>
            <a:r>
              <a:rPr lang="tr-TR" dirty="0" smtClean="0">
                <a:latin typeface="Times New Roman" panose="02020603050405020304" pitchFamily="18" charset="0"/>
                <a:cs typeface="Times New Roman" panose="02020603050405020304" pitchFamily="18" charset="0"/>
              </a:rPr>
              <a:t>     Gençlerin </a:t>
            </a:r>
            <a:r>
              <a:rPr lang="tr-TR" dirty="0">
                <a:latin typeface="Times New Roman" panose="02020603050405020304" pitchFamily="18" charset="0"/>
                <a:cs typeface="Times New Roman" panose="02020603050405020304" pitchFamily="18" charset="0"/>
              </a:rPr>
              <a:t>finansal bağımlılıktan bağımsızlığa, çocukluktan yetişkinliğe geçiş dönemleri vardır. Bu dönemlerde, toplumdaki rolleri değişmekte ve ekonomik sorumlulukları gün geçtikçe artmaktadır</a:t>
            </a:r>
            <a:r>
              <a:rPr lang="tr-TR" dirty="0" smtClean="0">
                <a:latin typeface="Times New Roman" panose="02020603050405020304" pitchFamily="18" charset="0"/>
                <a:cs typeface="Times New Roman" panose="02020603050405020304" pitchFamily="18" charset="0"/>
              </a:rPr>
              <a:t>.</a:t>
            </a:r>
          </a:p>
          <a:p>
            <a:pPr marL="0" indent="0" algn="just">
              <a:lnSpc>
                <a:spcPct val="150000"/>
              </a:lnSpc>
              <a:buNone/>
            </a:pPr>
            <a:r>
              <a:rPr lang="tr-TR" dirty="0" smtClean="0">
                <a:latin typeface="Times New Roman" panose="02020603050405020304" pitchFamily="18" charset="0"/>
                <a:cs typeface="Times New Roman" panose="02020603050405020304" pitchFamily="18" charset="0"/>
              </a:rPr>
              <a:t>      Gençler</a:t>
            </a:r>
            <a:r>
              <a:rPr lang="tr-TR" dirty="0">
                <a:latin typeface="Times New Roman" panose="02020603050405020304" pitchFamily="18" charset="0"/>
                <a:cs typeface="Times New Roman" panose="02020603050405020304" pitchFamily="18" charset="0"/>
              </a:rPr>
              <a:t>, yaşamları boyunca kendilerine hedefler belirleyip, planlar yaparak bu hedef ve planlarını da finansal bilgi ve becerileri ile donatmaları gerekmektedir. Bunlardan dolayı da her genç bireyin yaşamında finansal eğitimin olması büyük önem </a:t>
            </a:r>
            <a:r>
              <a:rPr lang="tr-TR" dirty="0" smtClean="0">
                <a:latin typeface="Times New Roman" panose="02020603050405020304" pitchFamily="18" charset="0"/>
                <a:cs typeface="Times New Roman" panose="02020603050405020304" pitchFamily="18" charset="0"/>
              </a:rPr>
              <a:t>taşımaktadır.</a:t>
            </a:r>
            <a:endParaRPr lang="tr-TR" dirty="0">
              <a:latin typeface="Times New Roman" panose="02020603050405020304" pitchFamily="18" charset="0"/>
              <a:cs typeface="Times New Roman" panose="02020603050405020304" pitchFamily="18" charset="0"/>
            </a:endParaRPr>
          </a:p>
        </p:txBody>
      </p:sp>
      <p:pic>
        <p:nvPicPr>
          <p:cNvPr id="4" name="Resim 3"/>
          <p:cNvPicPr>
            <a:picLocks noChangeAspect="1"/>
          </p:cNvPicPr>
          <p:nvPr/>
        </p:nvPicPr>
        <p:blipFill>
          <a:blip r:embed="rId2"/>
          <a:stretch>
            <a:fillRect/>
          </a:stretch>
        </p:blipFill>
        <p:spPr>
          <a:xfrm>
            <a:off x="1383775" y="2660887"/>
            <a:ext cx="310923" cy="317019"/>
          </a:xfrm>
          <a:prstGeom prst="rect">
            <a:avLst/>
          </a:prstGeom>
        </p:spPr>
      </p:pic>
      <p:pic>
        <p:nvPicPr>
          <p:cNvPr id="5" name="Resim 4"/>
          <p:cNvPicPr>
            <a:picLocks noChangeAspect="1"/>
          </p:cNvPicPr>
          <p:nvPr/>
        </p:nvPicPr>
        <p:blipFill>
          <a:blip r:embed="rId2"/>
          <a:stretch>
            <a:fillRect/>
          </a:stretch>
        </p:blipFill>
        <p:spPr>
          <a:xfrm>
            <a:off x="1414258" y="4140349"/>
            <a:ext cx="310923" cy="317019"/>
          </a:xfrm>
          <a:prstGeom prst="rect">
            <a:avLst/>
          </a:prstGeom>
        </p:spPr>
      </p:pic>
    </p:spTree>
    <p:extLst>
      <p:ext uri="{BB962C8B-B14F-4D97-AF65-F5344CB8AC3E}">
        <p14:creationId xmlns:p14="http://schemas.microsoft.com/office/powerpoint/2010/main" val="197872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lnSpcReduction="10000"/>
          </a:bodyPr>
          <a:lstStyle/>
          <a:p>
            <a:pPr marL="0" indent="0" algn="just">
              <a:lnSpc>
                <a:spcPct val="150000"/>
              </a:lnSpc>
              <a:buNone/>
            </a:pPr>
            <a:r>
              <a:rPr lang="tr-TR" dirty="0" smtClean="0">
                <a:latin typeface="Times New Roman" panose="02020603050405020304" pitchFamily="18" charset="0"/>
                <a:cs typeface="Times New Roman" panose="02020603050405020304" pitchFamily="18" charset="0"/>
              </a:rPr>
              <a:t>    Genç </a:t>
            </a:r>
            <a:r>
              <a:rPr lang="tr-TR" dirty="0">
                <a:latin typeface="Times New Roman" panose="02020603050405020304" pitchFamily="18" charset="0"/>
                <a:cs typeface="Times New Roman" panose="02020603050405020304" pitchFamily="18" charset="0"/>
              </a:rPr>
              <a:t>bireyler için her daim sürdürülebilir ekonomik ve </a:t>
            </a:r>
            <a:r>
              <a:rPr lang="tr-TR" dirty="0" smtClean="0">
                <a:latin typeface="Times New Roman" panose="02020603050405020304" pitchFamily="18" charset="0"/>
                <a:cs typeface="Times New Roman" panose="02020603050405020304" pitchFamily="18" charset="0"/>
              </a:rPr>
              <a:t>finansal </a:t>
            </a:r>
            <a:r>
              <a:rPr lang="tr-TR" dirty="0">
                <a:latin typeface="Times New Roman" panose="02020603050405020304" pitchFamily="18" charset="0"/>
                <a:cs typeface="Times New Roman" panose="02020603050405020304" pitchFamily="18" charset="0"/>
              </a:rPr>
              <a:t>hizmetlere erişim gerekmektedir. Kredi, tasarruf ve sigorta gibi finansal ürünlerin seçiminde hedeflere ulaşmak için yardım alınması gerekmektedir</a:t>
            </a:r>
            <a:r>
              <a:rPr lang="tr-TR" dirty="0" smtClean="0">
                <a:latin typeface="Times New Roman" panose="02020603050405020304" pitchFamily="18" charset="0"/>
                <a:cs typeface="Times New Roman" panose="02020603050405020304" pitchFamily="18" charset="0"/>
              </a:rPr>
              <a:t>.</a:t>
            </a:r>
          </a:p>
          <a:p>
            <a:pPr marL="0" indent="0" algn="just">
              <a:lnSpc>
                <a:spcPct val="150000"/>
              </a:lnSpc>
              <a:buNone/>
            </a:pPr>
            <a:r>
              <a:rPr lang="tr-TR" dirty="0" smtClean="0">
                <a:latin typeface="Times New Roman" panose="02020603050405020304" pitchFamily="18" charset="0"/>
                <a:cs typeface="Times New Roman" panose="02020603050405020304" pitchFamily="18" charset="0"/>
              </a:rPr>
              <a:t>    Daha </a:t>
            </a:r>
            <a:r>
              <a:rPr lang="tr-TR" dirty="0">
                <a:latin typeface="Times New Roman" panose="02020603050405020304" pitchFamily="18" charset="0"/>
                <a:cs typeface="Times New Roman" panose="02020603050405020304" pitchFamily="18" charset="0"/>
              </a:rPr>
              <a:t>da önemlisi genç bireylerin finansal hizmetleri kullanmak, risklere ve borçlara karşı korunmak ve tasarruf edebilmek ve bilinçli seçimler yapabilmeleri için bilgiye ihtiyaçları </a:t>
            </a:r>
            <a:r>
              <a:rPr lang="tr-TR" dirty="0" smtClean="0">
                <a:latin typeface="Times New Roman" panose="02020603050405020304" pitchFamily="18" charset="0"/>
                <a:cs typeface="Times New Roman" panose="02020603050405020304" pitchFamily="18" charset="0"/>
              </a:rPr>
              <a:t>vardır.</a:t>
            </a:r>
            <a:endParaRPr lang="tr-TR" dirty="0">
              <a:latin typeface="Times New Roman" panose="02020603050405020304" pitchFamily="18" charset="0"/>
              <a:cs typeface="Times New Roman" panose="02020603050405020304" pitchFamily="18" charset="0"/>
            </a:endParaRPr>
          </a:p>
        </p:txBody>
      </p:sp>
      <p:pic>
        <p:nvPicPr>
          <p:cNvPr id="5" name="Resim 4"/>
          <p:cNvPicPr>
            <a:picLocks noChangeAspect="1"/>
          </p:cNvPicPr>
          <p:nvPr/>
        </p:nvPicPr>
        <p:blipFill>
          <a:blip r:embed="rId2"/>
          <a:stretch>
            <a:fillRect/>
          </a:stretch>
        </p:blipFill>
        <p:spPr>
          <a:xfrm>
            <a:off x="1328943" y="4419255"/>
            <a:ext cx="310923" cy="323116"/>
          </a:xfrm>
          <a:prstGeom prst="rect">
            <a:avLst/>
          </a:prstGeom>
        </p:spPr>
      </p:pic>
      <p:pic>
        <p:nvPicPr>
          <p:cNvPr id="7" name="Resim 6"/>
          <p:cNvPicPr>
            <a:picLocks noChangeAspect="1"/>
          </p:cNvPicPr>
          <p:nvPr/>
        </p:nvPicPr>
        <p:blipFill>
          <a:blip r:embed="rId3"/>
          <a:stretch>
            <a:fillRect/>
          </a:stretch>
        </p:blipFill>
        <p:spPr>
          <a:xfrm>
            <a:off x="1328943" y="2749282"/>
            <a:ext cx="310923" cy="323116"/>
          </a:xfrm>
          <a:prstGeom prst="rect">
            <a:avLst/>
          </a:prstGeom>
        </p:spPr>
      </p:pic>
    </p:spTree>
    <p:extLst>
      <p:ext uri="{BB962C8B-B14F-4D97-AF65-F5344CB8AC3E}">
        <p14:creationId xmlns:p14="http://schemas.microsoft.com/office/powerpoint/2010/main" val="384812182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Mor">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docProps/app.xml><?xml version="1.0" encoding="utf-8"?>
<Properties xmlns="http://schemas.openxmlformats.org/officeDocument/2006/extended-properties" xmlns:vt="http://schemas.openxmlformats.org/officeDocument/2006/docPropsVTypes">
  <Template>Organic</Template>
  <TotalTime>490</TotalTime>
  <Words>955</Words>
  <Application>Microsoft Office PowerPoint</Application>
  <PresentationFormat>Geniş ekran</PresentationFormat>
  <Paragraphs>82</Paragraphs>
  <Slides>23</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23</vt:i4>
      </vt:variant>
    </vt:vector>
  </HeadingPairs>
  <TitlesOfParts>
    <vt:vector size="28" baseType="lpstr">
      <vt:lpstr>Arial</vt:lpstr>
      <vt:lpstr>Garamond</vt:lpstr>
      <vt:lpstr>Times New Roman</vt:lpstr>
      <vt:lpstr>Wingdings</vt:lpstr>
      <vt:lpstr>Organik</vt:lpstr>
      <vt:lpstr>PowerPoint Sunusu</vt:lpstr>
      <vt:lpstr> İÇERİK</vt:lpstr>
      <vt:lpstr>  1. FİNANSAL OKURYAZARLIK VE ÖNEMİ </vt:lpstr>
      <vt:lpstr>  2. FİNANSAL OKURYAZARLIK GELİŞİMİ  </vt:lpstr>
      <vt:lpstr>PowerPoint Sunusu</vt:lpstr>
      <vt:lpstr>PowerPoint Sunusu</vt:lpstr>
      <vt:lpstr>  3. KİMLER İÇİN FİNANSAL OKURYAZARLIK? </vt:lpstr>
      <vt:lpstr> 4. GENÇLERİN VE YETİŞKENLERİN FİNANSAL  OKURYAZARLIĞI? </vt:lpstr>
      <vt:lpstr>PowerPoint Sunusu</vt:lpstr>
      <vt:lpstr>  PARAMI YÖNETEBİLİYORUM </vt:lpstr>
      <vt:lpstr>PowerPoint Sunusu</vt:lpstr>
      <vt:lpstr>PowerPoint Sunusu</vt:lpstr>
      <vt:lpstr> 5. FİNANSAL SİSTEM-BORÇLANMA, KREDİ VE  PARANIN MALİYETİ </vt:lpstr>
      <vt:lpstr>PowerPoint Sunusu</vt:lpstr>
      <vt:lpstr>PowerPoint Sunusu</vt:lpstr>
      <vt:lpstr>6. TASARRUF;BİRİKİM, BÜTÇE VE PLANLAMA</vt:lpstr>
      <vt:lpstr>  7. YATIRIM; RİSK VE GETİRİ </vt:lpstr>
      <vt:lpstr>PowerPoint Sunusu</vt:lpstr>
      <vt:lpstr>PowerPoint Sunusu</vt:lpstr>
      <vt:lpstr>PowerPoint Sunusu</vt:lpstr>
      <vt:lpstr>PowerPoint Sunusu</vt:lpstr>
      <vt:lpstr>PowerPoint Sunusu</vt:lpstr>
      <vt:lpstr>PowerPoint Sunusu</vt:lpstr>
    </vt:vector>
  </TitlesOfParts>
  <Company>NouS/TncTR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SONY</dc:creator>
  <cp:lastModifiedBy>SONY</cp:lastModifiedBy>
  <cp:revision>46</cp:revision>
  <dcterms:created xsi:type="dcterms:W3CDTF">2022-07-28T13:01:58Z</dcterms:created>
  <dcterms:modified xsi:type="dcterms:W3CDTF">2022-08-11T10:15:24Z</dcterms:modified>
</cp:coreProperties>
</file>